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drawings/drawing1.xml" ContentType="application/vnd.openxmlformats-officedocument.drawingml.chartshapes+xml"/>
  <Override PartName="/ppt/charts/chart4.xml" ContentType="application/vnd.openxmlformats-officedocument.drawingml.chart+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2.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colors3.xml" ContentType="application/vnd.ms-office.chartcolorstyle+xml"/>
  <Override PartName="/ppt/charts/style3.xml" ContentType="application/vnd.ms-office.chartstyle+xml"/>
  <Override PartName="/ppt/charts/style4.xml" ContentType="application/vnd.ms-office.chartstyle+xml"/>
  <Override PartName="/ppt/charts/colors4.xml" ContentType="application/vnd.ms-office.chartcolor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7" r:id="rId2"/>
    <p:sldId id="600" r:id="rId3"/>
    <p:sldId id="1186" r:id="rId4"/>
    <p:sldId id="1114" r:id="rId5"/>
    <p:sldId id="1221" r:id="rId6"/>
    <p:sldId id="1179" r:id="rId7"/>
    <p:sldId id="1222" r:id="rId8"/>
    <p:sldId id="1224" r:id="rId9"/>
    <p:sldId id="1223" r:id="rId10"/>
    <p:sldId id="1225" r:id="rId11"/>
    <p:sldId id="1226" r:id="rId12"/>
    <p:sldId id="1227" r:id="rId13"/>
    <p:sldId id="1228" r:id="rId14"/>
    <p:sldId id="1181" r:id="rId15"/>
    <p:sldId id="1229" r:id="rId16"/>
    <p:sldId id="1230" r:id="rId17"/>
    <p:sldId id="1231" r:id="rId18"/>
    <p:sldId id="1233" r:id="rId19"/>
    <p:sldId id="1232" r:id="rId20"/>
    <p:sldId id="1234" r:id="rId21"/>
    <p:sldId id="1236" r:id="rId22"/>
    <p:sldId id="962" r:id="rId23"/>
    <p:sldId id="831" r:id="rId24"/>
    <p:sldId id="1237" r:id="rId25"/>
    <p:sldId id="1239" r:id="rId26"/>
    <p:sldId id="1238" r:id="rId27"/>
    <p:sldId id="1240" r:id="rId28"/>
    <p:sldId id="1037" r:id="rId29"/>
    <p:sldId id="1184" r:id="rId30"/>
    <p:sldId id="1241" r:id="rId31"/>
    <p:sldId id="706" r:id="rId32"/>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pc" initials="s"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253F"/>
    <a:srgbClr val="E9E5DC"/>
    <a:srgbClr val="CD0A20"/>
    <a:srgbClr val="FFFFF2"/>
    <a:srgbClr val="FFFC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913" autoAdjust="0"/>
    <p:restoredTop sz="84536" autoAdjust="0"/>
  </p:normalViewPr>
  <p:slideViewPr>
    <p:cSldViewPr snapToObjects="1">
      <p:cViewPr>
        <p:scale>
          <a:sx n="97" d="100"/>
          <a:sy n="97" d="100"/>
        </p:scale>
        <p:origin x="-114"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578"/>
    </p:cViewPr>
  </p:sorterViewPr>
  <p:gridSpacing cx="72010" cy="7201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openxmlformats.org/officeDocument/2006/relationships/chartUserShapes" Target="../drawings/drawing1.xml"/><Relationship Id="rId1" Type="http://schemas.openxmlformats.org/officeDocument/2006/relationships/package" Target="../embeddings/Microsoft_Excel_Worksheet3.xlsx"/><Relationship Id="rId4" Type="http://schemas.microsoft.com/office/2011/relationships/chartStyle" Target="style3.xml"/></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zh-CN" altLang="en-US" dirty="0"/>
              <a:t>埃及油气剩余可采储量（亿桶）</a:t>
            </a:r>
          </a:p>
        </c:rich>
      </c:tx>
      <c:layout/>
      <c:overlay val="0"/>
      <c:spPr>
        <a:noFill/>
        <a:ln>
          <a:noFill/>
        </a:ln>
        <a:effectLst/>
      </c:spPr>
    </c:title>
    <c:autoTitleDeleted val="0"/>
    <c:view3D>
      <c:rotX val="30"/>
      <c:rotY val="0"/>
      <c:depthPercent val="100"/>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剩余可采储量（亿桶）</c:v>
                </c:pt>
              </c:strCache>
            </c:strRef>
          </c:tx>
          <c:spPr>
            <a:solidFill>
              <a:srgbClr val="FF0000"/>
            </a:solidFill>
          </c:spPr>
          <c:dPt>
            <c:idx val="0"/>
            <c:bubble3D val="0"/>
            <c:spPr>
              <a:solidFill>
                <a:srgbClr val="92D050"/>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1-D317-4916-B4FF-B2AB5614A3E4}"/>
              </c:ext>
            </c:extLst>
          </c:dPt>
          <c:dPt>
            <c:idx val="1"/>
            <c:bubble3D val="0"/>
            <c:spPr>
              <a:solidFill>
                <a:srgbClr val="FF0000"/>
              </a:solidFill>
              <a:ln w="25400">
                <a:solidFill>
                  <a:schemeClr val="lt1"/>
                </a:solidFill>
              </a:ln>
              <a:effectLst/>
              <a:sp3d contourW="25400">
                <a:contourClr>
                  <a:schemeClr val="lt1"/>
                </a:contourClr>
              </a:sp3d>
            </c:spPr>
            <c:extLst xmlns:c16r2="http://schemas.microsoft.com/office/drawing/2015/06/chart">
              <c:ext xmlns:c16="http://schemas.microsoft.com/office/drawing/2014/chart" uri="{C3380CC4-5D6E-409C-BE32-E72D297353CC}">
                <c16:uniqueId val="{00000003-D317-4916-B4FF-B2AB5614A3E4}"/>
              </c:ext>
            </c:extLst>
          </c:dPt>
          <c:dLbls>
            <c:dLbl>
              <c:idx val="0"/>
              <c:layout>
                <c:manualLayout>
                  <c:x val="-0.15173917322834646"/>
                  <c:y val="9.943380905511811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D317-4916-B4FF-B2AB5614A3E4}"/>
                </c:ext>
              </c:extLst>
            </c:dLbl>
            <c:dLbl>
              <c:idx val="1"/>
              <c:layout>
                <c:manualLayout>
                  <c:x val="0.19537057086614168"/>
                  <c:y val="-0.19841560039370079"/>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D317-4916-B4FF-B2AB5614A3E4}"/>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extLst>
          </c:dLbls>
          <c:cat>
            <c:strRef>
              <c:f>Sheet1!$A$2:$A$3</c:f>
              <c:strCache>
                <c:ptCount val="2"/>
                <c:pt idx="0">
                  <c:v>原油</c:v>
                </c:pt>
                <c:pt idx="1">
                  <c:v>天然气</c:v>
                </c:pt>
              </c:strCache>
            </c:strRef>
          </c:cat>
          <c:val>
            <c:numRef>
              <c:f>Sheet1!$B$2:$B$3</c:f>
              <c:numCache>
                <c:formatCode>General</c:formatCode>
                <c:ptCount val="2"/>
                <c:pt idx="0">
                  <c:v>19.3</c:v>
                </c:pt>
                <c:pt idx="1">
                  <c:v>70.900000000000006</c:v>
                </c:pt>
              </c:numCache>
            </c:numRef>
          </c:val>
          <c:extLst xmlns:c16r2="http://schemas.microsoft.com/office/drawing/2015/06/chart">
            <c:ext xmlns:c16="http://schemas.microsoft.com/office/drawing/2014/chart" uri="{C3380CC4-5D6E-409C-BE32-E72D297353CC}">
              <c16:uniqueId val="{00000004-D317-4916-B4FF-B2AB5614A3E4}"/>
            </c:ext>
          </c:extLst>
        </c:ser>
        <c:dLbls>
          <c:showLegendKey val="0"/>
          <c:showVal val="0"/>
          <c:showCatName val="0"/>
          <c:showSerName val="0"/>
          <c:showPercent val="0"/>
          <c:showBubbleSize val="0"/>
          <c:showLeaderLines val="0"/>
        </c:dLbls>
      </c:pie3DChart>
      <c:spPr>
        <a:noFill/>
        <a:ln>
          <a:noFill/>
        </a:ln>
        <a:effectLst/>
      </c:spPr>
    </c:plotArea>
    <c:legend>
      <c:legendPos val="b"/>
      <c:layout>
        <c:manualLayout>
          <c:xMode val="edge"/>
          <c:yMode val="edge"/>
          <c:x val="0.33066012521092031"/>
          <c:y val="0.90716104900103367"/>
          <c:w val="0.33384765814489248"/>
          <c:h val="8.9313596902129783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lang="zh-CN" altLang="en-US" sz="1862" b="0" i="0" u="none" strike="noStrike" kern="1200" spc="0" baseline="0">
              <a:solidFill>
                <a:prstClr val="black">
                  <a:lumMod val="65000"/>
                  <a:lumOff val="35000"/>
                </a:prst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油气生产规模（万桶/天)</c:v>
                </c:pt>
              </c:strCache>
            </c:strRef>
          </c:tx>
          <c:spPr>
            <a:solidFill>
              <a:schemeClr val="accent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1"/>
            <c:invertIfNegative val="0"/>
            <c:bubble3D val="0"/>
            <c:spPr>
              <a:solidFill>
                <a:srgbClr val="FF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3-E757-4ADD-88FD-A22711F07549}"/>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原油</c:v>
                </c:pt>
                <c:pt idx="1">
                  <c:v>天然气</c:v>
                </c:pt>
              </c:strCache>
            </c:strRef>
          </c:cat>
          <c:val>
            <c:numRef>
              <c:f>Sheet1!$B$2:$B$3</c:f>
              <c:numCache>
                <c:formatCode>General</c:formatCode>
                <c:ptCount val="2"/>
                <c:pt idx="0">
                  <c:v>64.099999999999994</c:v>
                </c:pt>
                <c:pt idx="1">
                  <c:v>102.5</c:v>
                </c:pt>
              </c:numCache>
            </c:numRef>
          </c:val>
          <c:extLst xmlns:c16r2="http://schemas.microsoft.com/office/drawing/2015/06/chart">
            <c:ext xmlns:c16="http://schemas.microsoft.com/office/drawing/2014/chart" uri="{C3380CC4-5D6E-409C-BE32-E72D297353CC}">
              <c16:uniqueId val="{00000000-E757-4ADD-88FD-A22711F07549}"/>
            </c:ext>
          </c:extLst>
        </c:ser>
        <c:dLbls>
          <c:showLegendKey val="0"/>
          <c:showVal val="0"/>
          <c:showCatName val="0"/>
          <c:showSerName val="0"/>
          <c:showPercent val="0"/>
          <c:showBubbleSize val="0"/>
        </c:dLbls>
        <c:gapWidth val="100"/>
        <c:overlap val="-24"/>
        <c:axId val="105354752"/>
        <c:axId val="35738688"/>
      </c:barChart>
      <c:catAx>
        <c:axId val="10535475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5738688"/>
        <c:crosses val="autoZero"/>
        <c:auto val="1"/>
        <c:lblAlgn val="ctr"/>
        <c:lblOffset val="100"/>
        <c:noMultiLvlLbl val="0"/>
      </c:catAx>
      <c:valAx>
        <c:axId val="357386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5354752"/>
        <c:crosses val="autoZero"/>
        <c:crossBetween val="between"/>
      </c:valAx>
      <c:spPr>
        <a:noFill/>
        <a:ln>
          <a:solidFill>
            <a:schemeClr val="tx1"/>
          </a:solidFill>
        </a:ln>
        <a:effectLst/>
      </c:spPr>
    </c:plotArea>
    <c:legend>
      <c:legendPos val="b"/>
      <c:layout/>
      <c:overlay val="0"/>
      <c:spPr>
        <a:noFill/>
        <a:ln>
          <a:noFill/>
        </a:ln>
        <a:effectLst/>
      </c:spPr>
      <c:txPr>
        <a:bodyPr rot="0" spcFirstLastPara="1" vertOverflow="ellipsis" vert="horz" wrap="square" anchor="ctr" anchorCtr="1"/>
        <a:lstStyle/>
        <a:p>
          <a:pPr>
            <a:defRPr lang="zh-CN" altLang="en-US"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zh-CN" altLang="en-US" sz="1800" b="0" i="0" u="none" strike="noStrike" kern="1200" cap="all" spc="0" baseline="0" dirty="0">
                <a:solidFill>
                  <a:prstClr val="black">
                    <a:lumMod val="65000"/>
                    <a:lumOff val="35000"/>
                  </a:prstClr>
                </a:solidFill>
                <a:latin typeface="黑体" panose="02010609060101010101" pitchFamily="49" charset="-122"/>
                <a:ea typeface="黑体" panose="02010609060101010101" pitchFamily="49" charset="-122"/>
                <a:cs typeface="+mn-cs"/>
              </a:defRPr>
            </a:pPr>
            <a:r>
              <a:rPr lang="zh-CN" altLang="en-US" sz="1800" b="0" i="0" u="none" strike="noStrike" kern="1200" spc="0" baseline="0" dirty="0">
                <a:solidFill>
                  <a:prstClr val="black">
                    <a:lumMod val="65000"/>
                    <a:lumOff val="35000"/>
                  </a:prstClr>
                </a:solidFill>
                <a:latin typeface="黑体" panose="02010609060101010101" pitchFamily="49" charset="-122"/>
                <a:ea typeface="黑体" panose="02010609060101010101" pitchFamily="49" charset="-122"/>
                <a:cs typeface="+mn-cs"/>
              </a:rPr>
              <a:t>勘探开发合同个数</a:t>
            </a:r>
          </a:p>
        </c:rich>
      </c:tx>
      <c:layout>
        <c:manualLayout>
          <c:xMode val="edge"/>
          <c:yMode val="edge"/>
          <c:x val="0.32438244722404341"/>
          <c:y val="5.8805776966221149E-2"/>
        </c:manualLayout>
      </c:layout>
      <c:overlay val="0"/>
      <c:spPr>
        <a:noFill/>
        <a:ln>
          <a:noFill/>
        </a:ln>
        <a:effectLst/>
      </c:spPr>
    </c:title>
    <c:autoTitleDeleted val="0"/>
    <c:plotArea>
      <c:layout>
        <c:manualLayout>
          <c:layoutTarget val="inner"/>
          <c:xMode val="edge"/>
          <c:yMode val="edge"/>
          <c:x val="0.28445607765316488"/>
          <c:y val="0.25005420263833372"/>
          <c:w val="0.40828054989359502"/>
          <c:h val="0.65475750244801612"/>
        </c:manualLayout>
      </c:layout>
      <c:doughnutChart>
        <c:varyColors val="1"/>
        <c:ser>
          <c:idx val="0"/>
          <c:order val="0"/>
          <c:tx>
            <c:strRef>
              <c:f>Sheet1!$B$1</c:f>
              <c:strCache>
                <c:ptCount val="1"/>
                <c:pt idx="0">
                  <c:v>勘探开发合同（个数）</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Sheet1!$A$2:$A$4</c:f>
              <c:strCache>
                <c:ptCount val="3"/>
                <c:pt idx="0">
                  <c:v>勘探</c:v>
                </c:pt>
                <c:pt idx="1">
                  <c:v>开发</c:v>
                </c:pt>
                <c:pt idx="2">
                  <c:v>勘探开发</c:v>
                </c:pt>
              </c:strCache>
            </c:strRef>
          </c:cat>
          <c:val>
            <c:numRef>
              <c:f>Sheet1!$B$2:$B$4</c:f>
              <c:numCache>
                <c:formatCode>General</c:formatCode>
                <c:ptCount val="3"/>
                <c:pt idx="0">
                  <c:v>50</c:v>
                </c:pt>
                <c:pt idx="1">
                  <c:v>111</c:v>
                </c:pt>
                <c:pt idx="2">
                  <c:v>1.4</c:v>
                </c:pt>
              </c:numCache>
            </c:numRef>
          </c:val>
          <c:extLst xmlns:c16r2="http://schemas.microsoft.com/office/drawing/2015/06/chart">
            <c:ext xmlns:c16="http://schemas.microsoft.com/office/drawing/2014/chart" uri="{C3380CC4-5D6E-409C-BE32-E72D297353CC}">
              <c16:uniqueId val="{00000000-5902-4F37-81FD-EE07F6C458E9}"/>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t"/>
      <c:layout>
        <c:manualLayout>
          <c:xMode val="edge"/>
          <c:yMode val="edge"/>
          <c:x val="0.31953738540142046"/>
          <c:y val="0.92248919993087952"/>
          <c:w val="0.4328204944013937"/>
          <c:h val="7.7510862317672125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7382438056540026"/>
          <c:y val="7.4528348303957076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黑体" panose="02010609060101010101" pitchFamily="49" charset="-122"/>
              <a:ea typeface="黑体" panose="02010609060101010101" pitchFamily="49" charset="-122"/>
              <a:cs typeface="+mn-cs"/>
            </a:defRPr>
          </a:pPr>
          <a:endParaRPr lang="en-US"/>
        </a:p>
      </c:txPr>
    </c:title>
    <c:autoTitleDeleted val="0"/>
    <c:plotArea>
      <c:layout>
        <c:manualLayout>
          <c:layoutTarget val="inner"/>
          <c:xMode val="edge"/>
          <c:yMode val="edge"/>
          <c:x val="0.27119964421738685"/>
          <c:y val="0.24127877302929698"/>
          <c:w val="0.45262664817255077"/>
          <c:h val="0.68387266474562902"/>
        </c:manualLayout>
      </c:layout>
      <c:pieChart>
        <c:varyColors val="1"/>
        <c:ser>
          <c:idx val="0"/>
          <c:order val="0"/>
          <c:tx>
            <c:strRef>
              <c:f>Sheet1!$B$1</c:f>
              <c:strCache>
                <c:ptCount val="1"/>
                <c:pt idx="0">
                  <c:v>勘探开发合同区块分布</c:v>
                </c:pt>
              </c:strCache>
            </c:strRef>
          </c:tx>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BA9E-4B2A-9549-0954CEF88D99}"/>
              </c:ext>
            </c:extLst>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extLst xmlns:c16r2="http://schemas.microsoft.com/office/drawing/2015/06/chart">
              <c:ext xmlns:c16="http://schemas.microsoft.com/office/drawing/2014/chart" uri="{C3380CC4-5D6E-409C-BE32-E72D297353CC}">
                <c16:uniqueId val="{00000002-BA9E-4B2A-9549-0954CEF88D99}"/>
              </c:ext>
            </c:extLst>
          </c:dPt>
          <c:dLbls>
            <c:dLbl>
              <c:idx val="2"/>
              <c:layout>
                <c:manualLayout>
                  <c:x val="8.4265614555980167E-2"/>
                  <c:y val="0.13029633238191077"/>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BA9E-4B2A-9549-0954CEF88D99}"/>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Sheet1!$A$2:$A$4</c:f>
              <c:strCache>
                <c:ptCount val="3"/>
                <c:pt idx="0">
                  <c:v>西沙漠地区</c:v>
                </c:pt>
                <c:pt idx="1">
                  <c:v>苏伊士湾</c:v>
                </c:pt>
                <c:pt idx="2">
                  <c:v>地中海</c:v>
                </c:pt>
              </c:strCache>
            </c:strRef>
          </c:cat>
          <c:val>
            <c:numRef>
              <c:f>Sheet1!$B$2:$B$4</c:f>
              <c:numCache>
                <c:formatCode>General</c:formatCode>
                <c:ptCount val="3"/>
                <c:pt idx="0">
                  <c:v>70</c:v>
                </c:pt>
                <c:pt idx="1">
                  <c:v>38</c:v>
                </c:pt>
                <c:pt idx="2">
                  <c:v>33</c:v>
                </c:pt>
              </c:numCache>
            </c:numRef>
          </c:val>
          <c:extLst xmlns:c16r2="http://schemas.microsoft.com/office/drawing/2015/06/chart">
            <c:ext xmlns:c16="http://schemas.microsoft.com/office/drawing/2014/chart" uri="{C3380CC4-5D6E-409C-BE32-E72D297353CC}">
              <c16:uniqueId val="{00000000-BA9E-4B2A-9549-0954CEF88D99}"/>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8833346868262563"/>
          <c:y val="0.89310823239223769"/>
          <c:w val="0.65901751728826929"/>
          <c:h val="0.106891857466082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020C52-47FF-45FF-AADB-A90A7649B9C0}" type="doc">
      <dgm:prSet loTypeId="urn:microsoft.com/office/officeart/2009/3/layout/StepUpProcess" loCatId="process" qsTypeId="urn:microsoft.com/office/officeart/2005/8/quickstyle/simple1" qsCatId="simple" csTypeId="urn:microsoft.com/office/officeart/2005/8/colors/colorful2" csCatId="colorful" phldr="1"/>
      <dgm:spPr/>
      <dgm:t>
        <a:bodyPr/>
        <a:lstStyle/>
        <a:p>
          <a:endParaRPr lang="zh-CN" altLang="en-US"/>
        </a:p>
      </dgm:t>
    </dgm:pt>
    <dgm:pt modelId="{09330758-58D6-4F0F-BCE0-8B9E67BD00F4}">
      <dgm:prSet phldrT="[文本]" custT="1"/>
      <dgm:spPr/>
      <dgm:t>
        <a:bodyPr/>
        <a:lstStyle/>
        <a:p>
          <a:r>
            <a:rPr lang="zh-CN" sz="1400" b="0" kern="1200" dirty="0">
              <a:solidFill>
                <a:schemeClr val="tx2">
                  <a:lumMod val="50000"/>
                </a:schemeClr>
              </a:solidFill>
              <a:latin typeface="黑体" panose="02010609060101010101" pitchFamily="49" charset="-122"/>
              <a:ea typeface="黑体" panose="02010609060101010101" pitchFamily="49" charset="-122"/>
              <a:cs typeface="+mn-cs"/>
            </a:rPr>
            <a:t>确定改革开放的发展方针，并以四大经济支柱之首的油气工业作为重振经济的突破口</a:t>
          </a:r>
          <a:r>
            <a:rPr lang="zh-CN" sz="1400" b="0" kern="1200" dirty="0">
              <a:solidFill>
                <a:schemeClr val="tx2">
                  <a:lumMod val="75000"/>
                </a:schemeClr>
              </a:solidFill>
              <a:latin typeface="黑体" panose="02010609060101010101" pitchFamily="49" charset="-122"/>
              <a:ea typeface="黑体" panose="02010609060101010101" pitchFamily="49" charset="-122"/>
              <a:cs typeface="+mn-cs"/>
            </a:rPr>
            <a:t>。</a:t>
          </a:r>
          <a:endParaRPr lang="zh-CN" altLang="en-US" sz="1400" b="0" kern="1200" dirty="0">
            <a:solidFill>
              <a:schemeClr val="tx2">
                <a:lumMod val="75000"/>
              </a:schemeClr>
            </a:solidFill>
            <a:latin typeface="黑体" panose="02010609060101010101" pitchFamily="49" charset="-122"/>
            <a:ea typeface="黑体" panose="02010609060101010101" pitchFamily="49" charset="-122"/>
            <a:cs typeface="+mn-cs"/>
          </a:endParaRPr>
        </a:p>
      </dgm:t>
    </dgm:pt>
    <dgm:pt modelId="{B1B6C8CB-4590-4D8F-A352-3FB925733E9D}" type="parTrans" cxnId="{E247E966-8755-4A94-ADD3-2730C3528C28}">
      <dgm:prSet/>
      <dgm:spPr/>
      <dgm:t>
        <a:bodyPr/>
        <a:lstStyle/>
        <a:p>
          <a:endParaRPr lang="zh-CN" altLang="en-US"/>
        </a:p>
      </dgm:t>
    </dgm:pt>
    <dgm:pt modelId="{0BE39C11-0E2B-414D-B4E5-029EA3B29D68}" type="sibTrans" cxnId="{E247E966-8755-4A94-ADD3-2730C3528C28}">
      <dgm:prSet/>
      <dgm:spPr/>
      <dgm:t>
        <a:bodyPr/>
        <a:lstStyle/>
        <a:p>
          <a:endParaRPr lang="zh-CN" altLang="en-US"/>
        </a:p>
      </dgm:t>
    </dgm:pt>
    <dgm:pt modelId="{7E068635-75B4-400F-A07C-24D30A90FF05}">
      <dgm:prSet phldrT="[文本]" custT="1"/>
      <dgm:spPr/>
      <dgm:t>
        <a:bodyPr/>
        <a:lstStyle/>
        <a:p>
          <a:pPr>
            <a:lnSpc>
              <a:spcPct val="100000"/>
            </a:lnSpc>
          </a:pPr>
          <a:r>
            <a:rPr lang="en-US" altLang="zh-CN" sz="1600" b="0" dirty="0">
              <a:solidFill>
                <a:schemeClr val="tx2">
                  <a:lumMod val="50000"/>
                </a:schemeClr>
              </a:solidFill>
              <a:latin typeface="黑体" panose="02010609060101010101" pitchFamily="49" charset="-122"/>
              <a:ea typeface="黑体" panose="02010609060101010101" pitchFamily="49" charset="-122"/>
            </a:rPr>
            <a:t>1</a:t>
          </a:r>
          <a:r>
            <a:rPr lang="zh-CN" altLang="en-US" sz="1600" b="0" dirty="0">
              <a:solidFill>
                <a:schemeClr val="tx2">
                  <a:lumMod val="50000"/>
                </a:schemeClr>
              </a:solidFill>
              <a:latin typeface="黑体" panose="02010609060101010101" pitchFamily="49" charset="-122"/>
              <a:ea typeface="黑体" panose="02010609060101010101" pitchFamily="49" charset="-122"/>
            </a:rPr>
            <a:t>、确立</a:t>
          </a:r>
          <a:r>
            <a:rPr lang="zh-CN" sz="1600" b="0" dirty="0">
              <a:solidFill>
                <a:schemeClr val="tx2">
                  <a:lumMod val="50000"/>
                </a:schemeClr>
              </a:solidFill>
              <a:latin typeface="黑体" panose="02010609060101010101" pitchFamily="49" charset="-122"/>
              <a:ea typeface="黑体" panose="02010609060101010101" pitchFamily="49" charset="-122"/>
            </a:rPr>
            <a:t>区域型油气集散地战略——以气破局，立足地中海东部天然气大发现</a:t>
          </a:r>
          <a:r>
            <a:rPr lang="zh-CN" altLang="en-US" sz="1600" b="0" dirty="0">
              <a:solidFill>
                <a:schemeClr val="tx2">
                  <a:lumMod val="50000"/>
                </a:schemeClr>
              </a:solidFill>
              <a:latin typeface="黑体" panose="02010609060101010101" pitchFamily="49" charset="-122"/>
              <a:ea typeface="黑体" panose="02010609060101010101" pitchFamily="49" charset="-122"/>
            </a:rPr>
            <a:t>。</a:t>
          </a:r>
          <a:endParaRPr lang="en-US" altLang="zh-CN" sz="1600" b="0" dirty="0">
            <a:solidFill>
              <a:schemeClr val="tx2">
                <a:lumMod val="50000"/>
              </a:schemeClr>
            </a:solidFill>
            <a:latin typeface="黑体" panose="02010609060101010101" pitchFamily="49" charset="-122"/>
            <a:ea typeface="黑体" panose="02010609060101010101" pitchFamily="49" charset="-122"/>
          </a:endParaRPr>
        </a:p>
        <a:p>
          <a:pPr>
            <a:lnSpc>
              <a:spcPct val="100000"/>
            </a:lnSpc>
          </a:pPr>
          <a:r>
            <a:rPr lang="en-US" altLang="zh-CN" sz="1600" b="0" dirty="0">
              <a:solidFill>
                <a:schemeClr val="tx2">
                  <a:lumMod val="50000"/>
                </a:schemeClr>
              </a:solidFill>
              <a:latin typeface="黑体" panose="02010609060101010101" pitchFamily="49" charset="-122"/>
              <a:ea typeface="黑体" panose="02010609060101010101" pitchFamily="49" charset="-122"/>
            </a:rPr>
            <a:t>2</a:t>
          </a:r>
          <a:r>
            <a:rPr lang="zh-CN" altLang="en-US" sz="1600" b="0" dirty="0">
              <a:solidFill>
                <a:schemeClr val="tx2">
                  <a:lumMod val="50000"/>
                </a:schemeClr>
              </a:solidFill>
              <a:latin typeface="黑体" panose="02010609060101010101" pitchFamily="49" charset="-122"/>
              <a:ea typeface="黑体" panose="02010609060101010101" pitchFamily="49" charset="-122"/>
            </a:rPr>
            <a:t>、</a:t>
          </a:r>
          <a:r>
            <a:rPr lang="zh-CN" sz="1600" b="0" dirty="0">
              <a:solidFill>
                <a:schemeClr val="tx2">
                  <a:lumMod val="50000"/>
                </a:schemeClr>
              </a:solidFill>
              <a:latin typeface="黑体" panose="02010609060101010101" pitchFamily="49" charset="-122"/>
              <a:ea typeface="黑体" panose="02010609060101010101" pitchFamily="49" charset="-122"/>
            </a:rPr>
            <a:t>在苏伊士运河、地中海苏伊士湾原油长输管道、阿拉伯天然气长输管道、埃以天然气长输管道、</a:t>
          </a:r>
          <a:r>
            <a:rPr lang="en-US" sz="1600" b="0" dirty="0">
              <a:solidFill>
                <a:schemeClr val="tx2">
                  <a:lumMod val="50000"/>
                </a:schemeClr>
              </a:solidFill>
              <a:latin typeface="黑体" panose="02010609060101010101" pitchFamily="49" charset="-122"/>
              <a:ea typeface="黑体" panose="02010609060101010101" pitchFamily="49" charset="-122"/>
            </a:rPr>
            <a:t>LNG</a:t>
          </a:r>
          <a:r>
            <a:rPr lang="zh-CN" sz="1600" b="0" dirty="0">
              <a:solidFill>
                <a:schemeClr val="tx2">
                  <a:lumMod val="50000"/>
                </a:schemeClr>
              </a:solidFill>
              <a:latin typeface="黑体" panose="02010609060101010101" pitchFamily="49" charset="-122"/>
              <a:ea typeface="黑体" panose="02010609060101010101" pitchFamily="49" charset="-122"/>
            </a:rPr>
            <a:t>出口终端的基础上，继续加大</a:t>
          </a:r>
          <a:r>
            <a:rPr lang="en-US" sz="1600" b="0" dirty="0">
              <a:solidFill>
                <a:schemeClr val="tx2">
                  <a:lumMod val="50000"/>
                </a:schemeClr>
              </a:solidFill>
              <a:latin typeface="黑体" panose="02010609060101010101" pitchFamily="49" charset="-122"/>
              <a:ea typeface="黑体" panose="02010609060101010101" pitchFamily="49" charset="-122"/>
            </a:rPr>
            <a:t>LNG</a:t>
          </a:r>
          <a:r>
            <a:rPr lang="zh-CN" sz="1600" b="0" dirty="0">
              <a:solidFill>
                <a:schemeClr val="tx2">
                  <a:lumMod val="50000"/>
                </a:schemeClr>
              </a:solidFill>
              <a:latin typeface="黑体" panose="02010609060101010101" pitchFamily="49" charset="-122"/>
              <a:ea typeface="黑体" panose="02010609060101010101" pitchFamily="49" charset="-122"/>
            </a:rPr>
            <a:t>处理设施、管道、仓储、油气码头的新建力度，夯实埃及基础设施</a:t>
          </a:r>
          <a:r>
            <a:rPr lang="zh-CN" altLang="en-US" sz="1600" b="0" dirty="0">
              <a:solidFill>
                <a:schemeClr val="tx2">
                  <a:lumMod val="50000"/>
                </a:schemeClr>
              </a:solidFill>
              <a:latin typeface="黑体" panose="02010609060101010101" pitchFamily="49" charset="-122"/>
              <a:ea typeface="黑体" panose="02010609060101010101" pitchFamily="49" charset="-122"/>
            </a:rPr>
            <a:t>。</a:t>
          </a:r>
          <a:endParaRPr lang="en-US" altLang="zh-CN" sz="1600" b="0" dirty="0">
            <a:solidFill>
              <a:schemeClr val="tx2">
                <a:lumMod val="50000"/>
              </a:schemeClr>
            </a:solidFill>
            <a:latin typeface="黑体" panose="02010609060101010101" pitchFamily="49" charset="-122"/>
            <a:ea typeface="黑体" panose="02010609060101010101" pitchFamily="49" charset="-122"/>
          </a:endParaRPr>
        </a:p>
        <a:p>
          <a:pPr>
            <a:lnSpc>
              <a:spcPct val="100000"/>
            </a:lnSpc>
          </a:pPr>
          <a:r>
            <a:rPr lang="en-US" altLang="zh-CN" sz="1600" b="0" dirty="0">
              <a:solidFill>
                <a:schemeClr val="tx2">
                  <a:lumMod val="50000"/>
                </a:schemeClr>
              </a:solidFill>
              <a:latin typeface="黑体" panose="02010609060101010101" pitchFamily="49" charset="-122"/>
              <a:ea typeface="黑体" panose="02010609060101010101" pitchFamily="49" charset="-122"/>
            </a:rPr>
            <a:t>3</a:t>
          </a:r>
          <a:r>
            <a:rPr lang="zh-CN" altLang="en-US" sz="1600" b="0" dirty="0">
              <a:solidFill>
                <a:schemeClr val="tx2">
                  <a:lumMod val="50000"/>
                </a:schemeClr>
              </a:solidFill>
              <a:latin typeface="黑体" panose="02010609060101010101" pitchFamily="49" charset="-122"/>
              <a:ea typeface="黑体" panose="02010609060101010101" pitchFamily="49" charset="-122"/>
            </a:rPr>
            <a:t>、</a:t>
          </a:r>
          <a:r>
            <a:rPr lang="zh-CN" sz="1600" b="0" dirty="0">
              <a:solidFill>
                <a:schemeClr val="tx2">
                  <a:lumMod val="50000"/>
                </a:schemeClr>
              </a:solidFill>
              <a:latin typeface="黑体" panose="02010609060101010101" pitchFamily="49" charset="-122"/>
              <a:ea typeface="黑体" panose="02010609060101010101" pitchFamily="49" charset="-122"/>
            </a:rPr>
            <a:t>联合以色列、塞浦路斯，供给埃及国内、亚洲、北非以及欧美市场，由一个石油枢纽成长为一个涵盖石油、天然气、油气制品的区域型油气集散地。</a:t>
          </a:r>
          <a:endParaRPr lang="zh-CN" altLang="en-US" sz="1600" b="0" dirty="0">
            <a:solidFill>
              <a:schemeClr val="tx2">
                <a:lumMod val="50000"/>
              </a:schemeClr>
            </a:solidFill>
            <a:latin typeface="黑体" panose="02010609060101010101" pitchFamily="49" charset="-122"/>
            <a:ea typeface="黑体" panose="02010609060101010101" pitchFamily="49" charset="-122"/>
          </a:endParaRPr>
        </a:p>
      </dgm:t>
    </dgm:pt>
    <dgm:pt modelId="{B233EBEF-A6CA-41D4-8D3F-A592E87A0CFE}" type="parTrans" cxnId="{59F897F1-B3C4-45AC-A937-A18863259B02}">
      <dgm:prSet/>
      <dgm:spPr/>
      <dgm:t>
        <a:bodyPr/>
        <a:lstStyle/>
        <a:p>
          <a:endParaRPr lang="zh-CN" altLang="en-US"/>
        </a:p>
      </dgm:t>
    </dgm:pt>
    <dgm:pt modelId="{1F792703-68B7-44DB-9644-BAB5C6401B3E}" type="sibTrans" cxnId="{59F897F1-B3C4-45AC-A937-A18863259B02}">
      <dgm:prSet/>
      <dgm:spPr/>
      <dgm:t>
        <a:bodyPr/>
        <a:lstStyle/>
        <a:p>
          <a:endParaRPr lang="zh-CN" altLang="en-US"/>
        </a:p>
      </dgm:t>
    </dgm:pt>
    <dgm:pt modelId="{998B683C-2E17-484B-A90E-1DCFCEE97DA0}">
      <dgm:prSet phldrT="[文本]" custT="1"/>
      <dgm:spPr/>
      <dgm:t>
        <a:bodyPr/>
        <a:lstStyle/>
        <a:p>
          <a:r>
            <a:rPr lang="en-US" altLang="zh-CN" sz="1600" b="0" kern="1200" dirty="0">
              <a:solidFill>
                <a:schemeClr val="tx2">
                  <a:lumMod val="50000"/>
                </a:schemeClr>
              </a:solidFill>
              <a:latin typeface="黑体" panose="02010609060101010101" pitchFamily="49" charset="-122"/>
              <a:ea typeface="黑体" panose="02010609060101010101" pitchFamily="49" charset="-122"/>
              <a:cs typeface="+mn-cs"/>
            </a:rPr>
            <a:t>1</a:t>
          </a:r>
          <a:r>
            <a:rPr lang="zh-CN" altLang="en-US" sz="1600" b="0" kern="1200" dirty="0">
              <a:solidFill>
                <a:schemeClr val="tx2">
                  <a:lumMod val="50000"/>
                </a:schemeClr>
              </a:solidFill>
              <a:latin typeface="黑体" panose="02010609060101010101" pitchFamily="49" charset="-122"/>
              <a:ea typeface="黑体" panose="02010609060101010101" pitchFamily="49" charset="-122"/>
              <a:cs typeface="+mn-cs"/>
            </a:rPr>
            <a:t>、</a:t>
          </a:r>
          <a:r>
            <a:rPr lang="zh-CN" sz="1600" b="0" kern="1200" dirty="0">
              <a:solidFill>
                <a:schemeClr val="tx2">
                  <a:lumMod val="50000"/>
                </a:schemeClr>
              </a:solidFill>
              <a:latin typeface="黑体" panose="02010609060101010101" pitchFamily="49" charset="-122"/>
              <a:ea typeface="黑体" panose="02010609060101010101" pitchFamily="49" charset="-122"/>
              <a:cs typeface="+mn-cs"/>
            </a:rPr>
            <a:t>一事一议，提高海上天然气国内销售价格</a:t>
          </a:r>
          <a:r>
            <a:rPr lang="zh-CN" altLang="en-US" sz="1600" b="0" kern="1200" dirty="0">
              <a:solidFill>
                <a:schemeClr val="tx2">
                  <a:lumMod val="50000"/>
                </a:schemeClr>
              </a:solidFill>
              <a:latin typeface="黑体" panose="02010609060101010101" pitchFamily="49" charset="-122"/>
              <a:ea typeface="黑体" panose="02010609060101010101" pitchFamily="49" charset="-122"/>
              <a:cs typeface="+mn-cs"/>
            </a:rPr>
            <a:t>；</a:t>
          </a:r>
          <a:endParaRPr lang="en-US" altLang="zh-CN" sz="1600" b="0" kern="1200" dirty="0">
            <a:solidFill>
              <a:schemeClr val="tx2">
                <a:lumMod val="50000"/>
              </a:schemeClr>
            </a:solidFill>
            <a:latin typeface="黑体" panose="02010609060101010101" pitchFamily="49" charset="-122"/>
            <a:ea typeface="黑体" panose="02010609060101010101" pitchFamily="49" charset="-122"/>
            <a:cs typeface="+mn-cs"/>
          </a:endParaRPr>
        </a:p>
        <a:p>
          <a:r>
            <a:rPr lang="en-US" altLang="zh-CN" sz="1600" b="0" kern="1200" dirty="0">
              <a:solidFill>
                <a:schemeClr val="tx2">
                  <a:lumMod val="50000"/>
                </a:schemeClr>
              </a:solidFill>
              <a:latin typeface="黑体" panose="02010609060101010101" pitchFamily="49" charset="-122"/>
              <a:ea typeface="黑体" panose="02010609060101010101" pitchFamily="49" charset="-122"/>
              <a:cs typeface="+mn-cs"/>
            </a:rPr>
            <a:t>2</a:t>
          </a:r>
          <a:r>
            <a:rPr lang="zh-CN" altLang="en-US" sz="1600" b="0" kern="1200" dirty="0">
              <a:solidFill>
                <a:schemeClr val="tx2">
                  <a:lumMod val="50000"/>
                </a:schemeClr>
              </a:solidFill>
              <a:latin typeface="黑体" panose="02010609060101010101" pitchFamily="49" charset="-122"/>
              <a:ea typeface="黑体" panose="02010609060101010101" pitchFamily="49" charset="-122"/>
              <a:cs typeface="+mn-cs"/>
            </a:rPr>
            <a:t>、</a:t>
          </a:r>
          <a:r>
            <a:rPr lang="zh-CN" sz="1600" b="0" kern="1200" dirty="0">
              <a:solidFill>
                <a:schemeClr val="tx2">
                  <a:lumMod val="50000"/>
                </a:schemeClr>
              </a:solidFill>
              <a:latin typeface="黑体" panose="02010609060101010101" pitchFamily="49" charset="-122"/>
              <a:ea typeface="黑体" panose="02010609060101010101" pitchFamily="49" charset="-122"/>
              <a:cs typeface="+mn-cs"/>
            </a:rPr>
            <a:t>发布了《天然气市场监管法案》，允许外资和本国私人资本进入天然气销售市场</a:t>
          </a:r>
          <a:endParaRPr lang="en-US" altLang="zh-CN" sz="1600" b="0" kern="1200" dirty="0">
            <a:solidFill>
              <a:schemeClr val="tx2">
                <a:lumMod val="50000"/>
              </a:schemeClr>
            </a:solidFill>
            <a:latin typeface="黑体" panose="02010609060101010101" pitchFamily="49" charset="-122"/>
            <a:ea typeface="黑体" panose="02010609060101010101" pitchFamily="49" charset="-122"/>
            <a:cs typeface="+mn-cs"/>
          </a:endParaRPr>
        </a:p>
        <a:p>
          <a:r>
            <a:rPr lang="en-US" altLang="zh-CN" sz="1600" b="0" kern="1200" dirty="0">
              <a:solidFill>
                <a:schemeClr val="tx2">
                  <a:lumMod val="50000"/>
                </a:schemeClr>
              </a:solidFill>
              <a:latin typeface="黑体" panose="02010609060101010101" pitchFamily="49" charset="-122"/>
              <a:ea typeface="黑体" panose="02010609060101010101" pitchFamily="49" charset="-122"/>
              <a:cs typeface="+mn-cs"/>
            </a:rPr>
            <a:t>3</a:t>
          </a:r>
          <a:r>
            <a:rPr lang="zh-CN" altLang="en-US" sz="1600" b="0" kern="1200" dirty="0">
              <a:solidFill>
                <a:schemeClr val="tx2">
                  <a:lumMod val="50000"/>
                </a:schemeClr>
              </a:solidFill>
              <a:latin typeface="黑体" panose="02010609060101010101" pitchFamily="49" charset="-122"/>
              <a:ea typeface="黑体" panose="02010609060101010101" pitchFamily="49" charset="-122"/>
              <a:cs typeface="+mn-cs"/>
            </a:rPr>
            <a:t>、</a:t>
          </a:r>
          <a:r>
            <a:rPr lang="zh-CN" sz="1600" b="0" kern="1200" dirty="0">
              <a:solidFill>
                <a:schemeClr val="tx2">
                  <a:lumMod val="50000"/>
                </a:schemeClr>
              </a:solidFill>
              <a:latin typeface="黑体" panose="02010609060101010101" pitchFamily="49" charset="-122"/>
              <a:ea typeface="黑体" panose="02010609060101010101" pitchFamily="49" charset="-122"/>
              <a:cs typeface="+mn-cs"/>
            </a:rPr>
            <a:t>大力加强国内天然气市场培育，截止到</a:t>
          </a:r>
          <a:r>
            <a:rPr lang="en-US" sz="1600" b="0" kern="1200" dirty="0">
              <a:solidFill>
                <a:schemeClr val="tx2">
                  <a:lumMod val="50000"/>
                </a:schemeClr>
              </a:solidFill>
              <a:latin typeface="黑体" panose="02010609060101010101" pitchFamily="49" charset="-122"/>
              <a:ea typeface="黑体" panose="02010609060101010101" pitchFamily="49" charset="-122"/>
              <a:cs typeface="+mn-cs"/>
            </a:rPr>
            <a:t>2017</a:t>
          </a:r>
          <a:r>
            <a:rPr lang="zh-CN" sz="1600" b="0" kern="1200" dirty="0">
              <a:solidFill>
                <a:schemeClr val="tx2">
                  <a:lumMod val="50000"/>
                </a:schemeClr>
              </a:solidFill>
              <a:latin typeface="黑体" panose="02010609060101010101" pitchFamily="49" charset="-122"/>
              <a:ea typeface="黑体" panose="02010609060101010101" pitchFamily="49" charset="-122"/>
              <a:cs typeface="+mn-cs"/>
            </a:rPr>
            <a:t>年末，已有</a:t>
          </a:r>
          <a:r>
            <a:rPr lang="en-US" sz="1600" b="0" kern="1200" dirty="0">
              <a:solidFill>
                <a:schemeClr val="tx2">
                  <a:lumMod val="50000"/>
                </a:schemeClr>
              </a:solidFill>
              <a:latin typeface="黑体" panose="02010609060101010101" pitchFamily="49" charset="-122"/>
              <a:ea typeface="黑体" panose="02010609060101010101" pitchFamily="49" charset="-122"/>
              <a:cs typeface="+mn-cs"/>
            </a:rPr>
            <a:t>840</a:t>
          </a:r>
          <a:r>
            <a:rPr lang="zh-CN" sz="1600" b="0" kern="1200" dirty="0">
              <a:solidFill>
                <a:schemeClr val="tx2">
                  <a:lumMod val="50000"/>
                </a:schemeClr>
              </a:solidFill>
              <a:latin typeface="黑体" panose="02010609060101010101" pitchFamily="49" charset="-122"/>
              <a:ea typeface="黑体" panose="02010609060101010101" pitchFamily="49" charset="-122"/>
              <a:cs typeface="+mn-cs"/>
            </a:rPr>
            <a:t>万户居民使用上了天然气，</a:t>
          </a:r>
          <a:r>
            <a:rPr lang="en-US" sz="1600" b="0" kern="1200" dirty="0">
              <a:solidFill>
                <a:schemeClr val="tx2">
                  <a:lumMod val="50000"/>
                </a:schemeClr>
              </a:solidFill>
              <a:latin typeface="黑体" panose="02010609060101010101" pitchFamily="49" charset="-122"/>
              <a:ea typeface="黑体" panose="02010609060101010101" pitchFamily="49" charset="-122"/>
              <a:cs typeface="+mn-cs"/>
            </a:rPr>
            <a:t>237</a:t>
          </a:r>
          <a:r>
            <a:rPr lang="zh-CN" sz="1600" b="0" kern="1200" dirty="0">
              <a:solidFill>
                <a:schemeClr val="tx2">
                  <a:lumMod val="50000"/>
                </a:schemeClr>
              </a:solidFill>
              <a:latin typeface="黑体" panose="02010609060101010101" pitchFamily="49" charset="-122"/>
              <a:ea typeface="黑体" panose="02010609060101010101" pitchFamily="49" charset="-122"/>
              <a:cs typeface="+mn-cs"/>
            </a:rPr>
            <a:t>万辆汽车改用天然气作为燃料，建立了</a:t>
          </a:r>
          <a:r>
            <a:rPr lang="en-US" sz="1600" b="0" kern="1200" dirty="0">
              <a:solidFill>
                <a:schemeClr val="tx2">
                  <a:lumMod val="50000"/>
                </a:schemeClr>
              </a:solidFill>
              <a:latin typeface="黑体" panose="02010609060101010101" pitchFamily="49" charset="-122"/>
              <a:ea typeface="黑体" panose="02010609060101010101" pitchFamily="49" charset="-122"/>
              <a:cs typeface="+mn-cs"/>
            </a:rPr>
            <a:t>186</a:t>
          </a:r>
          <a:r>
            <a:rPr lang="zh-CN" sz="1600" b="0" kern="1200" dirty="0">
              <a:solidFill>
                <a:schemeClr val="tx2">
                  <a:lumMod val="50000"/>
                </a:schemeClr>
              </a:solidFill>
              <a:latin typeface="黑体" panose="02010609060101010101" pitchFamily="49" charset="-122"/>
              <a:ea typeface="黑体" panose="02010609060101010101" pitchFamily="49" charset="-122"/>
              <a:cs typeface="+mn-cs"/>
            </a:rPr>
            <a:t>个</a:t>
          </a:r>
          <a:r>
            <a:rPr lang="en-US" sz="1600" b="0" kern="1200" dirty="0">
              <a:solidFill>
                <a:schemeClr val="tx2">
                  <a:lumMod val="50000"/>
                </a:schemeClr>
              </a:solidFill>
              <a:latin typeface="黑体" panose="02010609060101010101" pitchFamily="49" charset="-122"/>
              <a:ea typeface="黑体" panose="02010609060101010101" pitchFamily="49" charset="-122"/>
              <a:cs typeface="+mn-cs"/>
            </a:rPr>
            <a:t>CNG</a:t>
          </a:r>
          <a:r>
            <a:rPr lang="zh-CN" sz="1600" b="0" kern="1200" dirty="0">
              <a:solidFill>
                <a:schemeClr val="tx2">
                  <a:lumMod val="50000"/>
                </a:schemeClr>
              </a:solidFill>
              <a:latin typeface="黑体" panose="02010609060101010101" pitchFamily="49" charset="-122"/>
              <a:ea typeface="黑体" panose="02010609060101010101" pitchFamily="49" charset="-122"/>
              <a:cs typeface="+mn-cs"/>
            </a:rPr>
            <a:t>加气站</a:t>
          </a:r>
          <a:r>
            <a:rPr lang="zh-CN" altLang="en-US" sz="1600" b="0" kern="1200" dirty="0">
              <a:solidFill>
                <a:schemeClr val="tx2">
                  <a:lumMod val="50000"/>
                </a:schemeClr>
              </a:solidFill>
              <a:latin typeface="黑体" panose="02010609060101010101" pitchFamily="49" charset="-122"/>
              <a:ea typeface="黑体" panose="02010609060101010101" pitchFamily="49" charset="-122"/>
              <a:cs typeface="+mn-cs"/>
            </a:rPr>
            <a:t>。</a:t>
          </a:r>
        </a:p>
      </dgm:t>
    </dgm:pt>
    <dgm:pt modelId="{EF3DAE44-8845-49BB-A911-1C8D965B1A98}" type="parTrans" cxnId="{FFBDBAC0-A256-4008-AF0B-1A60538CC832}">
      <dgm:prSet/>
      <dgm:spPr/>
      <dgm:t>
        <a:bodyPr/>
        <a:lstStyle/>
        <a:p>
          <a:endParaRPr lang="zh-CN" altLang="en-US"/>
        </a:p>
      </dgm:t>
    </dgm:pt>
    <dgm:pt modelId="{8BA96C65-1B6E-4853-B010-B27B2CA7230F}" type="sibTrans" cxnId="{FFBDBAC0-A256-4008-AF0B-1A60538CC832}">
      <dgm:prSet/>
      <dgm:spPr/>
      <dgm:t>
        <a:bodyPr/>
        <a:lstStyle/>
        <a:p>
          <a:endParaRPr lang="zh-CN" altLang="en-US"/>
        </a:p>
      </dgm:t>
    </dgm:pt>
    <dgm:pt modelId="{749FFF53-0C13-4DF7-B63E-5C397A40D5B5}" type="pres">
      <dgm:prSet presAssocID="{7A020C52-47FF-45FF-AADB-A90A7649B9C0}" presName="rootnode" presStyleCnt="0">
        <dgm:presLayoutVars>
          <dgm:chMax/>
          <dgm:chPref/>
          <dgm:dir/>
          <dgm:animLvl val="lvl"/>
        </dgm:presLayoutVars>
      </dgm:prSet>
      <dgm:spPr/>
      <dgm:t>
        <a:bodyPr/>
        <a:lstStyle/>
        <a:p>
          <a:endParaRPr lang="zh-CN" altLang="en-US"/>
        </a:p>
      </dgm:t>
    </dgm:pt>
    <dgm:pt modelId="{CF4E6997-F3A0-422B-97F9-F69C8FE91686}" type="pres">
      <dgm:prSet presAssocID="{09330758-58D6-4F0F-BCE0-8B9E67BD00F4}" presName="composite" presStyleCnt="0"/>
      <dgm:spPr/>
    </dgm:pt>
    <dgm:pt modelId="{B474B393-1260-4190-9148-5DEA411C8607}" type="pres">
      <dgm:prSet presAssocID="{09330758-58D6-4F0F-BCE0-8B9E67BD00F4}" presName="LShape" presStyleLbl="alignNode1" presStyleIdx="0" presStyleCnt="5" custScaleX="118765" custLinFactNeighborX="-21849" custLinFactNeighborY="13971"/>
      <dgm:spPr/>
    </dgm:pt>
    <dgm:pt modelId="{4129B8AD-079F-4EB8-B4C0-9EDEC66516E6}" type="pres">
      <dgm:prSet presAssocID="{09330758-58D6-4F0F-BCE0-8B9E67BD00F4}" presName="ParentText" presStyleLbl="revTx" presStyleIdx="0" presStyleCnt="3" custScaleX="111681" custLinFactNeighborX="-25615" custLinFactNeighborY="12984">
        <dgm:presLayoutVars>
          <dgm:chMax val="0"/>
          <dgm:chPref val="0"/>
          <dgm:bulletEnabled val="1"/>
        </dgm:presLayoutVars>
      </dgm:prSet>
      <dgm:spPr/>
      <dgm:t>
        <a:bodyPr/>
        <a:lstStyle/>
        <a:p>
          <a:endParaRPr lang="zh-CN" altLang="en-US"/>
        </a:p>
      </dgm:t>
    </dgm:pt>
    <dgm:pt modelId="{D42951BA-2D13-4B4D-B39B-A0789E41AFDB}" type="pres">
      <dgm:prSet presAssocID="{09330758-58D6-4F0F-BCE0-8B9E67BD00F4}" presName="Triangle" presStyleLbl="alignNode1" presStyleIdx="1" presStyleCnt="5" custLinFactX="-66087" custLinFactY="-43275" custLinFactNeighborX="-100000" custLinFactNeighborY="-100000"/>
      <dgm:spPr/>
    </dgm:pt>
    <dgm:pt modelId="{4F92E19F-E12F-4FF5-B38B-CF31A63CE828}" type="pres">
      <dgm:prSet presAssocID="{0BE39C11-0E2B-414D-B4E5-029EA3B29D68}" presName="sibTrans" presStyleCnt="0"/>
      <dgm:spPr/>
    </dgm:pt>
    <dgm:pt modelId="{EE5555E9-1708-471F-BEB6-63A574FA1824}" type="pres">
      <dgm:prSet presAssocID="{0BE39C11-0E2B-414D-B4E5-029EA3B29D68}" presName="space" presStyleCnt="0"/>
      <dgm:spPr/>
    </dgm:pt>
    <dgm:pt modelId="{E9960DE8-DE59-4931-852D-D05FD50E5CF3}" type="pres">
      <dgm:prSet presAssocID="{7E068635-75B4-400F-A07C-24D30A90FF05}" presName="composite" presStyleCnt="0"/>
      <dgm:spPr/>
    </dgm:pt>
    <dgm:pt modelId="{212A8E90-9A44-4C27-A2EA-0197A623DBD3}" type="pres">
      <dgm:prSet presAssocID="{7E068635-75B4-400F-A07C-24D30A90FF05}" presName="LShape" presStyleLbl="alignNode1" presStyleIdx="2" presStyleCnt="5" custScaleX="171375" custLinFactNeighborX="-43964" custLinFactNeighborY="18314"/>
      <dgm:spPr/>
    </dgm:pt>
    <dgm:pt modelId="{7E166B52-A7A9-438D-8CA0-0AFD3C7688CA}" type="pres">
      <dgm:prSet presAssocID="{7E068635-75B4-400F-A07C-24D30A90FF05}" presName="ParentText" presStyleLbl="revTx" presStyleIdx="1" presStyleCnt="3" custScaleX="183645" custScaleY="197124" custLinFactNeighborX="-47159" custLinFactNeighborY="71985">
        <dgm:presLayoutVars>
          <dgm:chMax val="0"/>
          <dgm:chPref val="0"/>
          <dgm:bulletEnabled val="1"/>
        </dgm:presLayoutVars>
      </dgm:prSet>
      <dgm:spPr/>
      <dgm:t>
        <a:bodyPr/>
        <a:lstStyle/>
        <a:p>
          <a:endParaRPr lang="zh-CN" altLang="en-US"/>
        </a:p>
      </dgm:t>
    </dgm:pt>
    <dgm:pt modelId="{DB967E11-1722-44DD-907B-308E02AFDDAF}" type="pres">
      <dgm:prSet presAssocID="{7E068635-75B4-400F-A07C-24D30A90FF05}" presName="Triangle" presStyleLbl="alignNode1" presStyleIdx="3" presStyleCnt="5" custLinFactNeighborX="-61593" custLinFactNeighborY="74875"/>
      <dgm:spPr/>
    </dgm:pt>
    <dgm:pt modelId="{656CBEC3-3AC4-4E78-BEF7-061CE6852F9B}" type="pres">
      <dgm:prSet presAssocID="{1F792703-68B7-44DB-9644-BAB5C6401B3E}" presName="sibTrans" presStyleCnt="0"/>
      <dgm:spPr/>
    </dgm:pt>
    <dgm:pt modelId="{D4301443-8C12-4DFC-9E30-A792CFADAB8B}" type="pres">
      <dgm:prSet presAssocID="{1F792703-68B7-44DB-9644-BAB5C6401B3E}" presName="space" presStyleCnt="0"/>
      <dgm:spPr/>
    </dgm:pt>
    <dgm:pt modelId="{528C5A75-4EF9-465D-B6C9-D408E889DE8E}" type="pres">
      <dgm:prSet presAssocID="{998B683C-2E17-484B-A90E-1DCFCEE97DA0}" presName="composite" presStyleCnt="0"/>
      <dgm:spPr/>
    </dgm:pt>
    <dgm:pt modelId="{528B5494-7533-492E-9678-01717516039A}" type="pres">
      <dgm:prSet presAssocID="{998B683C-2E17-484B-A90E-1DCFCEE97DA0}" presName="LShape" presStyleLbl="alignNode1" presStyleIdx="4" presStyleCnt="5" custScaleX="133315" custLinFactNeighborX="22" custLinFactNeighborY="27733"/>
      <dgm:spPr/>
    </dgm:pt>
    <dgm:pt modelId="{840B0FE1-DF9E-4B9A-B289-C1EC77A3358D}" type="pres">
      <dgm:prSet presAssocID="{998B683C-2E17-484B-A90E-1DCFCEE97DA0}" presName="ParentText" presStyleLbl="revTx" presStyleIdx="2" presStyleCnt="3" custScaleX="131287" custLinFactNeighborX="428" custLinFactNeighborY="21840">
        <dgm:presLayoutVars>
          <dgm:chMax val="0"/>
          <dgm:chPref val="0"/>
          <dgm:bulletEnabled val="1"/>
        </dgm:presLayoutVars>
      </dgm:prSet>
      <dgm:spPr/>
      <dgm:t>
        <a:bodyPr/>
        <a:lstStyle/>
        <a:p>
          <a:endParaRPr lang="zh-CN" altLang="en-US"/>
        </a:p>
      </dgm:t>
    </dgm:pt>
  </dgm:ptLst>
  <dgm:cxnLst>
    <dgm:cxn modelId="{DB4CFD6B-4A4B-4A65-AC76-6DB494DC81FD}" type="presOf" srcId="{998B683C-2E17-484B-A90E-1DCFCEE97DA0}" destId="{840B0FE1-DF9E-4B9A-B289-C1EC77A3358D}" srcOrd="0" destOrd="0" presId="urn:microsoft.com/office/officeart/2009/3/layout/StepUpProcess"/>
    <dgm:cxn modelId="{E247E966-8755-4A94-ADD3-2730C3528C28}" srcId="{7A020C52-47FF-45FF-AADB-A90A7649B9C0}" destId="{09330758-58D6-4F0F-BCE0-8B9E67BD00F4}" srcOrd="0" destOrd="0" parTransId="{B1B6C8CB-4590-4D8F-A352-3FB925733E9D}" sibTransId="{0BE39C11-0E2B-414D-B4E5-029EA3B29D68}"/>
    <dgm:cxn modelId="{59F897F1-B3C4-45AC-A937-A18863259B02}" srcId="{7A020C52-47FF-45FF-AADB-A90A7649B9C0}" destId="{7E068635-75B4-400F-A07C-24D30A90FF05}" srcOrd="1" destOrd="0" parTransId="{B233EBEF-A6CA-41D4-8D3F-A592E87A0CFE}" sibTransId="{1F792703-68B7-44DB-9644-BAB5C6401B3E}"/>
    <dgm:cxn modelId="{127DC344-22FA-484B-AC29-AB4EC4D10110}" type="presOf" srcId="{09330758-58D6-4F0F-BCE0-8B9E67BD00F4}" destId="{4129B8AD-079F-4EB8-B4C0-9EDEC66516E6}" srcOrd="0" destOrd="0" presId="urn:microsoft.com/office/officeart/2009/3/layout/StepUpProcess"/>
    <dgm:cxn modelId="{CC4C59A9-2701-4038-A520-EEDC3E10B314}" type="presOf" srcId="{7A020C52-47FF-45FF-AADB-A90A7649B9C0}" destId="{749FFF53-0C13-4DF7-B63E-5C397A40D5B5}" srcOrd="0" destOrd="0" presId="urn:microsoft.com/office/officeart/2009/3/layout/StepUpProcess"/>
    <dgm:cxn modelId="{FFBDBAC0-A256-4008-AF0B-1A60538CC832}" srcId="{7A020C52-47FF-45FF-AADB-A90A7649B9C0}" destId="{998B683C-2E17-484B-A90E-1DCFCEE97DA0}" srcOrd="2" destOrd="0" parTransId="{EF3DAE44-8845-49BB-A911-1C8D965B1A98}" sibTransId="{8BA96C65-1B6E-4853-B010-B27B2CA7230F}"/>
    <dgm:cxn modelId="{91CBD6AD-335F-4BBD-AC63-3FA4B3B76BF2}" type="presOf" srcId="{7E068635-75B4-400F-A07C-24D30A90FF05}" destId="{7E166B52-A7A9-438D-8CA0-0AFD3C7688CA}" srcOrd="0" destOrd="0" presId="urn:microsoft.com/office/officeart/2009/3/layout/StepUpProcess"/>
    <dgm:cxn modelId="{FD983B2D-9F71-42BE-BDD0-391FB1C63EDC}" type="presParOf" srcId="{749FFF53-0C13-4DF7-B63E-5C397A40D5B5}" destId="{CF4E6997-F3A0-422B-97F9-F69C8FE91686}" srcOrd="0" destOrd="0" presId="urn:microsoft.com/office/officeart/2009/3/layout/StepUpProcess"/>
    <dgm:cxn modelId="{DD6D5041-EFDE-453A-8FB7-66F95DFBCCCC}" type="presParOf" srcId="{CF4E6997-F3A0-422B-97F9-F69C8FE91686}" destId="{B474B393-1260-4190-9148-5DEA411C8607}" srcOrd="0" destOrd="0" presId="urn:microsoft.com/office/officeart/2009/3/layout/StepUpProcess"/>
    <dgm:cxn modelId="{604A8E43-38F7-42F4-8208-36D7869C51A0}" type="presParOf" srcId="{CF4E6997-F3A0-422B-97F9-F69C8FE91686}" destId="{4129B8AD-079F-4EB8-B4C0-9EDEC66516E6}" srcOrd="1" destOrd="0" presId="urn:microsoft.com/office/officeart/2009/3/layout/StepUpProcess"/>
    <dgm:cxn modelId="{77421CAE-FB56-4D15-BBDA-1A5EC20B8453}" type="presParOf" srcId="{CF4E6997-F3A0-422B-97F9-F69C8FE91686}" destId="{D42951BA-2D13-4B4D-B39B-A0789E41AFDB}" srcOrd="2" destOrd="0" presId="urn:microsoft.com/office/officeart/2009/3/layout/StepUpProcess"/>
    <dgm:cxn modelId="{1CCD25E5-D662-48D1-BFF5-4AB6AF48BDD6}" type="presParOf" srcId="{749FFF53-0C13-4DF7-B63E-5C397A40D5B5}" destId="{4F92E19F-E12F-4FF5-B38B-CF31A63CE828}" srcOrd="1" destOrd="0" presId="urn:microsoft.com/office/officeart/2009/3/layout/StepUpProcess"/>
    <dgm:cxn modelId="{75F0488B-B509-4123-924D-292EA8B3CAC3}" type="presParOf" srcId="{4F92E19F-E12F-4FF5-B38B-CF31A63CE828}" destId="{EE5555E9-1708-471F-BEB6-63A574FA1824}" srcOrd="0" destOrd="0" presId="urn:microsoft.com/office/officeart/2009/3/layout/StepUpProcess"/>
    <dgm:cxn modelId="{A2F2D33E-6E9B-4690-98D7-80CE27140A70}" type="presParOf" srcId="{749FFF53-0C13-4DF7-B63E-5C397A40D5B5}" destId="{E9960DE8-DE59-4931-852D-D05FD50E5CF3}" srcOrd="2" destOrd="0" presId="urn:microsoft.com/office/officeart/2009/3/layout/StepUpProcess"/>
    <dgm:cxn modelId="{5CF85603-23B9-4194-84F2-26977DA9267E}" type="presParOf" srcId="{E9960DE8-DE59-4931-852D-D05FD50E5CF3}" destId="{212A8E90-9A44-4C27-A2EA-0197A623DBD3}" srcOrd="0" destOrd="0" presId="urn:microsoft.com/office/officeart/2009/3/layout/StepUpProcess"/>
    <dgm:cxn modelId="{2C04C7EE-B403-4A14-A304-BAC99F044A8D}" type="presParOf" srcId="{E9960DE8-DE59-4931-852D-D05FD50E5CF3}" destId="{7E166B52-A7A9-438D-8CA0-0AFD3C7688CA}" srcOrd="1" destOrd="0" presId="urn:microsoft.com/office/officeart/2009/3/layout/StepUpProcess"/>
    <dgm:cxn modelId="{FC54B67B-3308-452B-A89B-8FCF80332741}" type="presParOf" srcId="{E9960DE8-DE59-4931-852D-D05FD50E5CF3}" destId="{DB967E11-1722-44DD-907B-308E02AFDDAF}" srcOrd="2" destOrd="0" presId="urn:microsoft.com/office/officeart/2009/3/layout/StepUpProcess"/>
    <dgm:cxn modelId="{49A3CB30-7F78-4844-ACBB-040214FE027A}" type="presParOf" srcId="{749FFF53-0C13-4DF7-B63E-5C397A40D5B5}" destId="{656CBEC3-3AC4-4E78-BEF7-061CE6852F9B}" srcOrd="3" destOrd="0" presId="urn:microsoft.com/office/officeart/2009/3/layout/StepUpProcess"/>
    <dgm:cxn modelId="{BF8FC389-C030-48BA-A42B-018EF52A8D17}" type="presParOf" srcId="{656CBEC3-3AC4-4E78-BEF7-061CE6852F9B}" destId="{D4301443-8C12-4DFC-9E30-A792CFADAB8B}" srcOrd="0" destOrd="0" presId="urn:microsoft.com/office/officeart/2009/3/layout/StepUpProcess"/>
    <dgm:cxn modelId="{6C7EE350-1A88-4804-91BA-5FC404F0CC74}" type="presParOf" srcId="{749FFF53-0C13-4DF7-B63E-5C397A40D5B5}" destId="{528C5A75-4EF9-465D-B6C9-D408E889DE8E}" srcOrd="4" destOrd="0" presId="urn:microsoft.com/office/officeart/2009/3/layout/StepUpProcess"/>
    <dgm:cxn modelId="{A020C223-AB68-4FB2-923A-BCA6C67E980F}" type="presParOf" srcId="{528C5A75-4EF9-465D-B6C9-D408E889DE8E}" destId="{528B5494-7533-492E-9678-01717516039A}" srcOrd="0" destOrd="0" presId="urn:microsoft.com/office/officeart/2009/3/layout/StepUpProcess"/>
    <dgm:cxn modelId="{8DE9B9D4-4417-4B62-A59F-1B82251591ED}" type="presParOf" srcId="{528C5A75-4EF9-465D-B6C9-D408E889DE8E}" destId="{840B0FE1-DF9E-4B9A-B289-C1EC77A3358D}" srcOrd="1" destOrd="0" presId="urn:microsoft.com/office/officeart/2009/3/layout/StepUp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F00550-81B7-40F2-9368-6DE04313A6E1}" type="doc">
      <dgm:prSet loTypeId="urn:microsoft.com/office/officeart/2008/layout/LinedList" loCatId="hierarchy" qsTypeId="urn:microsoft.com/office/officeart/2005/8/quickstyle/simple1" qsCatId="simple" csTypeId="urn:microsoft.com/office/officeart/2005/8/colors/accent5_2" csCatId="accent5" phldr="1"/>
      <dgm:spPr/>
      <dgm:t>
        <a:bodyPr/>
        <a:lstStyle/>
        <a:p>
          <a:endParaRPr lang="zh-CN" altLang="en-US"/>
        </a:p>
      </dgm:t>
    </dgm:pt>
    <dgm:pt modelId="{3ACFD3E5-A08D-4555-B498-872B64148875}">
      <dgm:prSet phldrT="[文本]" custT="1"/>
      <dgm:spPr/>
      <dgm:t>
        <a:bodyPr/>
        <a:lstStyle/>
        <a:p>
          <a:r>
            <a:rPr lang="zh-CN" altLang="en-US" sz="1800" b="1" dirty="0">
              <a:latin typeface="微软雅黑" panose="020B0503020204020204" pitchFamily="34" charset="-122"/>
              <a:ea typeface="微软雅黑" panose="020B0503020204020204" pitchFamily="34" charset="-122"/>
            </a:rPr>
            <a:t>运营环境方面</a:t>
          </a:r>
          <a:r>
            <a:rPr lang="zh-CN" altLang="en-US" sz="1600" dirty="0">
              <a:latin typeface="微软雅黑" panose="020B0503020204020204" pitchFamily="34" charset="-122"/>
              <a:ea typeface="微软雅黑" panose="020B0503020204020204" pitchFamily="34" charset="-122"/>
            </a:rPr>
            <a:t>：</a:t>
          </a:r>
          <a:endParaRPr lang="zh-CN" altLang="en-US" sz="1600" dirty="0"/>
        </a:p>
      </dgm:t>
    </dgm:pt>
    <dgm:pt modelId="{74921E82-89A5-4764-81F5-6945F5989D3C}" type="parTrans" cxnId="{CBBC6922-A03F-4795-8C81-D3617C458EE9}">
      <dgm:prSet/>
      <dgm:spPr/>
      <dgm:t>
        <a:bodyPr/>
        <a:lstStyle/>
        <a:p>
          <a:endParaRPr lang="zh-CN" altLang="en-US"/>
        </a:p>
      </dgm:t>
    </dgm:pt>
    <dgm:pt modelId="{E9EF6A7D-9CEC-48E0-8FAE-93C14070D64F}" type="sibTrans" cxnId="{CBBC6922-A03F-4795-8C81-D3617C458EE9}">
      <dgm:prSet/>
      <dgm:spPr/>
      <dgm:t>
        <a:bodyPr/>
        <a:lstStyle/>
        <a:p>
          <a:endParaRPr lang="zh-CN" altLang="en-US"/>
        </a:p>
      </dgm:t>
    </dgm:pt>
    <dgm:pt modelId="{BF93A413-D684-40EC-88FA-6F39220857AE}">
      <dgm:prSet phldrT="[文本]" custT="1"/>
      <dgm:spPr/>
      <dgm:t>
        <a:bodyPr/>
        <a:lstStyle/>
        <a:p>
          <a:r>
            <a:rPr lang="en-US" sz="1600" kern="1200" dirty="0">
              <a:solidFill>
                <a:prstClr val="black">
                  <a:hueOff val="0"/>
                  <a:satOff val="0"/>
                  <a:lumOff val="0"/>
                  <a:alphaOff val="0"/>
                </a:prstClr>
              </a:solidFill>
              <a:latin typeface="微软雅黑" panose="020B0503020204020204" pitchFamily="34" charset="-122"/>
              <a:ea typeface="微软雅黑" panose="020B0503020204020204" pitchFamily="34" charset="-122"/>
              <a:cs typeface="+mn-cs"/>
            </a:rPr>
            <a:t>1. </a:t>
          </a:r>
          <a:r>
            <a:rPr lang="zh-CN" sz="1600" kern="1200" dirty="0">
              <a:solidFill>
                <a:prstClr val="black">
                  <a:hueOff val="0"/>
                  <a:satOff val="0"/>
                  <a:lumOff val="0"/>
                  <a:alphaOff val="0"/>
                </a:prstClr>
              </a:solidFill>
              <a:latin typeface="微软雅黑" panose="020B0503020204020204" pitchFamily="34" charset="-122"/>
              <a:ea typeface="微软雅黑" panose="020B0503020204020204" pitchFamily="34" charset="-122"/>
              <a:cs typeface="+mn-cs"/>
            </a:rPr>
            <a:t>埃及经济处于转型期，政府外汇储备不足，油公司存在难以及时收取内销油气款的风险</a:t>
          </a:r>
          <a:r>
            <a:rPr lang="zh-CN" sz="2200" b="1" kern="1200" dirty="0"/>
            <a:t>。</a:t>
          </a:r>
          <a:endParaRPr lang="zh-CN" altLang="en-US" sz="2200" kern="1200" dirty="0"/>
        </a:p>
      </dgm:t>
    </dgm:pt>
    <dgm:pt modelId="{487E2C05-502E-4D5B-9832-7411266505D3}" type="parTrans" cxnId="{0075A576-423D-4F8D-95D8-BBA929869852}">
      <dgm:prSet/>
      <dgm:spPr/>
      <dgm:t>
        <a:bodyPr/>
        <a:lstStyle/>
        <a:p>
          <a:endParaRPr lang="zh-CN" altLang="en-US"/>
        </a:p>
      </dgm:t>
    </dgm:pt>
    <dgm:pt modelId="{5203BF11-2948-491B-9F25-EBA7341E5F9D}" type="sibTrans" cxnId="{0075A576-423D-4F8D-95D8-BBA929869852}">
      <dgm:prSet/>
      <dgm:spPr/>
      <dgm:t>
        <a:bodyPr/>
        <a:lstStyle/>
        <a:p>
          <a:endParaRPr lang="zh-CN" altLang="en-US"/>
        </a:p>
      </dgm:t>
    </dgm:pt>
    <dgm:pt modelId="{6417548F-7C3C-406C-9917-0C588F47F0B9}">
      <dgm:prSet phldrT="[文本]" custT="1"/>
      <dgm:spPr/>
      <dgm:t>
        <a:bodyPr/>
        <a:lstStyle/>
        <a:p>
          <a:r>
            <a:rPr lang="en-US" altLang="en-US" sz="1600" kern="1200" dirty="0">
              <a:solidFill>
                <a:prstClr val="black">
                  <a:hueOff val="0"/>
                  <a:satOff val="0"/>
                  <a:lumOff val="0"/>
                  <a:alphaOff val="0"/>
                </a:prstClr>
              </a:solidFill>
              <a:latin typeface="微软雅黑" panose="020B0503020204020204" pitchFamily="34" charset="-122"/>
              <a:ea typeface="微软雅黑" panose="020B0503020204020204" pitchFamily="34" charset="-122"/>
              <a:cs typeface="+mn-cs"/>
            </a:rPr>
            <a:t>2.</a:t>
          </a:r>
          <a:r>
            <a:rPr lang="zh-CN" altLang="en-US" sz="1600" kern="1200" dirty="0">
              <a:solidFill>
                <a:prstClr val="black">
                  <a:hueOff val="0"/>
                  <a:satOff val="0"/>
                  <a:lumOff val="0"/>
                  <a:alphaOff val="0"/>
                </a:prstClr>
              </a:solidFill>
              <a:latin typeface="微软雅黑" panose="020B0503020204020204" pitchFamily="34" charset="-122"/>
              <a:ea typeface="微软雅黑" panose="020B0503020204020204" pitchFamily="34" charset="-122"/>
              <a:cs typeface="+mn-cs"/>
            </a:rPr>
            <a:t>存在通货膨胀及汇率变化的</a:t>
          </a:r>
          <a:r>
            <a:rPr lang="zh-CN" altLang="en-US" sz="1600" kern="1200" dirty="0" smtClean="0">
              <a:solidFill>
                <a:prstClr val="black">
                  <a:hueOff val="0"/>
                  <a:satOff val="0"/>
                  <a:lumOff val="0"/>
                  <a:alphaOff val="0"/>
                </a:prstClr>
              </a:solidFill>
              <a:latin typeface="微软雅黑" panose="020B0503020204020204" pitchFamily="34" charset="-122"/>
              <a:ea typeface="微软雅黑" panose="020B0503020204020204" pitchFamily="34" charset="-122"/>
              <a:cs typeface="+mn-cs"/>
            </a:rPr>
            <a:t>风险。 </a:t>
          </a:r>
          <a:endParaRPr lang="zh-CN" altLang="en-US" sz="1600" kern="1200" dirty="0">
            <a:solidFill>
              <a:prstClr val="black">
                <a:hueOff val="0"/>
                <a:satOff val="0"/>
                <a:lumOff val="0"/>
                <a:alphaOff val="0"/>
              </a:prstClr>
            </a:solidFill>
            <a:latin typeface="微软雅黑" panose="020B0503020204020204" pitchFamily="34" charset="-122"/>
            <a:ea typeface="微软雅黑" panose="020B0503020204020204" pitchFamily="34" charset="-122"/>
            <a:cs typeface="+mn-cs"/>
          </a:endParaRPr>
        </a:p>
      </dgm:t>
    </dgm:pt>
    <dgm:pt modelId="{E99717CB-2E52-4C01-8286-E431898C1CD3}" type="parTrans" cxnId="{22DCC1E7-7EA8-40B8-BFB7-4E432157BD8B}">
      <dgm:prSet/>
      <dgm:spPr/>
      <dgm:t>
        <a:bodyPr/>
        <a:lstStyle/>
        <a:p>
          <a:endParaRPr lang="zh-CN" altLang="en-US"/>
        </a:p>
      </dgm:t>
    </dgm:pt>
    <dgm:pt modelId="{7F9D4426-F3C9-4667-A5B6-75FAAA7D7BEF}" type="sibTrans" cxnId="{22DCC1E7-7EA8-40B8-BFB7-4E432157BD8B}">
      <dgm:prSet/>
      <dgm:spPr/>
      <dgm:t>
        <a:bodyPr/>
        <a:lstStyle/>
        <a:p>
          <a:endParaRPr lang="zh-CN" altLang="en-US"/>
        </a:p>
      </dgm:t>
    </dgm:pt>
    <dgm:pt modelId="{DF28BFDD-1A20-4879-96D2-5BCA8962ECB4}">
      <dgm:prSet phldrT="[文本]" custT="1"/>
      <dgm:spPr/>
      <dgm:t>
        <a:bodyPr/>
        <a:lstStyle/>
        <a:p>
          <a:r>
            <a:rPr lang="en-US" altLang="zh-CN" sz="1600" kern="1200" dirty="0">
              <a:solidFill>
                <a:prstClr val="black">
                  <a:hueOff val="0"/>
                  <a:satOff val="0"/>
                  <a:lumOff val="0"/>
                  <a:alphaOff val="0"/>
                </a:prstClr>
              </a:solidFill>
              <a:latin typeface="微软雅黑" panose="020B0503020204020204" pitchFamily="34" charset="-122"/>
              <a:ea typeface="微软雅黑" panose="020B0503020204020204" pitchFamily="34" charset="-122"/>
              <a:cs typeface="+mn-cs"/>
            </a:rPr>
            <a:t>3. </a:t>
          </a:r>
          <a:r>
            <a:rPr lang="zh-CN" altLang="zh-CN" sz="1600" kern="1200" dirty="0">
              <a:solidFill>
                <a:prstClr val="black">
                  <a:hueOff val="0"/>
                  <a:satOff val="0"/>
                  <a:lumOff val="0"/>
                  <a:alphaOff val="0"/>
                </a:prstClr>
              </a:solidFill>
              <a:latin typeface="微软雅黑" panose="020B0503020204020204" pitchFamily="34" charset="-122"/>
              <a:ea typeface="微软雅黑" panose="020B0503020204020204" pitchFamily="34" charset="-122"/>
              <a:cs typeface="+mn-cs"/>
            </a:rPr>
            <a:t>政府决策程序长，存在工作效率低</a:t>
          </a:r>
          <a:r>
            <a:rPr lang="zh-CN" altLang="zh-CN" sz="1600" kern="1200" dirty="0" smtClean="0">
              <a:solidFill>
                <a:prstClr val="black">
                  <a:hueOff val="0"/>
                  <a:satOff val="0"/>
                  <a:lumOff val="0"/>
                  <a:alphaOff val="0"/>
                </a:prstClr>
              </a:solidFill>
              <a:latin typeface="微软雅黑" panose="020B0503020204020204" pitchFamily="34" charset="-122"/>
              <a:ea typeface="微软雅黑" panose="020B0503020204020204" pitchFamily="34" charset="-122"/>
              <a:cs typeface="+mn-cs"/>
            </a:rPr>
            <a:t>的</a:t>
          </a:r>
          <a:r>
            <a:rPr lang="zh-CN" altLang="en-US" sz="1600" kern="1200" dirty="0" smtClean="0">
              <a:solidFill>
                <a:prstClr val="black">
                  <a:hueOff val="0"/>
                  <a:satOff val="0"/>
                  <a:lumOff val="0"/>
                  <a:alphaOff val="0"/>
                </a:prstClr>
              </a:solidFill>
              <a:latin typeface="微软雅黑" panose="020B0503020204020204" pitchFamily="34" charset="-122"/>
              <a:ea typeface="微软雅黑" panose="020B0503020204020204" pitchFamily="34" charset="-122"/>
              <a:cs typeface="+mn-cs"/>
            </a:rPr>
            <a:t>问题</a:t>
          </a:r>
          <a:r>
            <a:rPr lang="zh-CN" altLang="zh-CN" sz="1600" kern="1200" dirty="0" smtClean="0">
              <a:solidFill>
                <a:prstClr val="black">
                  <a:hueOff val="0"/>
                  <a:satOff val="0"/>
                  <a:lumOff val="0"/>
                  <a:alphaOff val="0"/>
                </a:prstClr>
              </a:solidFill>
              <a:latin typeface="微软雅黑" panose="020B0503020204020204" pitchFamily="34" charset="-122"/>
              <a:ea typeface="微软雅黑" panose="020B0503020204020204" pitchFamily="34" charset="-122"/>
              <a:cs typeface="+mn-cs"/>
            </a:rPr>
            <a:t>。</a:t>
          </a:r>
          <a:endParaRPr lang="zh-CN" altLang="en-US" sz="1600" kern="1200" dirty="0">
            <a:solidFill>
              <a:prstClr val="black">
                <a:hueOff val="0"/>
                <a:satOff val="0"/>
                <a:lumOff val="0"/>
                <a:alphaOff val="0"/>
              </a:prstClr>
            </a:solidFill>
            <a:latin typeface="微软雅黑" panose="020B0503020204020204" pitchFamily="34" charset="-122"/>
            <a:ea typeface="微软雅黑" panose="020B0503020204020204" pitchFamily="34" charset="-122"/>
            <a:cs typeface="+mn-cs"/>
          </a:endParaRPr>
        </a:p>
      </dgm:t>
    </dgm:pt>
    <dgm:pt modelId="{65C3C69F-525A-46C0-86EF-0BC21974C05C}" type="parTrans" cxnId="{164FA6BB-1E09-43B2-BFC4-B341356C67FD}">
      <dgm:prSet/>
      <dgm:spPr/>
      <dgm:t>
        <a:bodyPr/>
        <a:lstStyle/>
        <a:p>
          <a:endParaRPr lang="zh-CN" altLang="en-US"/>
        </a:p>
      </dgm:t>
    </dgm:pt>
    <dgm:pt modelId="{03DD1F5D-8937-4AA1-9D1A-43DA508EB0B0}" type="sibTrans" cxnId="{164FA6BB-1E09-43B2-BFC4-B341356C67FD}">
      <dgm:prSet/>
      <dgm:spPr/>
      <dgm:t>
        <a:bodyPr/>
        <a:lstStyle/>
        <a:p>
          <a:endParaRPr lang="zh-CN" altLang="en-US"/>
        </a:p>
      </dgm:t>
    </dgm:pt>
    <dgm:pt modelId="{6DBDD556-E26B-402C-BD4E-E2224B8AA123}" type="pres">
      <dgm:prSet presAssocID="{44F00550-81B7-40F2-9368-6DE04313A6E1}" presName="vert0" presStyleCnt="0">
        <dgm:presLayoutVars>
          <dgm:dir/>
          <dgm:animOne val="branch"/>
          <dgm:animLvl val="lvl"/>
        </dgm:presLayoutVars>
      </dgm:prSet>
      <dgm:spPr/>
      <dgm:t>
        <a:bodyPr/>
        <a:lstStyle/>
        <a:p>
          <a:endParaRPr lang="zh-CN" altLang="en-US"/>
        </a:p>
      </dgm:t>
    </dgm:pt>
    <dgm:pt modelId="{A6B08B0C-3A86-47DD-B32C-7DB41AA374AB}" type="pres">
      <dgm:prSet presAssocID="{3ACFD3E5-A08D-4555-B498-872B64148875}" presName="thickLine" presStyleLbl="alignNode1" presStyleIdx="0" presStyleCnt="1"/>
      <dgm:spPr/>
    </dgm:pt>
    <dgm:pt modelId="{3A1E2BCB-39F4-473F-B686-31B14FCB9CE2}" type="pres">
      <dgm:prSet presAssocID="{3ACFD3E5-A08D-4555-B498-872B64148875}" presName="horz1" presStyleCnt="0"/>
      <dgm:spPr/>
    </dgm:pt>
    <dgm:pt modelId="{7CED9A63-D37C-479B-A5DD-DE3681BB7E14}" type="pres">
      <dgm:prSet presAssocID="{3ACFD3E5-A08D-4555-B498-872B64148875}" presName="tx1" presStyleLbl="revTx" presStyleIdx="0" presStyleCnt="4"/>
      <dgm:spPr/>
      <dgm:t>
        <a:bodyPr/>
        <a:lstStyle/>
        <a:p>
          <a:endParaRPr lang="zh-CN" altLang="en-US"/>
        </a:p>
      </dgm:t>
    </dgm:pt>
    <dgm:pt modelId="{84DF8099-BFBB-4DAA-860E-07921B99409C}" type="pres">
      <dgm:prSet presAssocID="{3ACFD3E5-A08D-4555-B498-872B64148875}" presName="vert1" presStyleCnt="0"/>
      <dgm:spPr/>
    </dgm:pt>
    <dgm:pt modelId="{DB96BBFD-FA74-42C4-BD0A-CA5B34E22E8E}" type="pres">
      <dgm:prSet presAssocID="{BF93A413-D684-40EC-88FA-6F39220857AE}" presName="vertSpace2a" presStyleCnt="0"/>
      <dgm:spPr/>
    </dgm:pt>
    <dgm:pt modelId="{0E851C2D-377D-4D27-B9E0-698086FC0BE3}" type="pres">
      <dgm:prSet presAssocID="{BF93A413-D684-40EC-88FA-6F39220857AE}" presName="horz2" presStyleCnt="0"/>
      <dgm:spPr/>
    </dgm:pt>
    <dgm:pt modelId="{35C04099-B54D-49CC-98F1-3ED1DD240CBC}" type="pres">
      <dgm:prSet presAssocID="{BF93A413-D684-40EC-88FA-6F39220857AE}" presName="horzSpace2" presStyleCnt="0"/>
      <dgm:spPr/>
    </dgm:pt>
    <dgm:pt modelId="{8FE44D30-B612-42AA-A25B-C5C25D2A4493}" type="pres">
      <dgm:prSet presAssocID="{BF93A413-D684-40EC-88FA-6F39220857AE}" presName="tx2" presStyleLbl="revTx" presStyleIdx="1" presStyleCnt="4"/>
      <dgm:spPr/>
      <dgm:t>
        <a:bodyPr/>
        <a:lstStyle/>
        <a:p>
          <a:endParaRPr lang="zh-CN" altLang="en-US"/>
        </a:p>
      </dgm:t>
    </dgm:pt>
    <dgm:pt modelId="{2E8B4238-AA08-4CA7-85C4-13A3FA2B4E36}" type="pres">
      <dgm:prSet presAssocID="{BF93A413-D684-40EC-88FA-6F39220857AE}" presName="vert2" presStyleCnt="0"/>
      <dgm:spPr/>
    </dgm:pt>
    <dgm:pt modelId="{C72DF46A-FF23-47F8-B41F-8F04B02792FF}" type="pres">
      <dgm:prSet presAssocID="{BF93A413-D684-40EC-88FA-6F39220857AE}" presName="thinLine2b" presStyleLbl="callout" presStyleIdx="0" presStyleCnt="3"/>
      <dgm:spPr/>
    </dgm:pt>
    <dgm:pt modelId="{DA6D8BE3-39F0-4EC9-A1CC-195A38959DA7}" type="pres">
      <dgm:prSet presAssocID="{BF93A413-D684-40EC-88FA-6F39220857AE}" presName="vertSpace2b" presStyleCnt="0"/>
      <dgm:spPr/>
    </dgm:pt>
    <dgm:pt modelId="{6C65A6E6-A86C-4BDE-B96D-7DF97A0FDBA6}" type="pres">
      <dgm:prSet presAssocID="{6417548F-7C3C-406C-9917-0C588F47F0B9}" presName="horz2" presStyleCnt="0"/>
      <dgm:spPr/>
    </dgm:pt>
    <dgm:pt modelId="{D1911A03-51D2-4F58-9F97-0537055E445C}" type="pres">
      <dgm:prSet presAssocID="{6417548F-7C3C-406C-9917-0C588F47F0B9}" presName="horzSpace2" presStyleCnt="0"/>
      <dgm:spPr/>
    </dgm:pt>
    <dgm:pt modelId="{0A1DBA75-397A-4DF1-ACEC-904297612220}" type="pres">
      <dgm:prSet presAssocID="{6417548F-7C3C-406C-9917-0C588F47F0B9}" presName="tx2" presStyleLbl="revTx" presStyleIdx="2" presStyleCnt="4" custLinFactNeighborX="0" custLinFactNeighborY="34565"/>
      <dgm:spPr/>
      <dgm:t>
        <a:bodyPr/>
        <a:lstStyle/>
        <a:p>
          <a:endParaRPr lang="zh-CN" altLang="en-US"/>
        </a:p>
      </dgm:t>
    </dgm:pt>
    <dgm:pt modelId="{AA40A45C-A1E4-433B-9586-0FF11101F2B8}" type="pres">
      <dgm:prSet presAssocID="{6417548F-7C3C-406C-9917-0C588F47F0B9}" presName="vert2" presStyleCnt="0"/>
      <dgm:spPr/>
    </dgm:pt>
    <dgm:pt modelId="{E5BB277B-B50C-4833-9F4A-419F0CA2A452}" type="pres">
      <dgm:prSet presAssocID="{6417548F-7C3C-406C-9917-0C588F47F0B9}" presName="thinLine2b" presStyleLbl="callout" presStyleIdx="1" presStyleCnt="3"/>
      <dgm:spPr/>
    </dgm:pt>
    <dgm:pt modelId="{FC15BA77-9A45-43D7-A822-692AD0AC8884}" type="pres">
      <dgm:prSet presAssocID="{6417548F-7C3C-406C-9917-0C588F47F0B9}" presName="vertSpace2b" presStyleCnt="0"/>
      <dgm:spPr/>
    </dgm:pt>
    <dgm:pt modelId="{9FBB3AD5-2787-4E47-B1B4-3DB0CD22711B}" type="pres">
      <dgm:prSet presAssocID="{DF28BFDD-1A20-4879-96D2-5BCA8962ECB4}" presName="horz2" presStyleCnt="0"/>
      <dgm:spPr/>
    </dgm:pt>
    <dgm:pt modelId="{E0F794E6-2663-44F4-AB62-4301B323526F}" type="pres">
      <dgm:prSet presAssocID="{DF28BFDD-1A20-4879-96D2-5BCA8962ECB4}" presName="horzSpace2" presStyleCnt="0"/>
      <dgm:spPr/>
    </dgm:pt>
    <dgm:pt modelId="{AFB16877-67DA-47BB-AB07-7CE5D4F43243}" type="pres">
      <dgm:prSet presAssocID="{DF28BFDD-1A20-4879-96D2-5BCA8962ECB4}" presName="tx2" presStyleLbl="revTx" presStyleIdx="3" presStyleCnt="4" custLinFactNeighborX="407" custLinFactNeighborY="19411"/>
      <dgm:spPr/>
      <dgm:t>
        <a:bodyPr/>
        <a:lstStyle/>
        <a:p>
          <a:endParaRPr lang="zh-CN" altLang="en-US"/>
        </a:p>
      </dgm:t>
    </dgm:pt>
    <dgm:pt modelId="{72DFA48C-B8EC-4CB4-93F1-17B32DEAE391}" type="pres">
      <dgm:prSet presAssocID="{DF28BFDD-1A20-4879-96D2-5BCA8962ECB4}" presName="vert2" presStyleCnt="0"/>
      <dgm:spPr/>
    </dgm:pt>
    <dgm:pt modelId="{C20B3E87-3731-4FCD-8670-A932547B0CDE}" type="pres">
      <dgm:prSet presAssocID="{DF28BFDD-1A20-4879-96D2-5BCA8962ECB4}" presName="thinLine2b" presStyleLbl="callout" presStyleIdx="2" presStyleCnt="3"/>
      <dgm:spPr/>
    </dgm:pt>
    <dgm:pt modelId="{FC4C7D2D-38A0-49AA-BB40-5E0B50A01053}" type="pres">
      <dgm:prSet presAssocID="{DF28BFDD-1A20-4879-96D2-5BCA8962ECB4}" presName="vertSpace2b" presStyleCnt="0"/>
      <dgm:spPr/>
    </dgm:pt>
  </dgm:ptLst>
  <dgm:cxnLst>
    <dgm:cxn modelId="{DFB0E97F-A883-4D13-81F3-96AD892E958E}" type="presOf" srcId="{3ACFD3E5-A08D-4555-B498-872B64148875}" destId="{7CED9A63-D37C-479B-A5DD-DE3681BB7E14}" srcOrd="0" destOrd="0" presId="urn:microsoft.com/office/officeart/2008/layout/LinedList"/>
    <dgm:cxn modelId="{A1FCA70F-42F2-4609-A4A5-1FF72ADE1C7A}" type="presOf" srcId="{44F00550-81B7-40F2-9368-6DE04313A6E1}" destId="{6DBDD556-E26B-402C-BD4E-E2224B8AA123}" srcOrd="0" destOrd="0" presId="urn:microsoft.com/office/officeart/2008/layout/LinedList"/>
    <dgm:cxn modelId="{9F67E454-2AFB-4D4C-A10A-AF2A8B67AB4C}" type="presOf" srcId="{6417548F-7C3C-406C-9917-0C588F47F0B9}" destId="{0A1DBA75-397A-4DF1-ACEC-904297612220}" srcOrd="0" destOrd="0" presId="urn:microsoft.com/office/officeart/2008/layout/LinedList"/>
    <dgm:cxn modelId="{22DCC1E7-7EA8-40B8-BFB7-4E432157BD8B}" srcId="{3ACFD3E5-A08D-4555-B498-872B64148875}" destId="{6417548F-7C3C-406C-9917-0C588F47F0B9}" srcOrd="1" destOrd="0" parTransId="{E99717CB-2E52-4C01-8286-E431898C1CD3}" sibTransId="{7F9D4426-F3C9-4667-A5B6-75FAAA7D7BEF}"/>
    <dgm:cxn modelId="{CBBC6922-A03F-4795-8C81-D3617C458EE9}" srcId="{44F00550-81B7-40F2-9368-6DE04313A6E1}" destId="{3ACFD3E5-A08D-4555-B498-872B64148875}" srcOrd="0" destOrd="0" parTransId="{74921E82-89A5-4764-81F5-6945F5989D3C}" sibTransId="{E9EF6A7D-9CEC-48E0-8FAE-93C14070D64F}"/>
    <dgm:cxn modelId="{BD6941B6-5F47-40EE-9AAD-47917891628C}" type="presOf" srcId="{DF28BFDD-1A20-4879-96D2-5BCA8962ECB4}" destId="{AFB16877-67DA-47BB-AB07-7CE5D4F43243}" srcOrd="0" destOrd="0" presId="urn:microsoft.com/office/officeart/2008/layout/LinedList"/>
    <dgm:cxn modelId="{8FB08893-0C8E-4E00-A59E-BF5F1A43EFF7}" type="presOf" srcId="{BF93A413-D684-40EC-88FA-6F39220857AE}" destId="{8FE44D30-B612-42AA-A25B-C5C25D2A4493}" srcOrd="0" destOrd="0" presId="urn:microsoft.com/office/officeart/2008/layout/LinedList"/>
    <dgm:cxn modelId="{164FA6BB-1E09-43B2-BFC4-B341356C67FD}" srcId="{3ACFD3E5-A08D-4555-B498-872B64148875}" destId="{DF28BFDD-1A20-4879-96D2-5BCA8962ECB4}" srcOrd="2" destOrd="0" parTransId="{65C3C69F-525A-46C0-86EF-0BC21974C05C}" sibTransId="{03DD1F5D-8937-4AA1-9D1A-43DA508EB0B0}"/>
    <dgm:cxn modelId="{0075A576-423D-4F8D-95D8-BBA929869852}" srcId="{3ACFD3E5-A08D-4555-B498-872B64148875}" destId="{BF93A413-D684-40EC-88FA-6F39220857AE}" srcOrd="0" destOrd="0" parTransId="{487E2C05-502E-4D5B-9832-7411266505D3}" sibTransId="{5203BF11-2948-491B-9F25-EBA7341E5F9D}"/>
    <dgm:cxn modelId="{10E75D2C-1207-4C1F-98D2-3813EF72F698}" type="presParOf" srcId="{6DBDD556-E26B-402C-BD4E-E2224B8AA123}" destId="{A6B08B0C-3A86-47DD-B32C-7DB41AA374AB}" srcOrd="0" destOrd="0" presId="urn:microsoft.com/office/officeart/2008/layout/LinedList"/>
    <dgm:cxn modelId="{0C2F59FB-199D-4501-BC95-66349A7BC6C7}" type="presParOf" srcId="{6DBDD556-E26B-402C-BD4E-E2224B8AA123}" destId="{3A1E2BCB-39F4-473F-B686-31B14FCB9CE2}" srcOrd="1" destOrd="0" presId="urn:microsoft.com/office/officeart/2008/layout/LinedList"/>
    <dgm:cxn modelId="{0578831B-3D3C-43EE-BBE6-48F86289AB26}" type="presParOf" srcId="{3A1E2BCB-39F4-473F-B686-31B14FCB9CE2}" destId="{7CED9A63-D37C-479B-A5DD-DE3681BB7E14}" srcOrd="0" destOrd="0" presId="urn:microsoft.com/office/officeart/2008/layout/LinedList"/>
    <dgm:cxn modelId="{632472EB-5B40-486F-B3EE-CAD98CC875B7}" type="presParOf" srcId="{3A1E2BCB-39F4-473F-B686-31B14FCB9CE2}" destId="{84DF8099-BFBB-4DAA-860E-07921B99409C}" srcOrd="1" destOrd="0" presId="urn:microsoft.com/office/officeart/2008/layout/LinedList"/>
    <dgm:cxn modelId="{2E623DBC-D884-45DC-8E31-587F878F3A95}" type="presParOf" srcId="{84DF8099-BFBB-4DAA-860E-07921B99409C}" destId="{DB96BBFD-FA74-42C4-BD0A-CA5B34E22E8E}" srcOrd="0" destOrd="0" presId="urn:microsoft.com/office/officeart/2008/layout/LinedList"/>
    <dgm:cxn modelId="{1E85B238-61C7-40BC-BEF5-30176935F775}" type="presParOf" srcId="{84DF8099-BFBB-4DAA-860E-07921B99409C}" destId="{0E851C2D-377D-4D27-B9E0-698086FC0BE3}" srcOrd="1" destOrd="0" presId="urn:microsoft.com/office/officeart/2008/layout/LinedList"/>
    <dgm:cxn modelId="{C1E33812-F51B-4310-A9A3-52978CE4CBBA}" type="presParOf" srcId="{0E851C2D-377D-4D27-B9E0-698086FC0BE3}" destId="{35C04099-B54D-49CC-98F1-3ED1DD240CBC}" srcOrd="0" destOrd="0" presId="urn:microsoft.com/office/officeart/2008/layout/LinedList"/>
    <dgm:cxn modelId="{72028103-BFC9-4703-8B10-EAB84DC2440F}" type="presParOf" srcId="{0E851C2D-377D-4D27-B9E0-698086FC0BE3}" destId="{8FE44D30-B612-42AA-A25B-C5C25D2A4493}" srcOrd="1" destOrd="0" presId="urn:microsoft.com/office/officeart/2008/layout/LinedList"/>
    <dgm:cxn modelId="{8DEE06FF-E0D2-4B6D-B516-D34DAD9167BF}" type="presParOf" srcId="{0E851C2D-377D-4D27-B9E0-698086FC0BE3}" destId="{2E8B4238-AA08-4CA7-85C4-13A3FA2B4E36}" srcOrd="2" destOrd="0" presId="urn:microsoft.com/office/officeart/2008/layout/LinedList"/>
    <dgm:cxn modelId="{5965B0A1-7525-4B30-AEFA-69873EBEEB33}" type="presParOf" srcId="{84DF8099-BFBB-4DAA-860E-07921B99409C}" destId="{C72DF46A-FF23-47F8-B41F-8F04B02792FF}" srcOrd="2" destOrd="0" presId="urn:microsoft.com/office/officeart/2008/layout/LinedList"/>
    <dgm:cxn modelId="{777C804C-03A9-416E-ADF6-D5DE4D81CEE8}" type="presParOf" srcId="{84DF8099-BFBB-4DAA-860E-07921B99409C}" destId="{DA6D8BE3-39F0-4EC9-A1CC-195A38959DA7}" srcOrd="3" destOrd="0" presId="urn:microsoft.com/office/officeart/2008/layout/LinedList"/>
    <dgm:cxn modelId="{80BEC5DC-235B-43D1-ACE9-90F641EE41A1}" type="presParOf" srcId="{84DF8099-BFBB-4DAA-860E-07921B99409C}" destId="{6C65A6E6-A86C-4BDE-B96D-7DF97A0FDBA6}" srcOrd="4" destOrd="0" presId="urn:microsoft.com/office/officeart/2008/layout/LinedList"/>
    <dgm:cxn modelId="{7E7FE357-3288-4B0D-A046-28AF1AC1D38D}" type="presParOf" srcId="{6C65A6E6-A86C-4BDE-B96D-7DF97A0FDBA6}" destId="{D1911A03-51D2-4F58-9F97-0537055E445C}" srcOrd="0" destOrd="0" presId="urn:microsoft.com/office/officeart/2008/layout/LinedList"/>
    <dgm:cxn modelId="{A04EE60C-BD96-491A-885B-260E5F6577BD}" type="presParOf" srcId="{6C65A6E6-A86C-4BDE-B96D-7DF97A0FDBA6}" destId="{0A1DBA75-397A-4DF1-ACEC-904297612220}" srcOrd="1" destOrd="0" presId="urn:microsoft.com/office/officeart/2008/layout/LinedList"/>
    <dgm:cxn modelId="{7D9CA258-9619-41B4-8459-361BC2953D2B}" type="presParOf" srcId="{6C65A6E6-A86C-4BDE-B96D-7DF97A0FDBA6}" destId="{AA40A45C-A1E4-433B-9586-0FF11101F2B8}" srcOrd="2" destOrd="0" presId="urn:microsoft.com/office/officeart/2008/layout/LinedList"/>
    <dgm:cxn modelId="{4B91634D-AC66-42AB-B247-31C9F6446C45}" type="presParOf" srcId="{84DF8099-BFBB-4DAA-860E-07921B99409C}" destId="{E5BB277B-B50C-4833-9F4A-419F0CA2A452}" srcOrd="5" destOrd="0" presId="urn:microsoft.com/office/officeart/2008/layout/LinedList"/>
    <dgm:cxn modelId="{52D295A9-8F32-4B5E-9E92-EC16E2145549}" type="presParOf" srcId="{84DF8099-BFBB-4DAA-860E-07921B99409C}" destId="{FC15BA77-9A45-43D7-A822-692AD0AC8884}" srcOrd="6" destOrd="0" presId="urn:microsoft.com/office/officeart/2008/layout/LinedList"/>
    <dgm:cxn modelId="{8CA98AB6-333E-45FF-A23E-679C02AB8433}" type="presParOf" srcId="{84DF8099-BFBB-4DAA-860E-07921B99409C}" destId="{9FBB3AD5-2787-4E47-B1B4-3DB0CD22711B}" srcOrd="7" destOrd="0" presId="urn:microsoft.com/office/officeart/2008/layout/LinedList"/>
    <dgm:cxn modelId="{643FB114-F4F1-4E04-A117-CBA1DDBFFB30}" type="presParOf" srcId="{9FBB3AD5-2787-4E47-B1B4-3DB0CD22711B}" destId="{E0F794E6-2663-44F4-AB62-4301B323526F}" srcOrd="0" destOrd="0" presId="urn:microsoft.com/office/officeart/2008/layout/LinedList"/>
    <dgm:cxn modelId="{065C58AA-8FEB-48D8-8AE2-DD522045779D}" type="presParOf" srcId="{9FBB3AD5-2787-4E47-B1B4-3DB0CD22711B}" destId="{AFB16877-67DA-47BB-AB07-7CE5D4F43243}" srcOrd="1" destOrd="0" presId="urn:microsoft.com/office/officeart/2008/layout/LinedList"/>
    <dgm:cxn modelId="{54132EE2-AC14-4518-B3BD-9EE64A4C2F3A}" type="presParOf" srcId="{9FBB3AD5-2787-4E47-B1B4-3DB0CD22711B}" destId="{72DFA48C-B8EC-4CB4-93F1-17B32DEAE391}" srcOrd="2" destOrd="0" presId="urn:microsoft.com/office/officeart/2008/layout/LinedList"/>
    <dgm:cxn modelId="{C20A54BF-DD16-4834-A26A-EFF6052E4B40}" type="presParOf" srcId="{84DF8099-BFBB-4DAA-860E-07921B99409C}" destId="{C20B3E87-3731-4FCD-8670-A932547B0CDE}" srcOrd="8" destOrd="0" presId="urn:microsoft.com/office/officeart/2008/layout/LinedList"/>
    <dgm:cxn modelId="{7616D212-1D6A-45B3-8F93-095EBFC82A21}" type="presParOf" srcId="{84DF8099-BFBB-4DAA-860E-07921B99409C}" destId="{FC4C7D2D-38A0-49AA-BB40-5E0B50A01053}"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4F00550-81B7-40F2-9368-6DE04313A6E1}" type="doc">
      <dgm:prSet loTypeId="urn:microsoft.com/office/officeart/2008/layout/LinedList" loCatId="hierarchy" qsTypeId="urn:microsoft.com/office/officeart/2005/8/quickstyle/simple1" qsCatId="simple" csTypeId="urn:microsoft.com/office/officeart/2005/8/colors/accent5_2" csCatId="accent5" phldr="1"/>
      <dgm:spPr/>
      <dgm:t>
        <a:bodyPr/>
        <a:lstStyle/>
        <a:p>
          <a:endParaRPr lang="zh-CN" altLang="en-US"/>
        </a:p>
      </dgm:t>
    </dgm:pt>
    <dgm:pt modelId="{3ACFD3E5-A08D-4555-B498-872B64148875}">
      <dgm:prSet phldrT="[文本]" custT="1"/>
      <dgm:spPr/>
      <dgm:t>
        <a:bodyPr/>
        <a:lstStyle/>
        <a:p>
          <a:r>
            <a:rPr lang="en-US" altLang="zh-CN" sz="1800" b="1" dirty="0">
              <a:latin typeface="微软雅黑" panose="020B0503020204020204" pitchFamily="34" charset="-122"/>
              <a:ea typeface="微软雅黑" panose="020B0503020204020204" pitchFamily="34" charset="-122"/>
            </a:rPr>
            <a:t>Apache</a:t>
          </a:r>
          <a:r>
            <a:rPr lang="zh-CN" altLang="en-US" sz="1800" b="1" dirty="0">
              <a:latin typeface="微软雅黑" panose="020B0503020204020204" pitchFamily="34" charset="-122"/>
              <a:ea typeface="微软雅黑" panose="020B0503020204020204" pitchFamily="34" charset="-122"/>
            </a:rPr>
            <a:t>埃及公司内部方面：</a:t>
          </a:r>
          <a:endParaRPr lang="zh-CN" altLang="en-US" sz="1800" b="1" dirty="0"/>
        </a:p>
      </dgm:t>
    </dgm:pt>
    <dgm:pt modelId="{74921E82-89A5-4764-81F5-6945F5989D3C}" type="parTrans" cxnId="{CBBC6922-A03F-4795-8C81-D3617C458EE9}">
      <dgm:prSet/>
      <dgm:spPr/>
      <dgm:t>
        <a:bodyPr/>
        <a:lstStyle/>
        <a:p>
          <a:endParaRPr lang="zh-CN" altLang="en-US"/>
        </a:p>
      </dgm:t>
    </dgm:pt>
    <dgm:pt modelId="{E9EF6A7D-9CEC-48E0-8FAE-93C14070D64F}" type="sibTrans" cxnId="{CBBC6922-A03F-4795-8C81-D3617C458EE9}">
      <dgm:prSet/>
      <dgm:spPr/>
      <dgm:t>
        <a:bodyPr/>
        <a:lstStyle/>
        <a:p>
          <a:endParaRPr lang="zh-CN" altLang="en-US"/>
        </a:p>
      </dgm:t>
    </dgm:pt>
    <dgm:pt modelId="{BF93A413-D684-40EC-88FA-6F39220857AE}">
      <dgm:prSet phldrT="[文本]" custT="1"/>
      <dgm:spPr/>
      <dgm:t>
        <a:bodyPr/>
        <a:lstStyle/>
        <a:p>
          <a:r>
            <a:rPr lang="en-US" sz="1600" kern="1200" dirty="0">
              <a:solidFill>
                <a:prstClr val="black">
                  <a:hueOff val="0"/>
                  <a:satOff val="0"/>
                  <a:lumOff val="0"/>
                  <a:alphaOff val="0"/>
                </a:prstClr>
              </a:solidFill>
              <a:latin typeface="微软雅黑" panose="020B0503020204020204" pitchFamily="34" charset="-122"/>
              <a:ea typeface="微软雅黑" panose="020B0503020204020204" pitchFamily="34" charset="-122"/>
              <a:cs typeface="+mn-cs"/>
            </a:rPr>
            <a:t>1. </a:t>
          </a:r>
          <a:r>
            <a:rPr lang="zh-CN" altLang="en-US" sz="1600" kern="1200" dirty="0">
              <a:solidFill>
                <a:prstClr val="black">
                  <a:hueOff val="0"/>
                  <a:satOff val="0"/>
                  <a:lumOff val="0"/>
                  <a:alphaOff val="0"/>
                </a:prstClr>
              </a:solidFill>
              <a:latin typeface="微软雅黑" panose="020B0503020204020204" pitchFamily="34" charset="-122"/>
              <a:ea typeface="微软雅黑" panose="020B0503020204020204" pitchFamily="34" charset="-122"/>
              <a:cs typeface="+mn-cs"/>
            </a:rPr>
            <a:t>西沙漠盆地地质情况较复杂，大多为小断块油藏，剩余勘探潜力主要在深部地层，勘探难度较大。</a:t>
          </a:r>
          <a:endParaRPr lang="zh-CN" altLang="en-US" sz="2200" kern="1200" dirty="0"/>
        </a:p>
      </dgm:t>
    </dgm:pt>
    <dgm:pt modelId="{487E2C05-502E-4D5B-9832-7411266505D3}" type="parTrans" cxnId="{0075A576-423D-4F8D-95D8-BBA929869852}">
      <dgm:prSet/>
      <dgm:spPr/>
      <dgm:t>
        <a:bodyPr/>
        <a:lstStyle/>
        <a:p>
          <a:endParaRPr lang="zh-CN" altLang="en-US"/>
        </a:p>
      </dgm:t>
    </dgm:pt>
    <dgm:pt modelId="{5203BF11-2948-491B-9F25-EBA7341E5F9D}" type="sibTrans" cxnId="{0075A576-423D-4F8D-95D8-BBA929869852}">
      <dgm:prSet/>
      <dgm:spPr/>
      <dgm:t>
        <a:bodyPr/>
        <a:lstStyle/>
        <a:p>
          <a:endParaRPr lang="zh-CN" altLang="en-US"/>
        </a:p>
      </dgm:t>
    </dgm:pt>
    <dgm:pt modelId="{6417548F-7C3C-406C-9917-0C588F47F0B9}">
      <dgm:prSet phldrT="[文本]" custT="1"/>
      <dgm:spPr/>
      <dgm:t>
        <a:bodyPr/>
        <a:lstStyle/>
        <a:p>
          <a:r>
            <a:rPr lang="en-US" altLang="en-US" sz="1600" kern="1200" dirty="0">
              <a:solidFill>
                <a:prstClr val="black">
                  <a:hueOff val="0"/>
                  <a:satOff val="0"/>
                  <a:lumOff val="0"/>
                  <a:alphaOff val="0"/>
                </a:prstClr>
              </a:solidFill>
              <a:latin typeface="微软雅黑" panose="020B0503020204020204" pitchFamily="34" charset="-122"/>
              <a:ea typeface="微软雅黑" panose="020B0503020204020204" pitchFamily="34" charset="-122"/>
              <a:cs typeface="+mn-cs"/>
            </a:rPr>
            <a:t>2.</a:t>
          </a:r>
          <a:r>
            <a:rPr lang="zh-CN" altLang="en-US" sz="1600" kern="1200" dirty="0">
              <a:solidFill>
                <a:prstClr val="black">
                  <a:hueOff val="0"/>
                  <a:satOff val="0"/>
                  <a:lumOff val="0"/>
                  <a:alphaOff val="0"/>
                </a:prstClr>
              </a:solidFill>
              <a:latin typeface="微软雅黑" panose="020B0503020204020204" pitchFamily="34" charset="-122"/>
              <a:ea typeface="微软雅黑" panose="020B0503020204020204" pitchFamily="34" charset="-122"/>
              <a:cs typeface="+mn-cs"/>
            </a:rPr>
            <a:t>受高采油速度及投资削减影响，项目储采比、储量替代率偏低，项目面临较大的可持续发展压力。</a:t>
          </a:r>
        </a:p>
      </dgm:t>
    </dgm:pt>
    <dgm:pt modelId="{E99717CB-2E52-4C01-8286-E431898C1CD3}" type="parTrans" cxnId="{22DCC1E7-7EA8-40B8-BFB7-4E432157BD8B}">
      <dgm:prSet/>
      <dgm:spPr/>
      <dgm:t>
        <a:bodyPr/>
        <a:lstStyle/>
        <a:p>
          <a:endParaRPr lang="zh-CN" altLang="en-US"/>
        </a:p>
      </dgm:t>
    </dgm:pt>
    <dgm:pt modelId="{7F9D4426-F3C9-4667-A5B6-75FAAA7D7BEF}" type="sibTrans" cxnId="{22DCC1E7-7EA8-40B8-BFB7-4E432157BD8B}">
      <dgm:prSet/>
      <dgm:spPr/>
      <dgm:t>
        <a:bodyPr/>
        <a:lstStyle/>
        <a:p>
          <a:endParaRPr lang="zh-CN" altLang="en-US"/>
        </a:p>
      </dgm:t>
    </dgm:pt>
    <dgm:pt modelId="{DF28BFDD-1A20-4879-96D2-5BCA8962ECB4}">
      <dgm:prSet phldrT="[文本]" custT="1"/>
      <dgm:spPr/>
      <dgm:t>
        <a:bodyPr/>
        <a:lstStyle/>
        <a:p>
          <a:r>
            <a:rPr lang="en-US" altLang="zh-CN" sz="1600" kern="1200" dirty="0">
              <a:solidFill>
                <a:prstClr val="black">
                  <a:hueOff val="0"/>
                  <a:satOff val="0"/>
                  <a:lumOff val="0"/>
                  <a:alphaOff val="0"/>
                </a:prstClr>
              </a:solidFill>
              <a:latin typeface="微软雅黑" panose="020B0503020204020204" pitchFamily="34" charset="-122"/>
              <a:ea typeface="微软雅黑" panose="020B0503020204020204" pitchFamily="34" charset="-122"/>
              <a:cs typeface="+mn-cs"/>
            </a:rPr>
            <a:t>3. </a:t>
          </a:r>
          <a:r>
            <a:rPr lang="zh-CN" altLang="zh-CN" sz="1600" kern="1200" dirty="0">
              <a:solidFill>
                <a:prstClr val="black">
                  <a:hueOff val="0"/>
                  <a:satOff val="0"/>
                  <a:lumOff val="0"/>
                  <a:alphaOff val="0"/>
                </a:prstClr>
              </a:solidFill>
              <a:latin typeface="微软雅黑" panose="020B0503020204020204" pitchFamily="34" charset="-122"/>
              <a:ea typeface="微软雅黑" panose="020B0503020204020204" pitchFamily="34" charset="-122"/>
              <a:cs typeface="+mn-cs"/>
            </a:rPr>
            <a:t>部分油田设施老化，腐蚀、结垢较严重，资产完整性和生产安全性存在挑战。</a:t>
          </a:r>
          <a:endParaRPr lang="zh-CN" altLang="en-US" sz="1600" kern="1200" dirty="0">
            <a:solidFill>
              <a:prstClr val="black">
                <a:hueOff val="0"/>
                <a:satOff val="0"/>
                <a:lumOff val="0"/>
                <a:alphaOff val="0"/>
              </a:prstClr>
            </a:solidFill>
            <a:latin typeface="微软雅黑" panose="020B0503020204020204" pitchFamily="34" charset="-122"/>
            <a:ea typeface="微软雅黑" panose="020B0503020204020204" pitchFamily="34" charset="-122"/>
            <a:cs typeface="+mn-cs"/>
          </a:endParaRPr>
        </a:p>
      </dgm:t>
    </dgm:pt>
    <dgm:pt modelId="{65C3C69F-525A-46C0-86EF-0BC21974C05C}" type="parTrans" cxnId="{164FA6BB-1E09-43B2-BFC4-B341356C67FD}">
      <dgm:prSet/>
      <dgm:spPr/>
      <dgm:t>
        <a:bodyPr/>
        <a:lstStyle/>
        <a:p>
          <a:endParaRPr lang="zh-CN" altLang="en-US"/>
        </a:p>
      </dgm:t>
    </dgm:pt>
    <dgm:pt modelId="{03DD1F5D-8937-4AA1-9D1A-43DA508EB0B0}" type="sibTrans" cxnId="{164FA6BB-1E09-43B2-BFC4-B341356C67FD}">
      <dgm:prSet/>
      <dgm:spPr/>
      <dgm:t>
        <a:bodyPr/>
        <a:lstStyle/>
        <a:p>
          <a:endParaRPr lang="zh-CN" altLang="en-US"/>
        </a:p>
      </dgm:t>
    </dgm:pt>
    <dgm:pt modelId="{6DBDD556-E26B-402C-BD4E-E2224B8AA123}" type="pres">
      <dgm:prSet presAssocID="{44F00550-81B7-40F2-9368-6DE04313A6E1}" presName="vert0" presStyleCnt="0">
        <dgm:presLayoutVars>
          <dgm:dir/>
          <dgm:animOne val="branch"/>
          <dgm:animLvl val="lvl"/>
        </dgm:presLayoutVars>
      </dgm:prSet>
      <dgm:spPr/>
      <dgm:t>
        <a:bodyPr/>
        <a:lstStyle/>
        <a:p>
          <a:endParaRPr lang="zh-CN" altLang="en-US"/>
        </a:p>
      </dgm:t>
    </dgm:pt>
    <dgm:pt modelId="{A6B08B0C-3A86-47DD-B32C-7DB41AA374AB}" type="pres">
      <dgm:prSet presAssocID="{3ACFD3E5-A08D-4555-B498-872B64148875}" presName="thickLine" presStyleLbl="alignNode1" presStyleIdx="0" presStyleCnt="1"/>
      <dgm:spPr/>
    </dgm:pt>
    <dgm:pt modelId="{3A1E2BCB-39F4-473F-B686-31B14FCB9CE2}" type="pres">
      <dgm:prSet presAssocID="{3ACFD3E5-A08D-4555-B498-872B64148875}" presName="horz1" presStyleCnt="0"/>
      <dgm:spPr/>
    </dgm:pt>
    <dgm:pt modelId="{7CED9A63-D37C-479B-A5DD-DE3681BB7E14}" type="pres">
      <dgm:prSet presAssocID="{3ACFD3E5-A08D-4555-B498-872B64148875}" presName="tx1" presStyleLbl="revTx" presStyleIdx="0" presStyleCnt="4" custScaleX="121152"/>
      <dgm:spPr/>
      <dgm:t>
        <a:bodyPr/>
        <a:lstStyle/>
        <a:p>
          <a:endParaRPr lang="zh-CN" altLang="en-US"/>
        </a:p>
      </dgm:t>
    </dgm:pt>
    <dgm:pt modelId="{84DF8099-BFBB-4DAA-860E-07921B99409C}" type="pres">
      <dgm:prSet presAssocID="{3ACFD3E5-A08D-4555-B498-872B64148875}" presName="vert1" presStyleCnt="0"/>
      <dgm:spPr/>
    </dgm:pt>
    <dgm:pt modelId="{DB96BBFD-FA74-42C4-BD0A-CA5B34E22E8E}" type="pres">
      <dgm:prSet presAssocID="{BF93A413-D684-40EC-88FA-6F39220857AE}" presName="vertSpace2a" presStyleCnt="0"/>
      <dgm:spPr/>
    </dgm:pt>
    <dgm:pt modelId="{0E851C2D-377D-4D27-B9E0-698086FC0BE3}" type="pres">
      <dgm:prSet presAssocID="{BF93A413-D684-40EC-88FA-6F39220857AE}" presName="horz2" presStyleCnt="0"/>
      <dgm:spPr/>
    </dgm:pt>
    <dgm:pt modelId="{35C04099-B54D-49CC-98F1-3ED1DD240CBC}" type="pres">
      <dgm:prSet presAssocID="{BF93A413-D684-40EC-88FA-6F39220857AE}" presName="horzSpace2" presStyleCnt="0"/>
      <dgm:spPr/>
    </dgm:pt>
    <dgm:pt modelId="{8FE44D30-B612-42AA-A25B-C5C25D2A4493}" type="pres">
      <dgm:prSet presAssocID="{BF93A413-D684-40EC-88FA-6F39220857AE}" presName="tx2" presStyleLbl="revTx" presStyleIdx="1" presStyleCnt="4"/>
      <dgm:spPr/>
      <dgm:t>
        <a:bodyPr/>
        <a:lstStyle/>
        <a:p>
          <a:endParaRPr lang="zh-CN" altLang="en-US"/>
        </a:p>
      </dgm:t>
    </dgm:pt>
    <dgm:pt modelId="{2E8B4238-AA08-4CA7-85C4-13A3FA2B4E36}" type="pres">
      <dgm:prSet presAssocID="{BF93A413-D684-40EC-88FA-6F39220857AE}" presName="vert2" presStyleCnt="0"/>
      <dgm:spPr/>
    </dgm:pt>
    <dgm:pt modelId="{C72DF46A-FF23-47F8-B41F-8F04B02792FF}" type="pres">
      <dgm:prSet presAssocID="{BF93A413-D684-40EC-88FA-6F39220857AE}" presName="thinLine2b" presStyleLbl="callout" presStyleIdx="0" presStyleCnt="3"/>
      <dgm:spPr/>
    </dgm:pt>
    <dgm:pt modelId="{DA6D8BE3-39F0-4EC9-A1CC-195A38959DA7}" type="pres">
      <dgm:prSet presAssocID="{BF93A413-D684-40EC-88FA-6F39220857AE}" presName="vertSpace2b" presStyleCnt="0"/>
      <dgm:spPr/>
    </dgm:pt>
    <dgm:pt modelId="{6C65A6E6-A86C-4BDE-B96D-7DF97A0FDBA6}" type="pres">
      <dgm:prSet presAssocID="{6417548F-7C3C-406C-9917-0C588F47F0B9}" presName="horz2" presStyleCnt="0"/>
      <dgm:spPr/>
    </dgm:pt>
    <dgm:pt modelId="{D1911A03-51D2-4F58-9F97-0537055E445C}" type="pres">
      <dgm:prSet presAssocID="{6417548F-7C3C-406C-9917-0C588F47F0B9}" presName="horzSpace2" presStyleCnt="0"/>
      <dgm:spPr/>
    </dgm:pt>
    <dgm:pt modelId="{0A1DBA75-397A-4DF1-ACEC-904297612220}" type="pres">
      <dgm:prSet presAssocID="{6417548F-7C3C-406C-9917-0C588F47F0B9}" presName="tx2" presStyleLbl="revTx" presStyleIdx="2" presStyleCnt="4" custLinFactNeighborX="-537" custLinFactNeighborY="0"/>
      <dgm:spPr/>
      <dgm:t>
        <a:bodyPr/>
        <a:lstStyle/>
        <a:p>
          <a:endParaRPr lang="zh-CN" altLang="en-US"/>
        </a:p>
      </dgm:t>
    </dgm:pt>
    <dgm:pt modelId="{AA40A45C-A1E4-433B-9586-0FF11101F2B8}" type="pres">
      <dgm:prSet presAssocID="{6417548F-7C3C-406C-9917-0C588F47F0B9}" presName="vert2" presStyleCnt="0"/>
      <dgm:spPr/>
    </dgm:pt>
    <dgm:pt modelId="{E5BB277B-B50C-4833-9F4A-419F0CA2A452}" type="pres">
      <dgm:prSet presAssocID="{6417548F-7C3C-406C-9917-0C588F47F0B9}" presName="thinLine2b" presStyleLbl="callout" presStyleIdx="1" presStyleCnt="3"/>
      <dgm:spPr/>
    </dgm:pt>
    <dgm:pt modelId="{FC15BA77-9A45-43D7-A822-692AD0AC8884}" type="pres">
      <dgm:prSet presAssocID="{6417548F-7C3C-406C-9917-0C588F47F0B9}" presName="vertSpace2b" presStyleCnt="0"/>
      <dgm:spPr/>
    </dgm:pt>
    <dgm:pt modelId="{9FBB3AD5-2787-4E47-B1B4-3DB0CD22711B}" type="pres">
      <dgm:prSet presAssocID="{DF28BFDD-1A20-4879-96D2-5BCA8962ECB4}" presName="horz2" presStyleCnt="0"/>
      <dgm:spPr/>
    </dgm:pt>
    <dgm:pt modelId="{E0F794E6-2663-44F4-AB62-4301B323526F}" type="pres">
      <dgm:prSet presAssocID="{DF28BFDD-1A20-4879-96D2-5BCA8962ECB4}" presName="horzSpace2" presStyleCnt="0"/>
      <dgm:spPr/>
    </dgm:pt>
    <dgm:pt modelId="{AFB16877-67DA-47BB-AB07-7CE5D4F43243}" type="pres">
      <dgm:prSet presAssocID="{DF28BFDD-1A20-4879-96D2-5BCA8962ECB4}" presName="tx2" presStyleLbl="revTx" presStyleIdx="3" presStyleCnt="4" custLinFactNeighborX="407" custLinFactNeighborY="19411"/>
      <dgm:spPr/>
      <dgm:t>
        <a:bodyPr/>
        <a:lstStyle/>
        <a:p>
          <a:endParaRPr lang="zh-CN" altLang="en-US"/>
        </a:p>
      </dgm:t>
    </dgm:pt>
    <dgm:pt modelId="{72DFA48C-B8EC-4CB4-93F1-17B32DEAE391}" type="pres">
      <dgm:prSet presAssocID="{DF28BFDD-1A20-4879-96D2-5BCA8962ECB4}" presName="vert2" presStyleCnt="0"/>
      <dgm:spPr/>
    </dgm:pt>
    <dgm:pt modelId="{C20B3E87-3731-4FCD-8670-A932547B0CDE}" type="pres">
      <dgm:prSet presAssocID="{DF28BFDD-1A20-4879-96D2-5BCA8962ECB4}" presName="thinLine2b" presStyleLbl="callout" presStyleIdx="2" presStyleCnt="3"/>
      <dgm:spPr/>
    </dgm:pt>
    <dgm:pt modelId="{FC4C7D2D-38A0-49AA-BB40-5E0B50A01053}" type="pres">
      <dgm:prSet presAssocID="{DF28BFDD-1A20-4879-96D2-5BCA8962ECB4}" presName="vertSpace2b" presStyleCnt="0"/>
      <dgm:spPr/>
    </dgm:pt>
  </dgm:ptLst>
  <dgm:cxnLst>
    <dgm:cxn modelId="{DFB0E97F-A883-4D13-81F3-96AD892E958E}" type="presOf" srcId="{3ACFD3E5-A08D-4555-B498-872B64148875}" destId="{7CED9A63-D37C-479B-A5DD-DE3681BB7E14}" srcOrd="0" destOrd="0" presId="urn:microsoft.com/office/officeart/2008/layout/LinedList"/>
    <dgm:cxn modelId="{A1FCA70F-42F2-4609-A4A5-1FF72ADE1C7A}" type="presOf" srcId="{44F00550-81B7-40F2-9368-6DE04313A6E1}" destId="{6DBDD556-E26B-402C-BD4E-E2224B8AA123}" srcOrd="0" destOrd="0" presId="urn:microsoft.com/office/officeart/2008/layout/LinedList"/>
    <dgm:cxn modelId="{9F67E454-2AFB-4D4C-A10A-AF2A8B67AB4C}" type="presOf" srcId="{6417548F-7C3C-406C-9917-0C588F47F0B9}" destId="{0A1DBA75-397A-4DF1-ACEC-904297612220}" srcOrd="0" destOrd="0" presId="urn:microsoft.com/office/officeart/2008/layout/LinedList"/>
    <dgm:cxn modelId="{22DCC1E7-7EA8-40B8-BFB7-4E432157BD8B}" srcId="{3ACFD3E5-A08D-4555-B498-872B64148875}" destId="{6417548F-7C3C-406C-9917-0C588F47F0B9}" srcOrd="1" destOrd="0" parTransId="{E99717CB-2E52-4C01-8286-E431898C1CD3}" sibTransId="{7F9D4426-F3C9-4667-A5B6-75FAAA7D7BEF}"/>
    <dgm:cxn modelId="{CBBC6922-A03F-4795-8C81-D3617C458EE9}" srcId="{44F00550-81B7-40F2-9368-6DE04313A6E1}" destId="{3ACFD3E5-A08D-4555-B498-872B64148875}" srcOrd="0" destOrd="0" parTransId="{74921E82-89A5-4764-81F5-6945F5989D3C}" sibTransId="{E9EF6A7D-9CEC-48E0-8FAE-93C14070D64F}"/>
    <dgm:cxn modelId="{BD6941B6-5F47-40EE-9AAD-47917891628C}" type="presOf" srcId="{DF28BFDD-1A20-4879-96D2-5BCA8962ECB4}" destId="{AFB16877-67DA-47BB-AB07-7CE5D4F43243}" srcOrd="0" destOrd="0" presId="urn:microsoft.com/office/officeart/2008/layout/LinedList"/>
    <dgm:cxn modelId="{8FB08893-0C8E-4E00-A59E-BF5F1A43EFF7}" type="presOf" srcId="{BF93A413-D684-40EC-88FA-6F39220857AE}" destId="{8FE44D30-B612-42AA-A25B-C5C25D2A4493}" srcOrd="0" destOrd="0" presId="urn:microsoft.com/office/officeart/2008/layout/LinedList"/>
    <dgm:cxn modelId="{164FA6BB-1E09-43B2-BFC4-B341356C67FD}" srcId="{3ACFD3E5-A08D-4555-B498-872B64148875}" destId="{DF28BFDD-1A20-4879-96D2-5BCA8962ECB4}" srcOrd="2" destOrd="0" parTransId="{65C3C69F-525A-46C0-86EF-0BC21974C05C}" sibTransId="{03DD1F5D-8937-4AA1-9D1A-43DA508EB0B0}"/>
    <dgm:cxn modelId="{0075A576-423D-4F8D-95D8-BBA929869852}" srcId="{3ACFD3E5-A08D-4555-B498-872B64148875}" destId="{BF93A413-D684-40EC-88FA-6F39220857AE}" srcOrd="0" destOrd="0" parTransId="{487E2C05-502E-4D5B-9832-7411266505D3}" sibTransId="{5203BF11-2948-491B-9F25-EBA7341E5F9D}"/>
    <dgm:cxn modelId="{10E75D2C-1207-4C1F-98D2-3813EF72F698}" type="presParOf" srcId="{6DBDD556-E26B-402C-BD4E-E2224B8AA123}" destId="{A6B08B0C-3A86-47DD-B32C-7DB41AA374AB}" srcOrd="0" destOrd="0" presId="urn:microsoft.com/office/officeart/2008/layout/LinedList"/>
    <dgm:cxn modelId="{0C2F59FB-199D-4501-BC95-66349A7BC6C7}" type="presParOf" srcId="{6DBDD556-E26B-402C-BD4E-E2224B8AA123}" destId="{3A1E2BCB-39F4-473F-B686-31B14FCB9CE2}" srcOrd="1" destOrd="0" presId="urn:microsoft.com/office/officeart/2008/layout/LinedList"/>
    <dgm:cxn modelId="{0578831B-3D3C-43EE-BBE6-48F86289AB26}" type="presParOf" srcId="{3A1E2BCB-39F4-473F-B686-31B14FCB9CE2}" destId="{7CED9A63-D37C-479B-A5DD-DE3681BB7E14}" srcOrd="0" destOrd="0" presId="urn:microsoft.com/office/officeart/2008/layout/LinedList"/>
    <dgm:cxn modelId="{632472EB-5B40-486F-B3EE-CAD98CC875B7}" type="presParOf" srcId="{3A1E2BCB-39F4-473F-B686-31B14FCB9CE2}" destId="{84DF8099-BFBB-4DAA-860E-07921B99409C}" srcOrd="1" destOrd="0" presId="urn:microsoft.com/office/officeart/2008/layout/LinedList"/>
    <dgm:cxn modelId="{2E623DBC-D884-45DC-8E31-587F878F3A95}" type="presParOf" srcId="{84DF8099-BFBB-4DAA-860E-07921B99409C}" destId="{DB96BBFD-FA74-42C4-BD0A-CA5B34E22E8E}" srcOrd="0" destOrd="0" presId="urn:microsoft.com/office/officeart/2008/layout/LinedList"/>
    <dgm:cxn modelId="{1E85B238-61C7-40BC-BEF5-30176935F775}" type="presParOf" srcId="{84DF8099-BFBB-4DAA-860E-07921B99409C}" destId="{0E851C2D-377D-4D27-B9E0-698086FC0BE3}" srcOrd="1" destOrd="0" presId="urn:microsoft.com/office/officeart/2008/layout/LinedList"/>
    <dgm:cxn modelId="{C1E33812-F51B-4310-A9A3-52978CE4CBBA}" type="presParOf" srcId="{0E851C2D-377D-4D27-B9E0-698086FC0BE3}" destId="{35C04099-B54D-49CC-98F1-3ED1DD240CBC}" srcOrd="0" destOrd="0" presId="urn:microsoft.com/office/officeart/2008/layout/LinedList"/>
    <dgm:cxn modelId="{72028103-BFC9-4703-8B10-EAB84DC2440F}" type="presParOf" srcId="{0E851C2D-377D-4D27-B9E0-698086FC0BE3}" destId="{8FE44D30-B612-42AA-A25B-C5C25D2A4493}" srcOrd="1" destOrd="0" presId="urn:microsoft.com/office/officeart/2008/layout/LinedList"/>
    <dgm:cxn modelId="{8DEE06FF-E0D2-4B6D-B516-D34DAD9167BF}" type="presParOf" srcId="{0E851C2D-377D-4D27-B9E0-698086FC0BE3}" destId="{2E8B4238-AA08-4CA7-85C4-13A3FA2B4E36}" srcOrd="2" destOrd="0" presId="urn:microsoft.com/office/officeart/2008/layout/LinedList"/>
    <dgm:cxn modelId="{5965B0A1-7525-4B30-AEFA-69873EBEEB33}" type="presParOf" srcId="{84DF8099-BFBB-4DAA-860E-07921B99409C}" destId="{C72DF46A-FF23-47F8-B41F-8F04B02792FF}" srcOrd="2" destOrd="0" presId="urn:microsoft.com/office/officeart/2008/layout/LinedList"/>
    <dgm:cxn modelId="{777C804C-03A9-416E-ADF6-D5DE4D81CEE8}" type="presParOf" srcId="{84DF8099-BFBB-4DAA-860E-07921B99409C}" destId="{DA6D8BE3-39F0-4EC9-A1CC-195A38959DA7}" srcOrd="3" destOrd="0" presId="urn:microsoft.com/office/officeart/2008/layout/LinedList"/>
    <dgm:cxn modelId="{80BEC5DC-235B-43D1-ACE9-90F641EE41A1}" type="presParOf" srcId="{84DF8099-BFBB-4DAA-860E-07921B99409C}" destId="{6C65A6E6-A86C-4BDE-B96D-7DF97A0FDBA6}" srcOrd="4" destOrd="0" presId="urn:microsoft.com/office/officeart/2008/layout/LinedList"/>
    <dgm:cxn modelId="{7E7FE357-3288-4B0D-A046-28AF1AC1D38D}" type="presParOf" srcId="{6C65A6E6-A86C-4BDE-B96D-7DF97A0FDBA6}" destId="{D1911A03-51D2-4F58-9F97-0537055E445C}" srcOrd="0" destOrd="0" presId="urn:microsoft.com/office/officeart/2008/layout/LinedList"/>
    <dgm:cxn modelId="{A04EE60C-BD96-491A-885B-260E5F6577BD}" type="presParOf" srcId="{6C65A6E6-A86C-4BDE-B96D-7DF97A0FDBA6}" destId="{0A1DBA75-397A-4DF1-ACEC-904297612220}" srcOrd="1" destOrd="0" presId="urn:microsoft.com/office/officeart/2008/layout/LinedList"/>
    <dgm:cxn modelId="{7D9CA258-9619-41B4-8459-361BC2953D2B}" type="presParOf" srcId="{6C65A6E6-A86C-4BDE-B96D-7DF97A0FDBA6}" destId="{AA40A45C-A1E4-433B-9586-0FF11101F2B8}" srcOrd="2" destOrd="0" presId="urn:microsoft.com/office/officeart/2008/layout/LinedList"/>
    <dgm:cxn modelId="{4B91634D-AC66-42AB-B247-31C9F6446C45}" type="presParOf" srcId="{84DF8099-BFBB-4DAA-860E-07921B99409C}" destId="{E5BB277B-B50C-4833-9F4A-419F0CA2A452}" srcOrd="5" destOrd="0" presId="urn:microsoft.com/office/officeart/2008/layout/LinedList"/>
    <dgm:cxn modelId="{52D295A9-8F32-4B5E-9E92-EC16E2145549}" type="presParOf" srcId="{84DF8099-BFBB-4DAA-860E-07921B99409C}" destId="{FC15BA77-9A45-43D7-A822-692AD0AC8884}" srcOrd="6" destOrd="0" presId="urn:microsoft.com/office/officeart/2008/layout/LinedList"/>
    <dgm:cxn modelId="{8CA98AB6-333E-45FF-A23E-679C02AB8433}" type="presParOf" srcId="{84DF8099-BFBB-4DAA-860E-07921B99409C}" destId="{9FBB3AD5-2787-4E47-B1B4-3DB0CD22711B}" srcOrd="7" destOrd="0" presId="urn:microsoft.com/office/officeart/2008/layout/LinedList"/>
    <dgm:cxn modelId="{643FB114-F4F1-4E04-A117-CBA1DDBFFB30}" type="presParOf" srcId="{9FBB3AD5-2787-4E47-B1B4-3DB0CD22711B}" destId="{E0F794E6-2663-44F4-AB62-4301B323526F}" srcOrd="0" destOrd="0" presId="urn:microsoft.com/office/officeart/2008/layout/LinedList"/>
    <dgm:cxn modelId="{065C58AA-8FEB-48D8-8AE2-DD522045779D}" type="presParOf" srcId="{9FBB3AD5-2787-4E47-B1B4-3DB0CD22711B}" destId="{AFB16877-67DA-47BB-AB07-7CE5D4F43243}" srcOrd="1" destOrd="0" presId="urn:microsoft.com/office/officeart/2008/layout/LinedList"/>
    <dgm:cxn modelId="{54132EE2-AC14-4518-B3BD-9EE64A4C2F3A}" type="presParOf" srcId="{9FBB3AD5-2787-4E47-B1B4-3DB0CD22711B}" destId="{72DFA48C-B8EC-4CB4-93F1-17B32DEAE391}" srcOrd="2" destOrd="0" presId="urn:microsoft.com/office/officeart/2008/layout/LinedList"/>
    <dgm:cxn modelId="{C20A54BF-DD16-4834-A26A-EFF6052E4B40}" type="presParOf" srcId="{84DF8099-BFBB-4DAA-860E-07921B99409C}" destId="{C20B3E87-3731-4FCD-8670-A932547B0CDE}" srcOrd="8" destOrd="0" presId="urn:microsoft.com/office/officeart/2008/layout/LinedList"/>
    <dgm:cxn modelId="{7616D212-1D6A-45B3-8F93-095EBFC82A21}" type="presParOf" srcId="{84DF8099-BFBB-4DAA-860E-07921B99409C}" destId="{FC4C7D2D-38A0-49AA-BB40-5E0B50A01053}" srcOrd="9"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0.3164</cdr:x>
      <cdr:y>0.60581</cdr:y>
    </cdr:from>
    <cdr:to>
      <cdr:x>0.48539</cdr:x>
      <cdr:y>0.68877</cdr:y>
    </cdr:to>
    <cdr:sp macro="" textlink="">
      <cdr:nvSpPr>
        <cdr:cNvPr id="2" name="文本框 1">
          <a:extLst xmlns:a="http://schemas.openxmlformats.org/drawingml/2006/main">
            <a:ext uri="{FF2B5EF4-FFF2-40B4-BE49-F238E27FC236}">
              <a16:creationId xmlns:a16="http://schemas.microsoft.com/office/drawing/2014/main" xmlns="" id="{D1CEEB97-74C9-40AC-989E-4E7D8E26F2FB}"/>
            </a:ext>
          </a:extLst>
        </cdr:cNvPr>
        <cdr:cNvSpPr txBox="1"/>
      </cdr:nvSpPr>
      <cdr:spPr>
        <a:xfrm xmlns:a="http://schemas.openxmlformats.org/drawingml/2006/main">
          <a:off x="1761805" y="2224193"/>
          <a:ext cx="941010" cy="30456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zh-CN" sz="1100" dirty="0">
              <a:solidFill>
                <a:schemeClr val="bg1">
                  <a:lumMod val="95000"/>
                </a:schemeClr>
              </a:solidFill>
            </a:rPr>
            <a:t>111</a:t>
          </a:r>
          <a:r>
            <a:rPr lang="zh-CN" altLang="en-US" sz="1100" dirty="0">
              <a:solidFill>
                <a:schemeClr val="bg1">
                  <a:lumMod val="95000"/>
                </a:schemeClr>
              </a:solidFill>
            </a:rPr>
            <a:t>个</a:t>
          </a:r>
        </a:p>
      </cdr:txBody>
    </cdr:sp>
  </cdr:relSizeAnchor>
  <cdr:relSizeAnchor xmlns:cdr="http://schemas.openxmlformats.org/drawingml/2006/chartDrawing">
    <cdr:from>
      <cdr:x>0.56243</cdr:x>
      <cdr:y>0.3278</cdr:y>
    </cdr:from>
    <cdr:to>
      <cdr:x>0.73054</cdr:x>
      <cdr:y>0.41075</cdr:y>
    </cdr:to>
    <cdr:sp macro="" textlink="">
      <cdr:nvSpPr>
        <cdr:cNvPr id="3" name="文本框 1">
          <a:extLst xmlns:a="http://schemas.openxmlformats.org/drawingml/2006/main">
            <a:ext uri="{FF2B5EF4-FFF2-40B4-BE49-F238E27FC236}">
              <a16:creationId xmlns:a16="http://schemas.microsoft.com/office/drawing/2014/main" xmlns="" id="{1890D512-1D2B-42E6-BEE3-B98D62B717AB}"/>
            </a:ext>
          </a:extLst>
        </cdr:cNvPr>
        <cdr:cNvSpPr txBox="1"/>
      </cdr:nvSpPr>
      <cdr:spPr>
        <a:xfrm xmlns:a="http://schemas.openxmlformats.org/drawingml/2006/main">
          <a:off x="3131800" y="1138170"/>
          <a:ext cx="936130" cy="28804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sz="1100" dirty="0">
              <a:solidFill>
                <a:schemeClr val="bg1">
                  <a:lumMod val="95000"/>
                </a:schemeClr>
              </a:solidFill>
            </a:rPr>
            <a:t>50</a:t>
          </a:r>
          <a:r>
            <a:rPr lang="zh-CN" altLang="en-US" sz="1100" dirty="0">
              <a:solidFill>
                <a:schemeClr val="bg1">
                  <a:lumMod val="95000"/>
                </a:schemeClr>
              </a:solidFill>
            </a:rPr>
            <a:t>个</a:t>
          </a:r>
        </a:p>
      </cdr:txBody>
    </cdr:sp>
  </cdr:relSizeAnchor>
  <cdr:relSizeAnchor xmlns:cdr="http://schemas.openxmlformats.org/drawingml/2006/chartDrawing">
    <cdr:from>
      <cdr:x>0.45262</cdr:x>
      <cdr:y>0.27238</cdr:y>
    </cdr:from>
    <cdr:to>
      <cdr:x>0.62074</cdr:x>
      <cdr:y>0.32205</cdr:y>
    </cdr:to>
    <cdr:sp macro="" textlink="">
      <cdr:nvSpPr>
        <cdr:cNvPr id="4" name="文本框 1">
          <a:extLst xmlns:a="http://schemas.openxmlformats.org/drawingml/2006/main">
            <a:ext uri="{FF2B5EF4-FFF2-40B4-BE49-F238E27FC236}">
              <a16:creationId xmlns:a16="http://schemas.microsoft.com/office/drawing/2014/main" xmlns="" id="{36AC713E-ECD8-4C6D-AE0A-7171EE5B2911}"/>
            </a:ext>
          </a:extLst>
        </cdr:cNvPr>
        <cdr:cNvSpPr txBox="1"/>
      </cdr:nvSpPr>
      <cdr:spPr>
        <a:xfrm xmlns:a="http://schemas.openxmlformats.org/drawingml/2006/main">
          <a:off x="2520350" y="1000023"/>
          <a:ext cx="936130" cy="18234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sz="1100" dirty="0">
              <a:solidFill>
                <a:schemeClr val="accent6">
                  <a:lumMod val="40000"/>
                  <a:lumOff val="60000"/>
                </a:schemeClr>
              </a:solidFill>
            </a:rPr>
            <a:t>11</a:t>
          </a:r>
          <a:r>
            <a:rPr lang="zh-CN" altLang="en-US" sz="1100" dirty="0">
              <a:solidFill>
                <a:schemeClr val="accent6">
                  <a:lumMod val="40000"/>
                  <a:lumOff val="60000"/>
                </a:schemeClr>
              </a:solidFill>
            </a:rPr>
            <a:t>个</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defRPr sz="1200" noProof="1"/>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defRPr sz="1200" noProof="1" smtClean="0">
                <a:latin typeface="+mn-lt"/>
                <a:ea typeface="+mn-ea"/>
              </a:defRPr>
            </a:lvl1pPr>
          </a:lstStyle>
          <a:p>
            <a:fld id="{D3983694-7AA6-4450-B506-94BE0F2BBD2A}" type="datetimeFigureOut">
              <a:rPr lang="zh-CN" altLang="en-US"/>
              <a:pPr/>
              <a:t>2018/11/4</a:t>
            </a:fld>
            <a:endParaRPr lang="zh-CN" altLang="en-US"/>
          </a:p>
        </p:txBody>
      </p:sp>
      <p:sp>
        <p:nvSpPr>
          <p:cNvPr id="14340" name="幻灯片图像占位符 3"/>
          <p:cNvSpPr>
            <a:spLocks noGrp="1" noRot="1" noChangeAspect="1" noChangeArrowheads="1"/>
          </p:cNvSpPr>
          <p:nvPr>
            <p:ph type="sldImg" idx="4294967295"/>
          </p:nvPr>
        </p:nvSpPr>
        <p:spPr bwMode="auto">
          <a:xfrm>
            <a:off x="1143000" y="685800"/>
            <a:ext cx="4572000" cy="3429000"/>
          </a:xfrm>
          <a:prstGeom prst="rect">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14341" name="备注占位符 4"/>
          <p:cNvSpPr>
            <a:spLocks noGrp="1" noChangeArrowheads="1"/>
          </p:cNvSpPr>
          <p:nvPr>
            <p:ph type="body" sz="quarter" idx="4294967295"/>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defRPr sz="1200" noProof="1"/>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defRPr sz="1200" noProof="1" smtClean="0">
                <a:latin typeface="+mn-lt"/>
                <a:ea typeface="+mn-ea"/>
              </a:defRPr>
            </a:lvl1pPr>
          </a:lstStyle>
          <a:p>
            <a:fld id="{3BD71C20-91A8-46F3-81B2-B6E095D8B300}" type="slidenum">
              <a:rPr lang="zh-CN" altLang="en-US"/>
              <a:pPr/>
              <a:t>‹#›</a:t>
            </a:fld>
            <a:endParaRPr lang="zh-CN" altLang="en-US"/>
          </a:p>
        </p:txBody>
      </p:sp>
    </p:spTree>
    <p:extLst>
      <p:ext uri="{BB962C8B-B14F-4D97-AF65-F5344CB8AC3E}">
        <p14:creationId xmlns:p14="http://schemas.microsoft.com/office/powerpoint/2010/main" val="1405658244"/>
      </p:ext>
    </p:extLst>
  </p:cSld>
  <p:clrMap bg1="lt1" tx1="dk1" bg2="lt2" tx2="dk2" accent1="accent1" accent2="accent2" accent3="accent3" accent4="accent4" accent5="accent5" accent6="accent6" hlink="hlink" folHlink="folHlink"/>
  <p:notesStyle>
    <a:lvl1pPr algn="l" rtl="0" fontAlgn="base">
      <a:spcBef>
        <a:spcPct val="0"/>
      </a:spcBef>
      <a:spcAft>
        <a:spcPct val="0"/>
      </a:spcAft>
      <a:defRPr sz="1200" kern="1200">
        <a:solidFill>
          <a:schemeClr val="tx1"/>
        </a:solidFill>
        <a:latin typeface="+mn-lt"/>
        <a:ea typeface="+mn-ea"/>
        <a:cs typeface="+mn-cs"/>
      </a:defRPr>
    </a:lvl1pPr>
    <a:lvl2pPr marL="457200" algn="l" rtl="0" fontAlgn="base">
      <a:spcBef>
        <a:spcPct val="0"/>
      </a:spcBef>
      <a:spcAft>
        <a:spcPct val="0"/>
      </a:spcAft>
      <a:defRPr sz="1200" kern="1200">
        <a:solidFill>
          <a:schemeClr val="tx1"/>
        </a:solidFill>
        <a:latin typeface="+mn-lt"/>
        <a:ea typeface="+mn-ea"/>
        <a:cs typeface="+mn-cs"/>
      </a:defRPr>
    </a:lvl2pPr>
    <a:lvl3pPr marL="914400" algn="l" rtl="0" fontAlgn="base">
      <a:spcBef>
        <a:spcPct val="0"/>
      </a:spcBef>
      <a:spcAft>
        <a:spcPct val="0"/>
      </a:spcAft>
      <a:defRPr sz="1200" kern="1200">
        <a:solidFill>
          <a:schemeClr val="tx1"/>
        </a:solidFill>
        <a:latin typeface="+mn-lt"/>
        <a:ea typeface="+mn-ea"/>
        <a:cs typeface="+mn-cs"/>
      </a:defRPr>
    </a:lvl3pPr>
    <a:lvl4pPr marL="1371600" algn="l" rtl="0" fontAlgn="base">
      <a:spcBef>
        <a:spcPct val="0"/>
      </a:spcBef>
      <a:spcAft>
        <a:spcPct val="0"/>
      </a:spcAft>
      <a:defRPr sz="1200" kern="1200">
        <a:solidFill>
          <a:schemeClr val="tx1"/>
        </a:solidFill>
        <a:latin typeface="+mn-lt"/>
        <a:ea typeface="+mn-ea"/>
        <a:cs typeface="+mn-cs"/>
      </a:defRPr>
    </a:lvl4pPr>
    <a:lvl5pPr marL="1828800" algn="l" rtl="0" fontAlgn="base">
      <a:spcBef>
        <a:spcPct val="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noChangeArrowheads="1"/>
          </p:cNvSpPr>
          <p:nvPr>
            <p:ph type="sldImg" idx="4294967295"/>
          </p:nvPr>
        </p:nvSpPr>
        <p:spPr>
          <a:ln>
            <a:miter lim="800000"/>
          </a:ln>
        </p:spPr>
      </p:sp>
      <p:sp>
        <p:nvSpPr>
          <p:cNvPr id="16386" name="备注占位符 2"/>
          <p:cNvSpPr>
            <a:spLocks noGrp="1" noChangeArrowheads="1"/>
          </p:cNvSpPr>
          <p:nvPr>
            <p:ph type="body" idx="4294967295"/>
          </p:nvPr>
        </p:nvSpPr>
        <p:spPr/>
        <p:txBody>
          <a:bodyPr/>
          <a:lstStyle/>
          <a:p>
            <a:endParaRPr lang="zh-CN" altLang="en-US"/>
          </a:p>
        </p:txBody>
      </p:sp>
      <p:sp>
        <p:nvSpPr>
          <p:cNvPr id="16387" name="幻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fontAlgn="base"/>
            <a:fld id="{7EB25875-036B-4B46-B8EF-00E346966BC5}" type="slidenum">
              <a:rPr lang="zh-CN" altLang="en-US"/>
              <a:pPr fontAlgn="base"/>
              <a:t>1</a:t>
            </a:fld>
            <a:endParaRPr lang="zh-CN" altLang="en-US"/>
          </a:p>
        </p:txBody>
      </p:sp>
    </p:spTree>
    <p:extLst>
      <p:ext uri="{BB962C8B-B14F-4D97-AF65-F5344CB8AC3E}">
        <p14:creationId xmlns:p14="http://schemas.microsoft.com/office/powerpoint/2010/main" val="5574204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ChangeArrowheads="1"/>
          </p:cNvSpPr>
          <p:nvPr>
            <p:ph type="sldImg" idx="4294967295"/>
          </p:nvPr>
        </p:nvSpPr>
        <p:spPr>
          <a:ln>
            <a:miter lim="800000"/>
          </a:ln>
        </p:spPr>
      </p:sp>
      <p:sp>
        <p:nvSpPr>
          <p:cNvPr id="19458" name="备注占位符 2"/>
          <p:cNvSpPr>
            <a:spLocks noGrp="1" noChangeArrowheads="1"/>
          </p:cNvSpPr>
          <p:nvPr>
            <p:ph type="body" idx="429496729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zh-CN" altLang="en-US" dirty="0"/>
          </a:p>
        </p:txBody>
      </p:sp>
      <p:sp>
        <p:nvSpPr>
          <p:cNvPr id="19459" name="幻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fontAlgn="base"/>
            <a:fld id="{40B2BDAE-ACDF-4006-9EF8-0D5E783002B4}" type="slidenum">
              <a:rPr lang="zh-CN" altLang="en-US"/>
              <a:pPr fontAlgn="base"/>
              <a:t>12</a:t>
            </a:fld>
            <a:endParaRPr lang="zh-CN" altLang="en-US"/>
          </a:p>
        </p:txBody>
      </p:sp>
    </p:spTree>
    <p:extLst>
      <p:ext uri="{BB962C8B-B14F-4D97-AF65-F5344CB8AC3E}">
        <p14:creationId xmlns:p14="http://schemas.microsoft.com/office/powerpoint/2010/main" val="1983597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ChangeArrowheads="1"/>
          </p:cNvSpPr>
          <p:nvPr>
            <p:ph type="sldImg" idx="4294967295"/>
          </p:nvPr>
        </p:nvSpPr>
        <p:spPr>
          <a:ln>
            <a:miter lim="800000"/>
          </a:ln>
        </p:spPr>
      </p:sp>
      <p:sp>
        <p:nvSpPr>
          <p:cNvPr id="19458" name="备注占位符 2"/>
          <p:cNvSpPr>
            <a:spLocks noGrp="1" noChangeArrowheads="1"/>
          </p:cNvSpPr>
          <p:nvPr>
            <p:ph type="body" idx="429496729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zh-CN" altLang="en-US" dirty="0"/>
          </a:p>
        </p:txBody>
      </p:sp>
      <p:sp>
        <p:nvSpPr>
          <p:cNvPr id="19459" name="幻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fontAlgn="base"/>
            <a:fld id="{40B2BDAE-ACDF-4006-9EF8-0D5E783002B4}" type="slidenum">
              <a:rPr lang="zh-CN" altLang="en-US"/>
              <a:pPr fontAlgn="base"/>
              <a:t>13</a:t>
            </a:fld>
            <a:endParaRPr lang="zh-CN" altLang="en-US"/>
          </a:p>
        </p:txBody>
      </p:sp>
    </p:spTree>
    <p:extLst>
      <p:ext uri="{BB962C8B-B14F-4D97-AF65-F5344CB8AC3E}">
        <p14:creationId xmlns:p14="http://schemas.microsoft.com/office/powerpoint/2010/main" val="1560326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ChangeArrowheads="1"/>
          </p:cNvSpPr>
          <p:nvPr>
            <p:ph type="sldImg" idx="4294967295"/>
          </p:nvPr>
        </p:nvSpPr>
        <p:spPr>
          <a:ln>
            <a:miter lim="800000"/>
          </a:ln>
        </p:spPr>
      </p:sp>
      <p:sp>
        <p:nvSpPr>
          <p:cNvPr id="19458" name="备注占位符 2"/>
          <p:cNvSpPr>
            <a:spLocks noGrp="1" noChangeArrowheads="1"/>
          </p:cNvSpPr>
          <p:nvPr>
            <p:ph type="body" idx="429496729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zh-CN" altLang="en-US" dirty="0"/>
          </a:p>
        </p:txBody>
      </p:sp>
      <p:sp>
        <p:nvSpPr>
          <p:cNvPr id="19459" name="幻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fontAlgn="base"/>
            <a:fld id="{40B2BDAE-ACDF-4006-9EF8-0D5E783002B4}" type="slidenum">
              <a:rPr lang="zh-CN" altLang="en-US"/>
              <a:pPr fontAlgn="base"/>
              <a:t>14</a:t>
            </a:fld>
            <a:endParaRPr lang="zh-CN" altLang="en-US"/>
          </a:p>
        </p:txBody>
      </p:sp>
    </p:spTree>
    <p:extLst>
      <p:ext uri="{BB962C8B-B14F-4D97-AF65-F5344CB8AC3E}">
        <p14:creationId xmlns:p14="http://schemas.microsoft.com/office/powerpoint/2010/main" val="4259088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ChangeArrowheads="1"/>
          </p:cNvSpPr>
          <p:nvPr>
            <p:ph type="sldImg" idx="4294967295"/>
          </p:nvPr>
        </p:nvSpPr>
        <p:spPr>
          <a:ln>
            <a:miter lim="800000"/>
          </a:ln>
        </p:spPr>
      </p:sp>
      <p:sp>
        <p:nvSpPr>
          <p:cNvPr id="19458" name="备注占位符 2"/>
          <p:cNvSpPr>
            <a:spLocks noGrp="1" noChangeArrowheads="1"/>
          </p:cNvSpPr>
          <p:nvPr>
            <p:ph type="body" idx="429496729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zh-CN" altLang="en-US" dirty="0"/>
          </a:p>
        </p:txBody>
      </p:sp>
      <p:sp>
        <p:nvSpPr>
          <p:cNvPr id="19459" name="幻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fontAlgn="base"/>
            <a:fld id="{40B2BDAE-ACDF-4006-9EF8-0D5E783002B4}" type="slidenum">
              <a:rPr lang="zh-CN" altLang="en-US"/>
              <a:pPr fontAlgn="base"/>
              <a:t>15</a:t>
            </a:fld>
            <a:endParaRPr lang="zh-CN" altLang="en-US"/>
          </a:p>
        </p:txBody>
      </p:sp>
    </p:spTree>
    <p:extLst>
      <p:ext uri="{BB962C8B-B14F-4D97-AF65-F5344CB8AC3E}">
        <p14:creationId xmlns:p14="http://schemas.microsoft.com/office/powerpoint/2010/main" val="3456152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ChangeArrowheads="1"/>
          </p:cNvSpPr>
          <p:nvPr>
            <p:ph type="sldImg" idx="4294967295"/>
          </p:nvPr>
        </p:nvSpPr>
        <p:spPr>
          <a:ln>
            <a:miter lim="800000"/>
          </a:ln>
        </p:spPr>
      </p:sp>
      <p:sp>
        <p:nvSpPr>
          <p:cNvPr id="19458" name="备注占位符 2"/>
          <p:cNvSpPr>
            <a:spLocks noGrp="1" noChangeArrowheads="1"/>
          </p:cNvSpPr>
          <p:nvPr>
            <p:ph type="body" idx="429496729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zh-CN" altLang="en-US" dirty="0"/>
          </a:p>
        </p:txBody>
      </p:sp>
      <p:sp>
        <p:nvSpPr>
          <p:cNvPr id="19459" name="幻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fontAlgn="base"/>
            <a:fld id="{40B2BDAE-ACDF-4006-9EF8-0D5E783002B4}" type="slidenum">
              <a:rPr lang="zh-CN" altLang="en-US"/>
              <a:pPr fontAlgn="base"/>
              <a:t>17</a:t>
            </a:fld>
            <a:endParaRPr lang="zh-CN" altLang="en-US"/>
          </a:p>
        </p:txBody>
      </p:sp>
    </p:spTree>
    <p:extLst>
      <p:ext uri="{BB962C8B-B14F-4D97-AF65-F5344CB8AC3E}">
        <p14:creationId xmlns:p14="http://schemas.microsoft.com/office/powerpoint/2010/main" val="25909252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ChangeArrowheads="1"/>
          </p:cNvSpPr>
          <p:nvPr>
            <p:ph type="sldImg" idx="4294967295"/>
          </p:nvPr>
        </p:nvSpPr>
        <p:spPr>
          <a:ln>
            <a:miter lim="800000"/>
          </a:ln>
        </p:spPr>
      </p:sp>
      <p:sp>
        <p:nvSpPr>
          <p:cNvPr id="19458" name="备注占位符 2"/>
          <p:cNvSpPr>
            <a:spLocks noGrp="1" noChangeArrowheads="1"/>
          </p:cNvSpPr>
          <p:nvPr>
            <p:ph type="body" idx="429496729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zh-CN" altLang="en-US" dirty="0"/>
          </a:p>
        </p:txBody>
      </p:sp>
      <p:sp>
        <p:nvSpPr>
          <p:cNvPr id="19459" name="幻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fontAlgn="base"/>
            <a:fld id="{40B2BDAE-ACDF-4006-9EF8-0D5E783002B4}" type="slidenum">
              <a:rPr lang="zh-CN" altLang="en-US"/>
              <a:pPr fontAlgn="base"/>
              <a:t>19</a:t>
            </a:fld>
            <a:endParaRPr lang="zh-CN" altLang="en-US"/>
          </a:p>
        </p:txBody>
      </p:sp>
    </p:spTree>
    <p:extLst>
      <p:ext uri="{BB962C8B-B14F-4D97-AF65-F5344CB8AC3E}">
        <p14:creationId xmlns:p14="http://schemas.microsoft.com/office/powerpoint/2010/main" val="41521609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ChangeArrowheads="1"/>
          </p:cNvSpPr>
          <p:nvPr>
            <p:ph type="sldImg" idx="4294967295"/>
          </p:nvPr>
        </p:nvSpPr>
        <p:spPr>
          <a:ln>
            <a:miter lim="800000"/>
          </a:ln>
        </p:spPr>
      </p:sp>
      <p:sp>
        <p:nvSpPr>
          <p:cNvPr id="19458" name="备注占位符 2"/>
          <p:cNvSpPr>
            <a:spLocks noGrp="1" noChangeArrowheads="1"/>
          </p:cNvSpPr>
          <p:nvPr>
            <p:ph type="body" idx="429496729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altLang="zh-CN" sz="1200" b="1" dirty="0">
              <a:solidFill>
                <a:srgbClr val="FF0000"/>
              </a:solidFill>
              <a:latin typeface="微软雅黑" panose="020B0503020204020204" pitchFamily="34" charset="-122"/>
              <a:ea typeface="微软雅黑" panose="020B0503020204020204" pitchFamily="34" charset="-122"/>
              <a:cs typeface="Arial" panose="020B0604020202020204" pitchFamily="34" charset="0"/>
            </a:endParaRPr>
          </a:p>
          <a:p>
            <a:endParaRPr lang="zh-CN" altLang="en-US" sz="1200" b="1" dirty="0">
              <a:solidFill>
                <a:schemeClr val="tx1"/>
              </a:solidFill>
              <a:latin typeface="微软雅黑" panose="020B0503020204020204" pitchFamily="34" charset="-122"/>
              <a:ea typeface="微软雅黑" panose="020B0503020204020204" pitchFamily="34" charset="-122"/>
              <a:cs typeface="Arial" panose="020B0604020202020204" pitchFamily="34" charset="0"/>
            </a:endParaRPr>
          </a:p>
          <a:p>
            <a:endParaRPr lang="zh-CN" altLang="en-US" dirty="0"/>
          </a:p>
        </p:txBody>
      </p:sp>
      <p:sp>
        <p:nvSpPr>
          <p:cNvPr id="19459" name="幻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fontAlgn="base"/>
            <a:fld id="{40B2BDAE-ACDF-4006-9EF8-0D5E783002B4}" type="slidenum">
              <a:rPr lang="zh-CN" altLang="en-US"/>
              <a:pPr fontAlgn="base"/>
              <a:t>22</a:t>
            </a:fld>
            <a:endParaRPr lang="zh-CN" altLang="en-US"/>
          </a:p>
        </p:txBody>
      </p:sp>
    </p:spTree>
    <p:extLst>
      <p:ext uri="{BB962C8B-B14F-4D97-AF65-F5344CB8AC3E}">
        <p14:creationId xmlns:p14="http://schemas.microsoft.com/office/powerpoint/2010/main" val="2839775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ChangeArrowheads="1"/>
          </p:cNvSpPr>
          <p:nvPr>
            <p:ph type="sldImg" idx="4294967295"/>
          </p:nvPr>
        </p:nvSpPr>
        <p:spPr>
          <a:ln>
            <a:miter lim="800000"/>
          </a:ln>
        </p:spPr>
      </p:sp>
      <p:sp>
        <p:nvSpPr>
          <p:cNvPr id="19458" name="备注占位符 2"/>
          <p:cNvSpPr>
            <a:spLocks noGrp="1" noChangeArrowheads="1"/>
          </p:cNvSpPr>
          <p:nvPr>
            <p:ph type="body" idx="4294967295"/>
          </p:nvPr>
        </p:nvSpPr>
        <p:spPr/>
        <p:txBody>
          <a:bodyPr/>
          <a:lstStyle/>
          <a:p>
            <a:endParaRPr lang="zh-CN" altLang="en-US" dirty="0"/>
          </a:p>
        </p:txBody>
      </p:sp>
      <p:sp>
        <p:nvSpPr>
          <p:cNvPr id="19459" name="幻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fontAlgn="base"/>
            <a:fld id="{40B2BDAE-ACDF-4006-9EF8-0D5E783002B4}" type="slidenum">
              <a:rPr lang="zh-CN" altLang="en-US"/>
              <a:pPr fontAlgn="base"/>
              <a:t>23</a:t>
            </a:fld>
            <a:endParaRPr lang="zh-CN" altLang="en-US"/>
          </a:p>
        </p:txBody>
      </p:sp>
    </p:spTree>
    <p:extLst>
      <p:ext uri="{BB962C8B-B14F-4D97-AF65-F5344CB8AC3E}">
        <p14:creationId xmlns:p14="http://schemas.microsoft.com/office/powerpoint/2010/main" val="38115469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ChangeArrowheads="1"/>
          </p:cNvSpPr>
          <p:nvPr>
            <p:ph type="sldImg" idx="4294967295"/>
          </p:nvPr>
        </p:nvSpPr>
        <p:spPr>
          <a:ln>
            <a:miter lim="800000"/>
          </a:ln>
        </p:spPr>
      </p:sp>
      <p:sp>
        <p:nvSpPr>
          <p:cNvPr id="19458" name="备注占位符 2"/>
          <p:cNvSpPr>
            <a:spLocks noGrp="1" noChangeArrowheads="1"/>
          </p:cNvSpPr>
          <p:nvPr>
            <p:ph type="body" idx="4294967295"/>
          </p:nvPr>
        </p:nvSpPr>
        <p:spPr/>
        <p:txBody>
          <a:bodyPr/>
          <a:lstStyle/>
          <a:p>
            <a:endParaRPr lang="zh-CN" altLang="en-US" dirty="0"/>
          </a:p>
        </p:txBody>
      </p:sp>
      <p:sp>
        <p:nvSpPr>
          <p:cNvPr id="19459" name="幻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fontAlgn="base"/>
            <a:fld id="{40B2BDAE-ACDF-4006-9EF8-0D5E783002B4}" type="slidenum">
              <a:rPr lang="zh-CN" altLang="en-US"/>
              <a:pPr fontAlgn="base"/>
              <a:t>24</a:t>
            </a:fld>
            <a:endParaRPr lang="zh-CN" altLang="en-US"/>
          </a:p>
        </p:txBody>
      </p:sp>
    </p:spTree>
    <p:extLst>
      <p:ext uri="{BB962C8B-B14F-4D97-AF65-F5344CB8AC3E}">
        <p14:creationId xmlns:p14="http://schemas.microsoft.com/office/powerpoint/2010/main" val="5897541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ChangeArrowheads="1"/>
          </p:cNvSpPr>
          <p:nvPr>
            <p:ph type="sldImg" idx="4294967295"/>
          </p:nvPr>
        </p:nvSpPr>
        <p:spPr>
          <a:ln>
            <a:miter lim="800000"/>
          </a:ln>
        </p:spPr>
      </p:sp>
      <p:sp>
        <p:nvSpPr>
          <p:cNvPr id="19458" name="备注占位符 2"/>
          <p:cNvSpPr>
            <a:spLocks noGrp="1" noChangeArrowheads="1"/>
          </p:cNvSpPr>
          <p:nvPr>
            <p:ph type="body" idx="4294967295"/>
          </p:nvPr>
        </p:nvSpPr>
        <p:spPr/>
        <p:txBody>
          <a:bodyPr/>
          <a:lstStyle/>
          <a:p>
            <a:endParaRPr lang="zh-CN" altLang="en-US" dirty="0"/>
          </a:p>
        </p:txBody>
      </p:sp>
      <p:sp>
        <p:nvSpPr>
          <p:cNvPr id="19459" name="幻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fontAlgn="base"/>
            <a:fld id="{40B2BDAE-ACDF-4006-9EF8-0D5E783002B4}" type="slidenum">
              <a:rPr lang="zh-CN" altLang="en-US"/>
              <a:pPr fontAlgn="base"/>
              <a:t>26</a:t>
            </a:fld>
            <a:endParaRPr lang="zh-CN" altLang="en-US"/>
          </a:p>
        </p:txBody>
      </p:sp>
    </p:spTree>
    <p:extLst>
      <p:ext uri="{BB962C8B-B14F-4D97-AF65-F5344CB8AC3E}">
        <p14:creationId xmlns:p14="http://schemas.microsoft.com/office/powerpoint/2010/main" val="3529949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ChangeArrowheads="1"/>
          </p:cNvSpPr>
          <p:nvPr>
            <p:ph type="sldImg" idx="4294967295"/>
          </p:nvPr>
        </p:nvSpPr>
        <p:spPr>
          <a:ln>
            <a:miter lim="800000"/>
          </a:ln>
        </p:spPr>
      </p:sp>
      <p:sp>
        <p:nvSpPr>
          <p:cNvPr id="19458" name="备注占位符 2"/>
          <p:cNvSpPr>
            <a:spLocks noGrp="1" noChangeArrowheads="1"/>
          </p:cNvSpPr>
          <p:nvPr>
            <p:ph type="body" idx="4294967295"/>
          </p:nvPr>
        </p:nvSpPr>
        <p:spPr/>
        <p:txBody>
          <a:bodyPr/>
          <a:lstStyle/>
          <a:p>
            <a:r>
              <a:rPr lang="en-US" altLang="zh-CN" sz="1200" b="1" kern="1200" dirty="0">
                <a:solidFill>
                  <a:schemeClr val="tx1"/>
                </a:solidFill>
                <a:effectLst/>
                <a:latin typeface="+mn-lt"/>
                <a:ea typeface="+mn-ea"/>
                <a:cs typeface="+mn-cs"/>
              </a:rPr>
              <a:t> </a:t>
            </a:r>
            <a:endParaRPr lang="zh-CN" altLang="zh-CN" sz="1200" kern="1200" dirty="0">
              <a:solidFill>
                <a:schemeClr val="tx1"/>
              </a:solidFill>
              <a:effectLst/>
              <a:latin typeface="+mn-lt"/>
              <a:ea typeface="+mn-ea"/>
              <a:cs typeface="+mn-cs"/>
            </a:endParaRPr>
          </a:p>
        </p:txBody>
      </p:sp>
      <p:sp>
        <p:nvSpPr>
          <p:cNvPr id="19459" name="幻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fontAlgn="base"/>
            <a:fld id="{40B2BDAE-ACDF-4006-9EF8-0D5E783002B4}" type="slidenum">
              <a:rPr lang="zh-CN" altLang="en-US"/>
              <a:pPr fontAlgn="base"/>
              <a:t>4</a:t>
            </a:fld>
            <a:endParaRPr lang="zh-CN" altLang="en-US"/>
          </a:p>
        </p:txBody>
      </p:sp>
    </p:spTree>
    <p:extLst>
      <p:ext uri="{BB962C8B-B14F-4D97-AF65-F5344CB8AC3E}">
        <p14:creationId xmlns:p14="http://schemas.microsoft.com/office/powerpoint/2010/main" val="3169859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ChangeArrowheads="1"/>
          </p:cNvSpPr>
          <p:nvPr>
            <p:ph type="sldImg" idx="4294967295"/>
          </p:nvPr>
        </p:nvSpPr>
        <p:spPr>
          <a:ln>
            <a:miter lim="800000"/>
          </a:ln>
        </p:spPr>
      </p:sp>
      <p:sp>
        <p:nvSpPr>
          <p:cNvPr id="19458" name="备注占位符 2"/>
          <p:cNvSpPr>
            <a:spLocks noGrp="1" noChangeArrowheads="1"/>
          </p:cNvSpPr>
          <p:nvPr>
            <p:ph type="body" idx="4294967295"/>
          </p:nvPr>
        </p:nvSpPr>
        <p:spPr/>
        <p:txBody>
          <a:bodyPr/>
          <a:lstStyle/>
          <a:p>
            <a:pPr marL="285750" indent="-285750">
              <a:lnSpc>
                <a:spcPct val="150000"/>
              </a:lnSpc>
              <a:buFont typeface="Wingdings" panose="05000000000000000000" pitchFamily="2" charset="2"/>
              <a:buChar char="§"/>
            </a:pPr>
            <a:endParaRPr lang="zh-CN" altLang="en-US" dirty="0"/>
          </a:p>
        </p:txBody>
      </p:sp>
      <p:sp>
        <p:nvSpPr>
          <p:cNvPr id="19459" name="幻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fontAlgn="base"/>
            <a:fld id="{40B2BDAE-ACDF-4006-9EF8-0D5E783002B4}" type="slidenum">
              <a:rPr lang="zh-CN" altLang="en-US"/>
              <a:pPr fontAlgn="base"/>
              <a:t>28</a:t>
            </a:fld>
            <a:endParaRPr lang="zh-CN" altLang="en-US"/>
          </a:p>
        </p:txBody>
      </p:sp>
    </p:spTree>
    <p:extLst>
      <p:ext uri="{BB962C8B-B14F-4D97-AF65-F5344CB8AC3E}">
        <p14:creationId xmlns:p14="http://schemas.microsoft.com/office/powerpoint/2010/main" val="3497820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ChangeArrowheads="1"/>
          </p:cNvSpPr>
          <p:nvPr>
            <p:ph type="sldImg" idx="4294967295"/>
          </p:nvPr>
        </p:nvSpPr>
        <p:spPr>
          <a:ln>
            <a:miter lim="800000"/>
          </a:ln>
        </p:spPr>
      </p:sp>
      <p:sp>
        <p:nvSpPr>
          <p:cNvPr id="19458" name="备注占位符 2"/>
          <p:cNvSpPr>
            <a:spLocks noGrp="1" noChangeArrowheads="1"/>
          </p:cNvSpPr>
          <p:nvPr>
            <p:ph type="body" idx="4294967295"/>
          </p:nvPr>
        </p:nvSpPr>
        <p:spPr/>
        <p:txBody>
          <a:bodyPr/>
          <a:lstStyle/>
          <a:p>
            <a:pPr marL="285750" indent="-285750">
              <a:lnSpc>
                <a:spcPct val="150000"/>
              </a:lnSpc>
              <a:buFont typeface="Wingdings" panose="05000000000000000000" pitchFamily="2" charset="2"/>
              <a:buChar char="§"/>
            </a:pPr>
            <a:endParaRPr lang="zh-CN" altLang="en-US" dirty="0"/>
          </a:p>
        </p:txBody>
      </p:sp>
      <p:sp>
        <p:nvSpPr>
          <p:cNvPr id="19459" name="幻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fontAlgn="base"/>
            <a:fld id="{40B2BDAE-ACDF-4006-9EF8-0D5E783002B4}" type="slidenum">
              <a:rPr lang="zh-CN" altLang="en-US"/>
              <a:pPr fontAlgn="base"/>
              <a:t>29</a:t>
            </a:fld>
            <a:endParaRPr lang="zh-CN" altLang="en-US"/>
          </a:p>
        </p:txBody>
      </p:sp>
    </p:spTree>
    <p:extLst>
      <p:ext uri="{BB962C8B-B14F-4D97-AF65-F5344CB8AC3E}">
        <p14:creationId xmlns:p14="http://schemas.microsoft.com/office/powerpoint/2010/main" val="4256439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ChangeArrowheads="1"/>
          </p:cNvSpPr>
          <p:nvPr>
            <p:ph type="sldImg" idx="4294967295"/>
          </p:nvPr>
        </p:nvSpPr>
        <p:spPr>
          <a:ln>
            <a:miter lim="800000"/>
          </a:ln>
        </p:spPr>
      </p:sp>
      <p:sp>
        <p:nvSpPr>
          <p:cNvPr id="19458" name="备注占位符 2"/>
          <p:cNvSpPr>
            <a:spLocks noGrp="1" noChangeArrowheads="1"/>
          </p:cNvSpPr>
          <p:nvPr>
            <p:ph type="body" idx="4294967295"/>
          </p:nvPr>
        </p:nvSpPr>
        <p:spPr/>
        <p:txBody>
          <a:bodyPr/>
          <a:lstStyle/>
          <a:p>
            <a:pPr marL="285750" indent="-285750">
              <a:lnSpc>
                <a:spcPct val="150000"/>
              </a:lnSpc>
              <a:buFont typeface="Wingdings" panose="05000000000000000000" pitchFamily="2" charset="2"/>
              <a:buChar char="§"/>
            </a:pPr>
            <a:endParaRPr lang="zh-CN" altLang="en-US" dirty="0"/>
          </a:p>
        </p:txBody>
      </p:sp>
      <p:sp>
        <p:nvSpPr>
          <p:cNvPr id="19459" name="幻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fontAlgn="base"/>
            <a:fld id="{40B2BDAE-ACDF-4006-9EF8-0D5E783002B4}" type="slidenum">
              <a:rPr lang="zh-CN" altLang="en-US"/>
              <a:pPr fontAlgn="base"/>
              <a:t>30</a:t>
            </a:fld>
            <a:endParaRPr lang="zh-CN" altLang="en-US"/>
          </a:p>
        </p:txBody>
      </p:sp>
    </p:spTree>
    <p:extLst>
      <p:ext uri="{BB962C8B-B14F-4D97-AF65-F5344CB8AC3E}">
        <p14:creationId xmlns:p14="http://schemas.microsoft.com/office/powerpoint/2010/main" val="77207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ChangeArrowheads="1"/>
          </p:cNvSpPr>
          <p:nvPr>
            <p:ph type="sldImg" idx="4294967295"/>
          </p:nvPr>
        </p:nvSpPr>
        <p:spPr>
          <a:ln>
            <a:miter lim="800000"/>
          </a:ln>
        </p:spPr>
      </p:sp>
      <p:sp>
        <p:nvSpPr>
          <p:cNvPr id="19458" name="备注占位符 2"/>
          <p:cNvSpPr>
            <a:spLocks noGrp="1" noChangeArrowheads="1"/>
          </p:cNvSpPr>
          <p:nvPr>
            <p:ph type="body" idx="4294967295"/>
          </p:nvPr>
        </p:nvSpPr>
        <p:spPr/>
        <p:txBody>
          <a:bodyPr/>
          <a:lstStyle/>
          <a:p>
            <a:r>
              <a:rPr lang="en-US" altLang="zh-CN" sz="1200" b="1" kern="1200" dirty="0">
                <a:solidFill>
                  <a:schemeClr val="tx1"/>
                </a:solidFill>
                <a:effectLst/>
                <a:latin typeface="+mn-lt"/>
                <a:ea typeface="+mn-ea"/>
                <a:cs typeface="+mn-cs"/>
              </a:rPr>
              <a:t> </a:t>
            </a:r>
            <a:endParaRPr lang="zh-CN" altLang="zh-CN" sz="1200" kern="1200" dirty="0">
              <a:solidFill>
                <a:schemeClr val="tx1"/>
              </a:solidFill>
              <a:effectLst/>
              <a:latin typeface="+mn-lt"/>
              <a:ea typeface="+mn-ea"/>
              <a:cs typeface="+mn-cs"/>
            </a:endParaRPr>
          </a:p>
        </p:txBody>
      </p:sp>
      <p:sp>
        <p:nvSpPr>
          <p:cNvPr id="19459" name="幻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fontAlgn="base"/>
            <a:fld id="{40B2BDAE-ACDF-4006-9EF8-0D5E783002B4}" type="slidenum">
              <a:rPr lang="zh-CN" altLang="en-US"/>
              <a:pPr fontAlgn="base"/>
              <a:t>5</a:t>
            </a:fld>
            <a:endParaRPr lang="zh-CN" altLang="en-US"/>
          </a:p>
        </p:txBody>
      </p:sp>
    </p:spTree>
    <p:extLst>
      <p:ext uri="{BB962C8B-B14F-4D97-AF65-F5344CB8AC3E}">
        <p14:creationId xmlns:p14="http://schemas.microsoft.com/office/powerpoint/2010/main" val="3986181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ChangeArrowheads="1"/>
          </p:cNvSpPr>
          <p:nvPr>
            <p:ph type="sldImg" idx="4294967295"/>
          </p:nvPr>
        </p:nvSpPr>
        <p:spPr>
          <a:ln>
            <a:miter lim="800000"/>
          </a:ln>
        </p:spPr>
      </p:sp>
      <p:sp>
        <p:nvSpPr>
          <p:cNvPr id="19458" name="备注占位符 2"/>
          <p:cNvSpPr>
            <a:spLocks noGrp="1" noChangeArrowheads="1"/>
          </p:cNvSpPr>
          <p:nvPr>
            <p:ph type="body" idx="429496729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zh-CN" altLang="en-US" dirty="0"/>
          </a:p>
        </p:txBody>
      </p:sp>
      <p:sp>
        <p:nvSpPr>
          <p:cNvPr id="19459" name="幻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fontAlgn="base"/>
            <a:fld id="{40B2BDAE-ACDF-4006-9EF8-0D5E783002B4}" type="slidenum">
              <a:rPr lang="zh-CN" altLang="en-US"/>
              <a:pPr fontAlgn="base"/>
              <a:t>6</a:t>
            </a:fld>
            <a:endParaRPr lang="zh-CN" altLang="en-US"/>
          </a:p>
        </p:txBody>
      </p:sp>
    </p:spTree>
    <p:extLst>
      <p:ext uri="{BB962C8B-B14F-4D97-AF65-F5344CB8AC3E}">
        <p14:creationId xmlns:p14="http://schemas.microsoft.com/office/powerpoint/2010/main" val="2356970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ChangeArrowheads="1"/>
          </p:cNvSpPr>
          <p:nvPr>
            <p:ph type="sldImg" idx="4294967295"/>
          </p:nvPr>
        </p:nvSpPr>
        <p:spPr>
          <a:ln>
            <a:miter lim="800000"/>
          </a:ln>
        </p:spPr>
      </p:sp>
      <p:sp>
        <p:nvSpPr>
          <p:cNvPr id="19458" name="备注占位符 2"/>
          <p:cNvSpPr>
            <a:spLocks noGrp="1" noChangeArrowheads="1"/>
          </p:cNvSpPr>
          <p:nvPr>
            <p:ph type="body" idx="429496729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zh-CN" altLang="en-US" dirty="0"/>
          </a:p>
        </p:txBody>
      </p:sp>
      <p:sp>
        <p:nvSpPr>
          <p:cNvPr id="19459" name="幻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fontAlgn="base"/>
            <a:fld id="{40B2BDAE-ACDF-4006-9EF8-0D5E783002B4}" type="slidenum">
              <a:rPr lang="zh-CN" altLang="en-US"/>
              <a:pPr fontAlgn="base"/>
              <a:t>7</a:t>
            </a:fld>
            <a:endParaRPr lang="zh-CN" altLang="en-US"/>
          </a:p>
        </p:txBody>
      </p:sp>
    </p:spTree>
    <p:extLst>
      <p:ext uri="{BB962C8B-B14F-4D97-AF65-F5344CB8AC3E}">
        <p14:creationId xmlns:p14="http://schemas.microsoft.com/office/powerpoint/2010/main" val="3627425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ChangeArrowheads="1"/>
          </p:cNvSpPr>
          <p:nvPr>
            <p:ph type="sldImg" idx="4294967295"/>
          </p:nvPr>
        </p:nvSpPr>
        <p:spPr>
          <a:ln>
            <a:miter lim="800000"/>
          </a:ln>
        </p:spPr>
      </p:sp>
      <p:sp>
        <p:nvSpPr>
          <p:cNvPr id="19458" name="备注占位符 2"/>
          <p:cNvSpPr>
            <a:spLocks noGrp="1" noChangeArrowheads="1"/>
          </p:cNvSpPr>
          <p:nvPr>
            <p:ph type="body" idx="429496729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zh-CN" altLang="en-US" dirty="0"/>
          </a:p>
        </p:txBody>
      </p:sp>
      <p:sp>
        <p:nvSpPr>
          <p:cNvPr id="19459" name="幻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fontAlgn="base"/>
            <a:fld id="{40B2BDAE-ACDF-4006-9EF8-0D5E783002B4}" type="slidenum">
              <a:rPr lang="zh-CN" altLang="en-US"/>
              <a:pPr fontAlgn="base"/>
              <a:t>8</a:t>
            </a:fld>
            <a:endParaRPr lang="zh-CN" altLang="en-US"/>
          </a:p>
        </p:txBody>
      </p:sp>
    </p:spTree>
    <p:extLst>
      <p:ext uri="{BB962C8B-B14F-4D97-AF65-F5344CB8AC3E}">
        <p14:creationId xmlns:p14="http://schemas.microsoft.com/office/powerpoint/2010/main" val="17141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ChangeArrowheads="1"/>
          </p:cNvSpPr>
          <p:nvPr>
            <p:ph type="sldImg" idx="4294967295"/>
          </p:nvPr>
        </p:nvSpPr>
        <p:spPr>
          <a:ln>
            <a:miter lim="800000"/>
          </a:ln>
        </p:spPr>
      </p:sp>
      <p:sp>
        <p:nvSpPr>
          <p:cNvPr id="19458" name="备注占位符 2"/>
          <p:cNvSpPr>
            <a:spLocks noGrp="1" noChangeArrowheads="1"/>
          </p:cNvSpPr>
          <p:nvPr>
            <p:ph type="body" idx="429496729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zh-CN" altLang="en-US" dirty="0"/>
          </a:p>
        </p:txBody>
      </p:sp>
      <p:sp>
        <p:nvSpPr>
          <p:cNvPr id="19459" name="幻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fontAlgn="base"/>
            <a:fld id="{40B2BDAE-ACDF-4006-9EF8-0D5E783002B4}" type="slidenum">
              <a:rPr lang="zh-CN" altLang="en-US"/>
              <a:pPr fontAlgn="base"/>
              <a:t>9</a:t>
            </a:fld>
            <a:endParaRPr lang="zh-CN" altLang="en-US"/>
          </a:p>
        </p:txBody>
      </p:sp>
    </p:spTree>
    <p:extLst>
      <p:ext uri="{BB962C8B-B14F-4D97-AF65-F5344CB8AC3E}">
        <p14:creationId xmlns:p14="http://schemas.microsoft.com/office/powerpoint/2010/main" val="2085390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ChangeArrowheads="1"/>
          </p:cNvSpPr>
          <p:nvPr>
            <p:ph type="sldImg" idx="4294967295"/>
          </p:nvPr>
        </p:nvSpPr>
        <p:spPr>
          <a:ln>
            <a:miter lim="800000"/>
          </a:ln>
        </p:spPr>
      </p:sp>
      <p:sp>
        <p:nvSpPr>
          <p:cNvPr id="19458" name="备注占位符 2"/>
          <p:cNvSpPr>
            <a:spLocks noGrp="1" noChangeArrowheads="1"/>
          </p:cNvSpPr>
          <p:nvPr>
            <p:ph type="body" idx="429496729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zh-CN" altLang="en-US" dirty="0"/>
          </a:p>
        </p:txBody>
      </p:sp>
      <p:sp>
        <p:nvSpPr>
          <p:cNvPr id="19459" name="幻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fontAlgn="base"/>
            <a:fld id="{40B2BDAE-ACDF-4006-9EF8-0D5E783002B4}" type="slidenum">
              <a:rPr lang="zh-CN" altLang="en-US"/>
              <a:pPr fontAlgn="base"/>
              <a:t>10</a:t>
            </a:fld>
            <a:endParaRPr lang="zh-CN" altLang="en-US"/>
          </a:p>
        </p:txBody>
      </p:sp>
    </p:spTree>
    <p:extLst>
      <p:ext uri="{BB962C8B-B14F-4D97-AF65-F5344CB8AC3E}">
        <p14:creationId xmlns:p14="http://schemas.microsoft.com/office/powerpoint/2010/main" val="1768548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ChangeArrowheads="1"/>
          </p:cNvSpPr>
          <p:nvPr>
            <p:ph type="sldImg" idx="4294967295"/>
          </p:nvPr>
        </p:nvSpPr>
        <p:spPr>
          <a:ln>
            <a:miter lim="800000"/>
          </a:ln>
        </p:spPr>
      </p:sp>
      <p:sp>
        <p:nvSpPr>
          <p:cNvPr id="19458" name="备注占位符 2"/>
          <p:cNvSpPr>
            <a:spLocks noGrp="1" noChangeArrowheads="1"/>
          </p:cNvSpPr>
          <p:nvPr>
            <p:ph type="body" idx="4294967295"/>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zh-CN" altLang="en-US" dirty="0"/>
          </a:p>
        </p:txBody>
      </p:sp>
      <p:sp>
        <p:nvSpPr>
          <p:cNvPr id="19459" name="幻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fontAlgn="base"/>
            <a:fld id="{40B2BDAE-ACDF-4006-9EF8-0D5E783002B4}" type="slidenum">
              <a:rPr lang="zh-CN" altLang="en-US"/>
              <a:pPr fontAlgn="base"/>
              <a:t>11</a:t>
            </a:fld>
            <a:endParaRPr lang="zh-CN" altLang="en-US"/>
          </a:p>
        </p:txBody>
      </p:sp>
    </p:spTree>
    <p:extLst>
      <p:ext uri="{BB962C8B-B14F-4D97-AF65-F5344CB8AC3E}">
        <p14:creationId xmlns:p14="http://schemas.microsoft.com/office/powerpoint/2010/main" val="24616690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1" descr="PPT模板-15.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5400" y="0"/>
            <a:ext cx="911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Tree>
    <p:extLst>
      <p:ext uri="{BB962C8B-B14F-4D97-AF65-F5344CB8AC3E}">
        <p14:creationId xmlns:p14="http://schemas.microsoft.com/office/powerpoint/2010/main" val="1730158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noProof="1"/>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noProof="1"/>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日期占位符 4"/>
          <p:cNvSpPr>
            <a:spLocks noGrp="1"/>
          </p:cNvSpPr>
          <p:nvPr>
            <p:ph type="dt" sz="half" idx="10"/>
          </p:nvPr>
        </p:nvSpPr>
        <p:spPr/>
        <p:txBody>
          <a:bodyPr/>
          <a:lstStyle>
            <a:lvl1pPr>
              <a:defRPr/>
            </a:lvl1pPr>
          </a:lstStyle>
          <a:p>
            <a:fld id="{DBAAFE60-927C-4FBB-A527-1D5A7642DDB0}" type="datetime1">
              <a:rPr lang="zh-CN" altLang="en-US"/>
              <a:pPr/>
              <a:t>2018/11/4</a:t>
            </a:fld>
            <a:endParaRPr lang="zh-CN" altLang="en-US"/>
          </a:p>
        </p:txBody>
      </p:sp>
      <p:sp>
        <p:nvSpPr>
          <p:cNvPr id="6" name="页脚占位符 5"/>
          <p:cNvSpPr>
            <a:spLocks noGrp="1"/>
          </p:cNvSpPr>
          <p:nvPr>
            <p:ph type="ftr" sz="quarter" idx="11"/>
          </p:nvPr>
        </p:nvSpPr>
        <p:spPr>
          <a:xfrm>
            <a:off x="3124200" y="6356350"/>
            <a:ext cx="2895600" cy="365125"/>
          </a:xfrm>
          <a:prstGeom prst="rect">
            <a:avLst/>
          </a:prstGeom>
        </p:spPr>
        <p:txBody>
          <a:bodyPr/>
          <a:lstStyle>
            <a:lvl1pPr fontAlgn="auto">
              <a:defRPr noProof="1"/>
            </a:lvl1pPr>
          </a:lstStyle>
          <a:p>
            <a:endParaRPr lang="zh-CN" altLang="en-US"/>
          </a:p>
        </p:txBody>
      </p:sp>
      <p:sp>
        <p:nvSpPr>
          <p:cNvPr id="7" name="灯片编号占位符 6"/>
          <p:cNvSpPr>
            <a:spLocks noGrp="1"/>
          </p:cNvSpPr>
          <p:nvPr>
            <p:ph type="sldNum" sz="quarter" idx="12"/>
          </p:nvPr>
        </p:nvSpPr>
        <p:spPr/>
        <p:txBody>
          <a:bodyPr/>
          <a:lstStyle>
            <a:lvl1pPr>
              <a:defRPr/>
            </a:lvl1pPr>
          </a:lstStyle>
          <a:p>
            <a:fld id="{54607078-5D7F-499D-B261-8B944F53AEA2}" type="slidenum">
              <a:rPr lang="zh-CN" altLang="en-US"/>
              <a:pPr/>
              <a:t>‹#›</a:t>
            </a:fld>
            <a:endParaRPr lang="zh-CN" altLang="en-US"/>
          </a:p>
        </p:txBody>
      </p:sp>
    </p:spTree>
    <p:extLst>
      <p:ext uri="{BB962C8B-B14F-4D97-AF65-F5344CB8AC3E}">
        <p14:creationId xmlns:p14="http://schemas.microsoft.com/office/powerpoint/2010/main" val="916680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p:cNvSpPr>
          <p:nvPr>
            <p:ph type="dt" sz="half" idx="10"/>
          </p:nvPr>
        </p:nvSpPr>
        <p:spPr/>
        <p:txBody>
          <a:bodyPr/>
          <a:lstStyle>
            <a:lvl1pPr>
              <a:defRPr/>
            </a:lvl1pPr>
          </a:lstStyle>
          <a:p>
            <a:fld id="{BD5299CE-0B05-4333-902F-FD599EEBF97F}" type="datetime1">
              <a:rPr lang="zh-CN" altLang="en-US"/>
              <a:pPr/>
              <a:t>2018/11/4</a:t>
            </a:fld>
            <a:endParaRPr lang="zh-CN" altLang="en-US"/>
          </a:p>
        </p:txBody>
      </p:sp>
      <p:sp>
        <p:nvSpPr>
          <p:cNvPr id="5" name="页脚占位符 4"/>
          <p:cNvSpPr>
            <a:spLocks noGrp="1"/>
          </p:cNvSpPr>
          <p:nvPr>
            <p:ph type="ftr" sz="quarter" idx="11"/>
          </p:nvPr>
        </p:nvSpPr>
        <p:spPr>
          <a:xfrm>
            <a:off x="3124200" y="6356350"/>
            <a:ext cx="2895600" cy="365125"/>
          </a:xfrm>
          <a:prstGeom prst="rect">
            <a:avLst/>
          </a:prstGeom>
        </p:spPr>
        <p:txBody>
          <a:bodyPr/>
          <a:lstStyle>
            <a:lvl1pPr fontAlgn="auto">
              <a:defRPr noProof="1"/>
            </a:lvl1pPr>
          </a:lstStyle>
          <a:p>
            <a:endParaRPr lang="zh-CN" altLang="en-US"/>
          </a:p>
        </p:txBody>
      </p:sp>
      <p:sp>
        <p:nvSpPr>
          <p:cNvPr id="6" name="灯片编号占位符 5"/>
          <p:cNvSpPr>
            <a:spLocks noGrp="1"/>
          </p:cNvSpPr>
          <p:nvPr>
            <p:ph type="sldNum" sz="quarter" idx="12"/>
          </p:nvPr>
        </p:nvSpPr>
        <p:spPr/>
        <p:txBody>
          <a:bodyPr/>
          <a:lstStyle>
            <a:lvl1pPr>
              <a:defRPr/>
            </a:lvl1pPr>
          </a:lstStyle>
          <a:p>
            <a:fld id="{E9B0FC5E-69CB-4832-A1BC-8572AE9E98D6}" type="slidenum">
              <a:rPr lang="zh-CN" altLang="en-US"/>
              <a:pPr/>
              <a:t>‹#›</a:t>
            </a:fld>
            <a:endParaRPr lang="zh-CN" altLang="en-US"/>
          </a:p>
        </p:txBody>
      </p:sp>
    </p:spTree>
    <p:extLst>
      <p:ext uri="{BB962C8B-B14F-4D97-AF65-F5344CB8AC3E}">
        <p14:creationId xmlns:p14="http://schemas.microsoft.com/office/powerpoint/2010/main" val="4054432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a:prstGeom prst="rect">
            <a:avLst/>
          </a:prstGeo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p:cNvSpPr>
          <p:nvPr>
            <p:ph type="dt" sz="half" idx="10"/>
          </p:nvPr>
        </p:nvSpPr>
        <p:spPr/>
        <p:txBody>
          <a:bodyPr/>
          <a:lstStyle>
            <a:lvl1pPr>
              <a:defRPr/>
            </a:lvl1pPr>
          </a:lstStyle>
          <a:p>
            <a:fld id="{38D6A991-C272-49B5-9B60-CE6BEAFBD53D}" type="datetime1">
              <a:rPr lang="zh-CN" altLang="en-US"/>
              <a:pPr/>
              <a:t>2018/11/4</a:t>
            </a:fld>
            <a:endParaRPr lang="zh-CN" altLang="en-US"/>
          </a:p>
        </p:txBody>
      </p:sp>
      <p:sp>
        <p:nvSpPr>
          <p:cNvPr id="5" name="页脚占位符 4"/>
          <p:cNvSpPr>
            <a:spLocks noGrp="1"/>
          </p:cNvSpPr>
          <p:nvPr>
            <p:ph type="ftr" sz="quarter" idx="11"/>
          </p:nvPr>
        </p:nvSpPr>
        <p:spPr>
          <a:xfrm>
            <a:off x="3124200" y="6356350"/>
            <a:ext cx="2895600" cy="365125"/>
          </a:xfrm>
          <a:prstGeom prst="rect">
            <a:avLst/>
          </a:prstGeom>
        </p:spPr>
        <p:txBody>
          <a:bodyPr/>
          <a:lstStyle>
            <a:lvl1pPr fontAlgn="auto">
              <a:defRPr noProof="1"/>
            </a:lvl1pPr>
          </a:lstStyle>
          <a:p>
            <a:endParaRPr lang="zh-CN" altLang="en-US"/>
          </a:p>
        </p:txBody>
      </p:sp>
      <p:sp>
        <p:nvSpPr>
          <p:cNvPr id="6" name="灯片编号占位符 5"/>
          <p:cNvSpPr>
            <a:spLocks noGrp="1"/>
          </p:cNvSpPr>
          <p:nvPr>
            <p:ph type="sldNum" sz="quarter" idx="12"/>
          </p:nvPr>
        </p:nvSpPr>
        <p:spPr/>
        <p:txBody>
          <a:bodyPr/>
          <a:lstStyle>
            <a:lvl1pPr>
              <a:defRPr/>
            </a:lvl1pPr>
          </a:lstStyle>
          <a:p>
            <a:fld id="{33361C40-EEA6-4386-BF8A-5032C0F4C8DA}" type="slidenum">
              <a:rPr lang="zh-CN" altLang="en-US"/>
              <a:pPr/>
              <a:t>‹#›</a:t>
            </a:fld>
            <a:endParaRPr lang="zh-CN" altLang="en-US"/>
          </a:p>
        </p:txBody>
      </p:sp>
    </p:spTree>
    <p:extLst>
      <p:ext uri="{BB962C8B-B14F-4D97-AF65-F5344CB8AC3E}">
        <p14:creationId xmlns:p14="http://schemas.microsoft.com/office/powerpoint/2010/main" val="3561227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pic>
        <p:nvPicPr>
          <p:cNvPr id="4" name="图片 4" descr="图片2.jpg"/>
          <p:cNvPicPr>
            <a:picLocks noChangeAspect="1"/>
          </p:cNvPicPr>
          <p:nvPr userDrawn="1"/>
        </p:nvPicPr>
        <p:blipFill>
          <a:blip r:embed="rId2" cstate="print">
            <a:lum bright="30000"/>
            <a:extLst>
              <a:ext uri="{28A0092B-C50C-407E-A947-70E740481C1C}">
                <a14:useLocalDpi xmlns:a14="http://schemas.microsoft.com/office/drawing/2010/main" val="0"/>
              </a:ext>
            </a:extLst>
          </a:blip>
          <a:srcRect/>
          <a:stretch>
            <a:fillRect/>
          </a:stretch>
        </p:blipFill>
        <p:spPr bwMode="auto">
          <a:xfrm>
            <a:off x="6350" y="434975"/>
            <a:ext cx="9144000" cy="608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24"/>
          <p:cNvGrpSpPr/>
          <p:nvPr userDrawn="1"/>
        </p:nvGrpSpPr>
        <p:grpSpPr bwMode="auto">
          <a:xfrm>
            <a:off x="-3175" y="6532563"/>
            <a:ext cx="9150350" cy="338137"/>
            <a:chOff x="355538" y="6057292"/>
            <a:chExt cx="9150972" cy="338554"/>
          </a:xfrm>
        </p:grpSpPr>
        <p:grpSp>
          <p:nvGrpSpPr>
            <p:cNvPr id="6" name="组合 20"/>
            <p:cNvGrpSpPr/>
            <p:nvPr userDrawn="1"/>
          </p:nvGrpSpPr>
          <p:grpSpPr bwMode="auto">
            <a:xfrm>
              <a:off x="355538" y="6064569"/>
              <a:ext cx="9150972" cy="324000"/>
              <a:chOff x="0" y="6385587"/>
              <a:chExt cx="9150972" cy="324000"/>
            </a:xfrm>
          </p:grpSpPr>
          <p:pic>
            <p:nvPicPr>
              <p:cNvPr id="8" name="图片 10" descr="图片1.jpg"/>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14972" y="6385587"/>
                <a:ext cx="8136000" cy="3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6"/>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6385662"/>
                <a:ext cx="10287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矩形 22"/>
            <p:cNvSpPr>
              <a:spLocks noChangeArrowheads="1"/>
            </p:cNvSpPr>
            <p:nvPr userDrawn="1"/>
          </p:nvSpPr>
          <p:spPr bwMode="auto">
            <a:xfrm>
              <a:off x="2554375" y="6057292"/>
              <a:ext cx="475329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r>
                <a:rPr lang="zh-CN" altLang="en-US" sz="800">
                  <a:solidFill>
                    <a:schemeClr val="bg1"/>
                  </a:solidFill>
                  <a:latin typeface="黑体" panose="02010609060101010101" pitchFamily="49" charset="-122"/>
                  <a:ea typeface="黑体" panose="02010609060101010101" pitchFamily="49" charset="-122"/>
                </a:rPr>
                <a:t>中国石化集团国际石油勘探开发有限公司</a:t>
              </a:r>
            </a:p>
            <a:p>
              <a:pPr algn="ctr" eaLnBrk="1" hangingPunct="1">
                <a:defRPr/>
              </a:pPr>
              <a:r>
                <a:rPr lang="en-US" altLang="zh-CN" sz="800">
                  <a:solidFill>
                    <a:schemeClr val="bg1"/>
                  </a:solidFill>
                  <a:latin typeface="Cambria Math" panose="02040503050406030204" pitchFamily="18" charset="0"/>
                  <a:ea typeface="Cambria Math" panose="02040503050406030204" pitchFamily="18" charset="0"/>
                  <a:cs typeface="Arial Unicode MS" panose="020B0604020202020204" pitchFamily="34" charset="-122"/>
                </a:rPr>
                <a:t>Sinopec International Petroleum Exploration and Production Corporation</a:t>
              </a:r>
            </a:p>
          </p:txBody>
        </p:sp>
      </p:grpSp>
      <p:pic>
        <p:nvPicPr>
          <p:cNvPr id="10" name="图片 7" descr="图片1.jp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0" y="0"/>
            <a:ext cx="9144000"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6264275" y="44450"/>
            <a:ext cx="287972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内容占位符 2"/>
          <p:cNvSpPr>
            <a:spLocks noGrp="1"/>
          </p:cNvSpPr>
          <p:nvPr>
            <p:ph idx="1"/>
          </p:nvPr>
        </p:nvSpPr>
        <p:spPr>
          <a:xfrm>
            <a:off x="457200" y="1124744"/>
            <a:ext cx="8229600" cy="4525963"/>
          </a:xfrm>
          <a:noFill/>
          <a:ln>
            <a:noFill/>
          </a:ln>
          <a:effectLst/>
        </p:spPr>
        <p:style>
          <a:lnRef idx="2">
            <a:schemeClr val="accent1"/>
          </a:lnRef>
          <a:fillRef idx="1">
            <a:schemeClr val="lt1"/>
          </a:fillRef>
          <a:effectRef idx="0">
            <a:schemeClr val="accent1"/>
          </a:effectRef>
          <a:fontRef idx="none"/>
        </p:style>
        <p:txBody>
          <a:bodyPr lIns="36000" tIns="36000" rIns="36000" bIns="36000"/>
          <a:lstStyle>
            <a:lvl1pPr>
              <a:buNone/>
              <a:defRPr lang="zh-CN" altLang="en-US" sz="1800" b="1" kern="1200" dirty="0" smtClean="0">
                <a:solidFill>
                  <a:srgbClr val="053F85"/>
                </a:solidFill>
                <a:latin typeface="华文楷体" panose="02010600040101010101" pitchFamily="2" charset="-122"/>
                <a:ea typeface="华文楷体" panose="02010600040101010101" pitchFamily="2" charset="-122"/>
                <a:cs typeface="+mn-cs"/>
              </a:defRPr>
            </a:lvl1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7" name="标题 1"/>
          <p:cNvSpPr>
            <a:spLocks noGrp="1"/>
          </p:cNvSpPr>
          <p:nvPr>
            <p:ph type="title"/>
          </p:nvPr>
        </p:nvSpPr>
        <p:spPr>
          <a:xfrm>
            <a:off x="179512" y="-27384"/>
            <a:ext cx="5976664" cy="476672"/>
          </a:xfrm>
        </p:spPr>
        <p:txBody>
          <a:bodyPr lIns="0" tIns="0" rIns="0" bIns="0">
            <a:normAutofit/>
          </a:bodyPr>
          <a:lstStyle>
            <a:lvl1pPr algn="l">
              <a:defRPr sz="1800" b="1">
                <a:solidFill>
                  <a:srgbClr val="FFFF00"/>
                </a:solidFill>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sp>
        <p:nvSpPr>
          <p:cNvPr id="12" name="灯片编号占位符 5"/>
          <p:cNvSpPr>
            <a:spLocks noGrp="1"/>
          </p:cNvSpPr>
          <p:nvPr>
            <p:ph type="sldNum" sz="quarter" idx="10"/>
          </p:nvPr>
        </p:nvSpPr>
        <p:spPr>
          <a:xfrm>
            <a:off x="8331200" y="6569075"/>
            <a:ext cx="765175" cy="260350"/>
          </a:xfrm>
        </p:spPr>
        <p:txBody>
          <a:bodyPr/>
          <a:lstStyle>
            <a:lvl1pPr>
              <a:defRPr sz="1000" b="1">
                <a:solidFill>
                  <a:srgbClr val="F2F2F2"/>
                </a:solidFill>
              </a:defRPr>
            </a:lvl1pPr>
          </a:lstStyle>
          <a:p>
            <a:pPr>
              <a:defRPr/>
            </a:pPr>
            <a:fld id="{AE19C66F-8E6F-47A5-B415-94B60F2BD1C2}" type="slidenum">
              <a:rPr lang="zh-CN" altLang="en-US"/>
              <a:pPr>
                <a:defRPr/>
              </a:pPr>
              <a:t>‹#›</a:t>
            </a:fld>
            <a:endParaRPr lang="zh-CN" altLang="en-US"/>
          </a:p>
        </p:txBody>
      </p:sp>
    </p:spTree>
    <p:extLst>
      <p:ext uri="{BB962C8B-B14F-4D97-AF65-F5344CB8AC3E}">
        <p14:creationId xmlns:p14="http://schemas.microsoft.com/office/powerpoint/2010/main" val="1003212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pic>
        <p:nvPicPr>
          <p:cNvPr id="4" name="图片 4" descr="图片2.jpg"/>
          <p:cNvPicPr>
            <a:picLocks noChangeAspect="1"/>
          </p:cNvPicPr>
          <p:nvPr/>
        </p:nvPicPr>
        <p:blipFill>
          <a:blip r:embed="rId2" cstate="print">
            <a:lum bright="30000"/>
          </a:blip>
          <a:srcRect/>
          <a:stretch>
            <a:fillRect/>
          </a:stretch>
        </p:blipFill>
        <p:spPr bwMode="auto">
          <a:xfrm>
            <a:off x="6350" y="434975"/>
            <a:ext cx="9144000" cy="6089650"/>
          </a:xfrm>
          <a:prstGeom prst="rect">
            <a:avLst/>
          </a:prstGeom>
          <a:noFill/>
          <a:ln w="9525">
            <a:noFill/>
            <a:miter lim="800000"/>
            <a:headEnd/>
            <a:tailEnd/>
          </a:ln>
        </p:spPr>
      </p:pic>
      <p:grpSp>
        <p:nvGrpSpPr>
          <p:cNvPr id="2" name="组合 24"/>
          <p:cNvGrpSpPr/>
          <p:nvPr/>
        </p:nvGrpSpPr>
        <p:grpSpPr bwMode="auto">
          <a:xfrm>
            <a:off x="-3175" y="6532575"/>
            <a:ext cx="9150350" cy="338554"/>
            <a:chOff x="355538" y="6057292"/>
            <a:chExt cx="9150972" cy="338971"/>
          </a:xfrm>
        </p:grpSpPr>
        <p:grpSp>
          <p:nvGrpSpPr>
            <p:cNvPr id="3" name="组合 20"/>
            <p:cNvGrpSpPr/>
            <p:nvPr userDrawn="1"/>
          </p:nvGrpSpPr>
          <p:grpSpPr bwMode="auto">
            <a:xfrm>
              <a:off x="355538" y="6064569"/>
              <a:ext cx="9150972" cy="324000"/>
              <a:chOff x="0" y="6385587"/>
              <a:chExt cx="9150972" cy="324000"/>
            </a:xfrm>
          </p:grpSpPr>
          <p:pic>
            <p:nvPicPr>
              <p:cNvPr id="8" name="图片 7" descr="图片1.jpg"/>
              <p:cNvPicPr/>
              <p:nvPr userDrawn="1"/>
            </p:nvPicPr>
            <p:blipFill>
              <a:blip r:embed="rId3" cstate="print"/>
              <a:srcRect l="15750" t="95955"/>
              <a:stretch>
                <a:fillRect/>
              </a:stretch>
            </p:blipFill>
            <p:spPr bwMode="auto">
              <a:xfrm>
                <a:off x="1014972" y="6385587"/>
                <a:ext cx="8136000" cy="324000"/>
              </a:xfrm>
              <a:prstGeom prst="rect">
                <a:avLst/>
              </a:prstGeom>
              <a:noFill/>
              <a:ln w="9525">
                <a:noFill/>
                <a:miter lim="800000"/>
                <a:headEnd/>
                <a:tailEnd/>
              </a:ln>
            </p:spPr>
          </p:pic>
          <p:pic>
            <p:nvPicPr>
              <p:cNvPr id="9" name="Picture 26"/>
              <p:cNvPicPr>
                <a:picLocks noChangeAspect="1" noChangeArrowheads="1"/>
              </p:cNvPicPr>
              <p:nvPr userDrawn="1"/>
            </p:nvPicPr>
            <p:blipFill>
              <a:blip r:embed="rId4" cstate="print"/>
              <a:srcRect/>
              <a:stretch>
                <a:fillRect/>
              </a:stretch>
            </p:blipFill>
            <p:spPr bwMode="auto">
              <a:xfrm>
                <a:off x="0" y="6385662"/>
                <a:ext cx="1028700" cy="323850"/>
              </a:xfrm>
              <a:prstGeom prst="rect">
                <a:avLst/>
              </a:prstGeom>
              <a:noFill/>
              <a:ln w="9525">
                <a:noFill/>
                <a:miter lim="800000"/>
                <a:headEnd/>
                <a:tailEnd/>
              </a:ln>
            </p:spPr>
          </p:pic>
        </p:grpSp>
        <p:sp>
          <p:nvSpPr>
            <p:cNvPr id="7" name="矩形 22"/>
            <p:cNvSpPr/>
            <p:nvPr userDrawn="1"/>
          </p:nvSpPr>
          <p:spPr>
            <a:xfrm>
              <a:off x="2554375" y="6057292"/>
              <a:ext cx="4753298" cy="338971"/>
            </a:xfrm>
            <a:prstGeom prst="rect">
              <a:avLst/>
            </a:prstGeom>
          </p:spPr>
          <p:txBody>
            <a:bodyPr>
              <a:spAutoFit/>
            </a:bodyPr>
            <a:lstStyle/>
            <a:p>
              <a:pPr algn="ctr">
                <a:defRPr/>
              </a:pPr>
              <a:r>
                <a:rPr lang="zh-CN" altLang="en-US" sz="800" dirty="0">
                  <a:solidFill>
                    <a:prstClr val="white"/>
                  </a:solidFill>
                  <a:latin typeface="黑体" panose="02010609060101010101" pitchFamily="49" charset="-122"/>
                  <a:ea typeface="黑体" panose="02010609060101010101" pitchFamily="49" charset="-122"/>
                </a:rPr>
                <a:t>中国石化集团国际石油勘探开发有限公司</a:t>
              </a:r>
            </a:p>
            <a:p>
              <a:pPr algn="ctr">
                <a:defRPr/>
              </a:pPr>
              <a:r>
                <a:rPr lang="en-US" altLang="zh-CN" sz="800" dirty="0">
                  <a:solidFill>
                    <a:prstClr val="white"/>
                  </a:solidFill>
                  <a:latin typeface="Cambria Math" panose="02040503050406030204" pitchFamily="18" charset="0"/>
                  <a:ea typeface="Cambria Math" panose="02040503050406030204" pitchFamily="18" charset="0"/>
                  <a:cs typeface="Arial Unicode MS" panose="020B0604020202020204" pitchFamily="34" charset="-122"/>
                </a:rPr>
                <a:t>Sinopec International Petroleum Exploration and Production Corporation</a:t>
              </a:r>
            </a:p>
          </p:txBody>
        </p:sp>
      </p:grpSp>
      <p:pic>
        <p:nvPicPr>
          <p:cNvPr id="10" name="图片 7" descr="图片1.jpg"/>
          <p:cNvPicPr>
            <a:picLocks noChangeAspect="1"/>
          </p:cNvPicPr>
          <p:nvPr/>
        </p:nvPicPr>
        <p:blipFill>
          <a:blip r:embed="rId3" cstate="print"/>
          <a:srcRect r="27206" b="93694"/>
          <a:stretch>
            <a:fillRect/>
          </a:stretch>
        </p:blipFill>
        <p:spPr bwMode="auto">
          <a:xfrm>
            <a:off x="0" y="1"/>
            <a:ext cx="9144000" cy="434975"/>
          </a:xfrm>
          <a:prstGeom prst="rect">
            <a:avLst/>
          </a:prstGeom>
          <a:noFill/>
          <a:ln w="9525">
            <a:noFill/>
            <a:miter lim="800000"/>
            <a:headEnd/>
            <a:tailEnd/>
          </a:ln>
        </p:spPr>
      </p:pic>
      <p:pic>
        <p:nvPicPr>
          <p:cNvPr id="11" name="Picture 3"/>
          <p:cNvPicPr>
            <a:picLocks noChangeAspect="1" noChangeArrowheads="1"/>
          </p:cNvPicPr>
          <p:nvPr/>
        </p:nvPicPr>
        <p:blipFill>
          <a:blip r:embed="rId5" cstate="print"/>
          <a:srcRect t="14816"/>
          <a:stretch>
            <a:fillRect/>
          </a:stretch>
        </p:blipFill>
        <p:spPr bwMode="auto">
          <a:xfrm>
            <a:off x="6264277" y="44454"/>
            <a:ext cx="2879725" cy="360363"/>
          </a:xfrm>
          <a:prstGeom prst="rect">
            <a:avLst/>
          </a:prstGeom>
          <a:noFill/>
          <a:ln w="9525">
            <a:noFill/>
            <a:miter lim="800000"/>
            <a:headEnd/>
            <a:tailEnd/>
          </a:ln>
        </p:spPr>
      </p:pic>
      <p:sp>
        <p:nvSpPr>
          <p:cNvPr id="36" name="内容占位符 2"/>
          <p:cNvSpPr>
            <a:spLocks noGrp="1"/>
          </p:cNvSpPr>
          <p:nvPr>
            <p:ph idx="1"/>
          </p:nvPr>
        </p:nvSpPr>
        <p:spPr>
          <a:xfrm>
            <a:off x="457200" y="1124748"/>
            <a:ext cx="8229600" cy="4525963"/>
          </a:xfrm>
          <a:noFill/>
          <a:ln>
            <a:noFill/>
          </a:ln>
          <a:effectLst/>
        </p:spPr>
        <p:style>
          <a:lnRef idx="2">
            <a:schemeClr val="accent1"/>
          </a:lnRef>
          <a:fillRef idx="1">
            <a:schemeClr val="lt1"/>
          </a:fillRef>
          <a:effectRef idx="0">
            <a:schemeClr val="accent1"/>
          </a:effectRef>
          <a:fontRef idx="none"/>
        </p:style>
        <p:txBody>
          <a:bodyPr lIns="36000" tIns="36000" rIns="36000" bIns="36000"/>
          <a:lstStyle>
            <a:lvl1pPr>
              <a:buNone/>
              <a:defRPr lang="zh-CN" altLang="en-US" sz="1800" b="1" kern="1200" dirty="0" smtClean="0">
                <a:solidFill>
                  <a:srgbClr val="053F85"/>
                </a:solidFill>
                <a:latin typeface="华文楷体" panose="02010600040101010101" pitchFamily="2" charset="-122"/>
                <a:ea typeface="华文楷体" panose="02010600040101010101" pitchFamily="2" charset="-122"/>
                <a:cs typeface="+mn-cs"/>
              </a:defRPr>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12" name="灯片编号占位符 5"/>
          <p:cNvSpPr>
            <a:spLocks noGrp="1"/>
          </p:cNvSpPr>
          <p:nvPr>
            <p:ph type="sldNum" sz="quarter" idx="10"/>
          </p:nvPr>
        </p:nvSpPr>
        <p:spPr>
          <a:xfrm>
            <a:off x="8331202" y="6569075"/>
            <a:ext cx="765175" cy="260350"/>
          </a:xfrm>
          <a:ln>
            <a:solidFill>
              <a:srgbClr val="FFFF00"/>
            </a:solidFill>
          </a:ln>
        </p:spPr>
        <p:txBody>
          <a:bodyPr/>
          <a:lstStyle>
            <a:lvl1pPr algn="r">
              <a:defRPr sz="1600" b="1">
                <a:solidFill>
                  <a:srgbClr val="FFFF00"/>
                </a:solidFill>
              </a:defRPr>
            </a:lvl1pPr>
          </a:lstStyle>
          <a:p>
            <a:fld id="{0C913308-F349-4B6D-A68A-DD1791B4A57B}" type="slidenum">
              <a:rPr lang="zh-CN" altLang="en-US" smtClean="0"/>
              <a:pPr/>
              <a:t>‹#›</a:t>
            </a:fld>
            <a:endParaRPr lang="zh-CN" altLang="en-US"/>
          </a:p>
        </p:txBody>
      </p:sp>
      <p:sp>
        <p:nvSpPr>
          <p:cNvPr id="13" name="日期占位符 12"/>
          <p:cNvSpPr>
            <a:spLocks noGrp="1"/>
          </p:cNvSpPr>
          <p:nvPr>
            <p:ph type="dt" sz="half" idx="11"/>
          </p:nvPr>
        </p:nvSpPr>
        <p:spPr/>
        <p:txBody>
          <a:bodyPr/>
          <a:lstStyle/>
          <a:p>
            <a:endParaRPr lang="zh-CN" altLang="en-US">
              <a:solidFill>
                <a:prstClr val="black">
                  <a:tint val="75000"/>
                </a:prstClr>
              </a:solidFill>
            </a:endParaRPr>
          </a:p>
        </p:txBody>
      </p:sp>
      <p:sp>
        <p:nvSpPr>
          <p:cNvPr id="14" name="页脚占位符 13"/>
          <p:cNvSpPr>
            <a:spLocks noGrp="1"/>
          </p:cNvSpPr>
          <p:nvPr>
            <p:ph type="ftr" sz="quarter" idx="12"/>
          </p:nvPr>
        </p:nvSpPr>
        <p:spPr/>
        <p:txBody>
          <a:bodyPr/>
          <a:lstStyle/>
          <a:p>
            <a:endParaRPr lang="zh-CN" altLang="en-US">
              <a:solidFill>
                <a:prstClr val="black">
                  <a:tint val="75000"/>
                </a:prstClr>
              </a:solidFill>
            </a:endParaRPr>
          </a:p>
        </p:txBody>
      </p:sp>
    </p:spTree>
    <p:extLst>
      <p:ext uri="{BB962C8B-B14F-4D97-AF65-F5344CB8AC3E}">
        <p14:creationId xmlns:p14="http://schemas.microsoft.com/office/powerpoint/2010/main" val="30515574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4" name="Picture 2"/>
          <p:cNvPicPr>
            <a:picLocks noChangeArrowheads="1"/>
          </p:cNvPicPr>
          <p:nvPr userDrawn="1"/>
        </p:nvPicPr>
        <p:blipFill>
          <a:blip r:embed="rId2" cstate="print"/>
          <a:srcRect/>
          <a:stretch>
            <a:fillRect/>
          </a:stretch>
        </p:blipFill>
        <p:spPr bwMode="auto">
          <a:xfrm>
            <a:off x="0" y="0"/>
            <a:ext cx="9144000" cy="6892925"/>
          </a:xfrm>
          <a:prstGeom prst="rect">
            <a:avLst/>
          </a:prstGeom>
          <a:noFill/>
          <a:ln w="9525">
            <a:noFill/>
            <a:miter lim="800000"/>
            <a:headEnd/>
            <a:tailEnd/>
          </a:ln>
        </p:spPr>
      </p:pic>
      <p:grpSp>
        <p:nvGrpSpPr>
          <p:cNvPr id="5" name="组合 9"/>
          <p:cNvGrpSpPr>
            <a:grpSpLocks/>
          </p:cNvGrpSpPr>
          <p:nvPr userDrawn="1"/>
        </p:nvGrpSpPr>
        <p:grpSpPr bwMode="auto">
          <a:xfrm>
            <a:off x="812800" y="1666875"/>
            <a:ext cx="7486650" cy="1316038"/>
            <a:chOff x="1421652" y="3022712"/>
            <a:chExt cx="7488000" cy="1316489"/>
          </a:xfrm>
        </p:grpSpPr>
        <p:pic>
          <p:nvPicPr>
            <p:cNvPr id="6" name="Picture 2" descr="Z:\picture\图片3-1.jpg"/>
            <p:cNvPicPr>
              <a:picLocks noChangeArrowheads="1"/>
            </p:cNvPicPr>
            <p:nvPr userDrawn="1"/>
          </p:nvPicPr>
          <p:blipFill>
            <a:blip r:embed="rId3" cstate="print"/>
            <a:srcRect/>
            <a:stretch>
              <a:fillRect/>
            </a:stretch>
          </p:blipFill>
          <p:spPr bwMode="auto">
            <a:xfrm>
              <a:off x="1421652" y="3032956"/>
              <a:ext cx="7488000" cy="1296000"/>
            </a:xfrm>
            <a:prstGeom prst="rect">
              <a:avLst/>
            </a:prstGeom>
            <a:noFill/>
            <a:ln w="9525">
              <a:noFill/>
              <a:miter lim="800000"/>
              <a:headEnd/>
              <a:tailEnd/>
            </a:ln>
          </p:spPr>
        </p:pic>
        <p:pic>
          <p:nvPicPr>
            <p:cNvPr id="7" name="Picture 25" descr="图片"/>
            <p:cNvPicPr>
              <a:picLocks noChangeAspect="1" noChangeArrowheads="1"/>
            </p:cNvPicPr>
            <p:nvPr userDrawn="1"/>
          </p:nvPicPr>
          <p:blipFill>
            <a:blip r:embed="rId4" cstate="print"/>
            <a:srcRect t="53175" r="304"/>
            <a:stretch>
              <a:fillRect/>
            </a:stretch>
          </p:blipFill>
          <p:spPr bwMode="auto">
            <a:xfrm>
              <a:off x="1439652" y="3022712"/>
              <a:ext cx="7452000" cy="1316489"/>
            </a:xfrm>
            <a:prstGeom prst="rect">
              <a:avLst/>
            </a:prstGeom>
            <a:ln>
              <a:noFill/>
            </a:ln>
            <a:effectLst>
              <a:softEdge rad="112500"/>
            </a:effectLst>
          </p:spPr>
        </p:pic>
      </p:grpSp>
      <p:sp>
        <p:nvSpPr>
          <p:cNvPr id="13" name="标题 1"/>
          <p:cNvSpPr>
            <a:spLocks noGrp="1"/>
          </p:cNvSpPr>
          <p:nvPr>
            <p:ph type="title"/>
          </p:nvPr>
        </p:nvSpPr>
        <p:spPr>
          <a:xfrm>
            <a:off x="539552" y="3140968"/>
            <a:ext cx="8136904" cy="1296144"/>
          </a:xfrm>
          <a:prstGeom prst="rect">
            <a:avLst/>
          </a:prstGeom>
        </p:spPr>
        <p:txBody>
          <a:bodyPr anchorCtr="1">
            <a:normAutofit/>
          </a:bodyPr>
          <a:lstStyle>
            <a:lvl1pPr algn="ctr">
              <a:defRPr sz="4000" b="1" cap="all">
                <a:solidFill>
                  <a:srgbClr val="FF0000"/>
                </a:solidFill>
                <a:latin typeface="方正大标宋简体" pitchFamily="2" charset="-122"/>
                <a:ea typeface="方正大标宋简体" pitchFamily="2" charset="-122"/>
              </a:defRPr>
            </a:lvl1pPr>
          </a:lstStyle>
          <a:p>
            <a:r>
              <a:rPr lang="zh-CN" altLang="en-US" dirty="0"/>
              <a:t>单击此处编辑母版标题样式</a:t>
            </a:r>
          </a:p>
        </p:txBody>
      </p:sp>
      <p:sp>
        <p:nvSpPr>
          <p:cNvPr id="15" name="文本占位符 2"/>
          <p:cNvSpPr>
            <a:spLocks noGrp="1"/>
          </p:cNvSpPr>
          <p:nvPr>
            <p:ph type="body" idx="1"/>
          </p:nvPr>
        </p:nvSpPr>
        <p:spPr>
          <a:xfrm>
            <a:off x="827584" y="4797153"/>
            <a:ext cx="7772400" cy="1368152"/>
          </a:xfrm>
        </p:spPr>
        <p:txBody>
          <a:bodyPr anchor="ctr" anchorCtr="1"/>
          <a:lstStyle>
            <a:lvl1pPr marL="0" indent="0">
              <a:buNone/>
              <a:defRPr sz="2000">
                <a:solidFill>
                  <a:srgbClr val="0070C0"/>
                </a:solidFill>
                <a:latin typeface="微软雅黑" pitchFamily="34" charset="-122"/>
                <a:ea typeface="微软雅黑" pitchFamily="34" charset="-12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a:t>单击此处编辑母版文本样式</a:t>
            </a:r>
          </a:p>
        </p:txBody>
      </p:sp>
    </p:spTree>
    <p:extLst>
      <p:ext uri="{BB962C8B-B14F-4D97-AF65-F5344CB8AC3E}">
        <p14:creationId xmlns:p14="http://schemas.microsoft.com/office/powerpoint/2010/main" val="981316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 name="图片 4" descr="PPT模板-16.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5400" y="0"/>
            <a:ext cx="911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8645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2" descr="PPT模板-19.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21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日期占位符 3"/>
          <p:cNvSpPr>
            <a:spLocks noGrp="1"/>
          </p:cNvSpPr>
          <p:nvPr>
            <p:ph type="dt" sz="half" idx="10"/>
          </p:nvPr>
        </p:nvSpPr>
        <p:spPr>
          <a:xfrm>
            <a:off x="5651500" y="5876925"/>
            <a:ext cx="2133600" cy="365125"/>
          </a:xfrm>
        </p:spPr>
        <p:txBody>
          <a:bodyPr/>
          <a:lstStyle>
            <a:lvl1pPr>
              <a:defRPr/>
            </a:lvl1pPr>
          </a:lstStyle>
          <a:p>
            <a:fld id="{D9DE98FE-917E-4DEF-80D6-9FEA7ECDC804}" type="datetime1">
              <a:rPr lang="zh-CN" altLang="en-US"/>
              <a:pPr/>
              <a:t>2018/11/4</a:t>
            </a:fld>
            <a:endParaRPr lang="zh-CN" altLang="en-US"/>
          </a:p>
        </p:txBody>
      </p:sp>
      <p:sp>
        <p:nvSpPr>
          <p:cNvPr id="4" name="页脚占位符 4"/>
          <p:cNvSpPr>
            <a:spLocks noGrp="1"/>
          </p:cNvSpPr>
          <p:nvPr>
            <p:ph type="ftr" sz="quarter" idx="11"/>
          </p:nvPr>
        </p:nvSpPr>
        <p:spPr>
          <a:xfrm>
            <a:off x="3124200" y="6356350"/>
            <a:ext cx="2895600" cy="365125"/>
          </a:xfrm>
          <a:prstGeom prst="rect">
            <a:avLst/>
          </a:prstGeom>
        </p:spPr>
        <p:txBody>
          <a:bodyPr/>
          <a:lstStyle>
            <a:lvl1pPr fontAlgn="auto">
              <a:defRPr noProof="1"/>
            </a:lvl1pPr>
          </a:lstStyle>
          <a:p>
            <a:endParaRPr lang="zh-CN" altLang="en-US"/>
          </a:p>
        </p:txBody>
      </p:sp>
      <p:sp>
        <p:nvSpPr>
          <p:cNvPr id="5" name="灯片编号占位符 5"/>
          <p:cNvSpPr>
            <a:spLocks noGrp="1"/>
          </p:cNvSpPr>
          <p:nvPr>
            <p:ph type="sldNum" sz="quarter" idx="12"/>
          </p:nvPr>
        </p:nvSpPr>
        <p:spPr>
          <a:xfrm>
            <a:off x="8631238" y="6351588"/>
            <a:ext cx="620712" cy="365125"/>
          </a:xfrm>
        </p:spPr>
        <p:txBody>
          <a:bodyPr/>
          <a:lstStyle>
            <a:lvl1pPr>
              <a:defRPr sz="2000" smtClean="0">
                <a:solidFill>
                  <a:srgbClr val="CD0A20"/>
                </a:solidFill>
              </a:defRPr>
            </a:lvl1pPr>
          </a:lstStyle>
          <a:p>
            <a:fld id="{E65CF058-7738-4F59-A210-8731098C0446}" type="slidenum">
              <a:rPr lang="zh-CN" altLang="en-US"/>
              <a:pPr/>
              <a:t>‹#›</a:t>
            </a:fld>
            <a:endParaRPr lang="zh-CN" altLang="en-US" dirty="0"/>
          </a:p>
        </p:txBody>
      </p:sp>
    </p:spTree>
    <p:extLst>
      <p:ext uri="{BB962C8B-B14F-4D97-AF65-F5344CB8AC3E}">
        <p14:creationId xmlns:p14="http://schemas.microsoft.com/office/powerpoint/2010/main" val="2520593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descr="PPT模板-18.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5400" y="7938"/>
            <a:ext cx="911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6476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noProof="1"/>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4"/>
          <p:cNvSpPr>
            <a:spLocks noGrp="1"/>
          </p:cNvSpPr>
          <p:nvPr>
            <p:ph type="dt" sz="half" idx="10"/>
          </p:nvPr>
        </p:nvSpPr>
        <p:spPr/>
        <p:txBody>
          <a:bodyPr/>
          <a:lstStyle>
            <a:lvl1pPr>
              <a:defRPr/>
            </a:lvl1pPr>
          </a:lstStyle>
          <a:p>
            <a:fld id="{1BEF0377-DF0E-47B3-BC56-4DB1329F8C98}" type="datetime1">
              <a:rPr lang="zh-CN" altLang="en-US"/>
              <a:pPr/>
              <a:t>2018/11/4</a:t>
            </a:fld>
            <a:endParaRPr lang="zh-CN" altLang="en-US"/>
          </a:p>
        </p:txBody>
      </p:sp>
      <p:sp>
        <p:nvSpPr>
          <p:cNvPr id="6" name="页脚占位符 5"/>
          <p:cNvSpPr>
            <a:spLocks noGrp="1"/>
          </p:cNvSpPr>
          <p:nvPr>
            <p:ph type="ftr" sz="quarter" idx="11"/>
          </p:nvPr>
        </p:nvSpPr>
        <p:spPr>
          <a:xfrm>
            <a:off x="3124200" y="6356350"/>
            <a:ext cx="2895600" cy="365125"/>
          </a:xfrm>
          <a:prstGeom prst="rect">
            <a:avLst/>
          </a:prstGeom>
        </p:spPr>
        <p:txBody>
          <a:bodyPr/>
          <a:lstStyle>
            <a:lvl1pPr fontAlgn="auto">
              <a:defRPr noProof="1"/>
            </a:lvl1pPr>
          </a:lstStyle>
          <a:p>
            <a:endParaRPr lang="zh-CN" altLang="en-US"/>
          </a:p>
        </p:txBody>
      </p:sp>
      <p:sp>
        <p:nvSpPr>
          <p:cNvPr id="7" name="灯片编号占位符 6"/>
          <p:cNvSpPr>
            <a:spLocks noGrp="1"/>
          </p:cNvSpPr>
          <p:nvPr>
            <p:ph type="sldNum" sz="quarter" idx="12"/>
          </p:nvPr>
        </p:nvSpPr>
        <p:spPr/>
        <p:txBody>
          <a:bodyPr/>
          <a:lstStyle>
            <a:lvl1pPr>
              <a:defRPr/>
            </a:lvl1pPr>
          </a:lstStyle>
          <a:p>
            <a:fld id="{60452432-F63C-4348-A1DE-786D9769A0A6}" type="slidenum">
              <a:rPr lang="zh-CN" altLang="en-US"/>
              <a:pPr/>
              <a:t>‹#›</a:t>
            </a:fld>
            <a:endParaRPr lang="zh-CN" altLang="en-US"/>
          </a:p>
        </p:txBody>
      </p:sp>
    </p:spTree>
    <p:extLst>
      <p:ext uri="{BB962C8B-B14F-4D97-AF65-F5344CB8AC3E}">
        <p14:creationId xmlns:p14="http://schemas.microsoft.com/office/powerpoint/2010/main" val="2245513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日期占位符 6"/>
          <p:cNvSpPr>
            <a:spLocks noGrp="1"/>
          </p:cNvSpPr>
          <p:nvPr>
            <p:ph type="dt" sz="half" idx="10"/>
          </p:nvPr>
        </p:nvSpPr>
        <p:spPr/>
        <p:txBody>
          <a:bodyPr/>
          <a:lstStyle>
            <a:lvl1pPr>
              <a:defRPr/>
            </a:lvl1pPr>
          </a:lstStyle>
          <a:p>
            <a:fld id="{C648543F-0C60-44B3-A633-5E12F1A07340}" type="datetime1">
              <a:rPr lang="zh-CN" altLang="en-US"/>
              <a:pPr/>
              <a:t>2018/11/4</a:t>
            </a:fld>
            <a:endParaRPr lang="zh-CN" altLang="en-US"/>
          </a:p>
        </p:txBody>
      </p:sp>
      <p:sp>
        <p:nvSpPr>
          <p:cNvPr id="8" name="页脚占位符 7"/>
          <p:cNvSpPr>
            <a:spLocks noGrp="1"/>
          </p:cNvSpPr>
          <p:nvPr>
            <p:ph type="ftr" sz="quarter" idx="11"/>
          </p:nvPr>
        </p:nvSpPr>
        <p:spPr>
          <a:xfrm>
            <a:off x="3124200" y="6356350"/>
            <a:ext cx="2895600" cy="365125"/>
          </a:xfrm>
          <a:prstGeom prst="rect">
            <a:avLst/>
          </a:prstGeom>
        </p:spPr>
        <p:txBody>
          <a:bodyPr/>
          <a:lstStyle>
            <a:lvl1pPr fontAlgn="auto">
              <a:defRPr noProof="1"/>
            </a:lvl1pPr>
          </a:lstStyle>
          <a:p>
            <a:endParaRPr lang="zh-CN" altLang="en-US"/>
          </a:p>
        </p:txBody>
      </p:sp>
      <p:sp>
        <p:nvSpPr>
          <p:cNvPr id="9" name="灯片编号占位符 8"/>
          <p:cNvSpPr>
            <a:spLocks noGrp="1"/>
          </p:cNvSpPr>
          <p:nvPr>
            <p:ph type="sldNum" sz="quarter" idx="12"/>
          </p:nvPr>
        </p:nvSpPr>
        <p:spPr/>
        <p:txBody>
          <a:bodyPr/>
          <a:lstStyle>
            <a:lvl1pPr>
              <a:defRPr/>
            </a:lvl1pPr>
          </a:lstStyle>
          <a:p>
            <a:fld id="{7D4FF9D3-460D-4EE0-AE21-24AABA5142D4}" type="slidenum">
              <a:rPr lang="zh-CN" altLang="en-US"/>
              <a:pPr/>
              <a:t>‹#›</a:t>
            </a:fld>
            <a:endParaRPr lang="zh-CN" altLang="en-US"/>
          </a:p>
        </p:txBody>
      </p:sp>
    </p:spTree>
    <p:extLst>
      <p:ext uri="{BB962C8B-B14F-4D97-AF65-F5344CB8AC3E}">
        <p14:creationId xmlns:p14="http://schemas.microsoft.com/office/powerpoint/2010/main" val="1919672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noProof="1"/>
              <a:t>单击此处编辑母版标题样式</a:t>
            </a:r>
          </a:p>
        </p:txBody>
      </p:sp>
      <p:sp>
        <p:nvSpPr>
          <p:cNvPr id="3" name="日期占位符 2"/>
          <p:cNvSpPr>
            <a:spLocks noGrp="1"/>
          </p:cNvSpPr>
          <p:nvPr>
            <p:ph type="dt" sz="half" idx="10"/>
          </p:nvPr>
        </p:nvSpPr>
        <p:spPr/>
        <p:txBody>
          <a:bodyPr/>
          <a:lstStyle>
            <a:lvl1pPr>
              <a:defRPr/>
            </a:lvl1pPr>
          </a:lstStyle>
          <a:p>
            <a:fld id="{8F8744EB-236D-4CEC-8CCF-3647C654B7AC}" type="datetime1">
              <a:rPr lang="zh-CN" altLang="en-US"/>
              <a:pPr/>
              <a:t>2018/11/4</a:t>
            </a:fld>
            <a:endParaRPr lang="zh-CN" altLang="en-US"/>
          </a:p>
        </p:txBody>
      </p:sp>
      <p:sp>
        <p:nvSpPr>
          <p:cNvPr id="4" name="页脚占位符 3"/>
          <p:cNvSpPr>
            <a:spLocks noGrp="1"/>
          </p:cNvSpPr>
          <p:nvPr>
            <p:ph type="ftr" sz="quarter" idx="11"/>
          </p:nvPr>
        </p:nvSpPr>
        <p:spPr>
          <a:xfrm>
            <a:off x="3124200" y="6356350"/>
            <a:ext cx="2895600" cy="365125"/>
          </a:xfrm>
          <a:prstGeom prst="rect">
            <a:avLst/>
          </a:prstGeom>
        </p:spPr>
        <p:txBody>
          <a:bodyPr/>
          <a:lstStyle>
            <a:lvl1pPr fontAlgn="auto">
              <a:defRPr noProof="1"/>
            </a:lvl1pPr>
          </a:lstStyle>
          <a:p>
            <a:endParaRPr lang="zh-CN" altLang="en-US"/>
          </a:p>
        </p:txBody>
      </p:sp>
      <p:sp>
        <p:nvSpPr>
          <p:cNvPr id="5" name="灯片编号占位符 4"/>
          <p:cNvSpPr>
            <a:spLocks noGrp="1"/>
          </p:cNvSpPr>
          <p:nvPr>
            <p:ph type="sldNum" sz="quarter" idx="12"/>
          </p:nvPr>
        </p:nvSpPr>
        <p:spPr/>
        <p:txBody>
          <a:bodyPr/>
          <a:lstStyle>
            <a:lvl1pPr>
              <a:defRPr/>
            </a:lvl1pPr>
          </a:lstStyle>
          <a:p>
            <a:fld id="{8661547D-90A6-4222-91F8-8C07CB038E4E}" type="slidenum">
              <a:rPr lang="zh-CN" altLang="en-US"/>
              <a:pPr/>
              <a:t>‹#›</a:t>
            </a:fld>
            <a:endParaRPr lang="zh-CN" altLang="en-US"/>
          </a:p>
        </p:txBody>
      </p:sp>
    </p:spTree>
    <p:extLst>
      <p:ext uri="{BB962C8B-B14F-4D97-AF65-F5344CB8AC3E}">
        <p14:creationId xmlns:p14="http://schemas.microsoft.com/office/powerpoint/2010/main" val="2574962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B1290B4D-FE33-4152-89F8-10EE53250383}" type="datetime1">
              <a:rPr lang="zh-CN" altLang="en-US"/>
              <a:pPr/>
              <a:t>2018/11/4</a:t>
            </a:fld>
            <a:endParaRPr lang="zh-CN" altLang="en-US"/>
          </a:p>
        </p:txBody>
      </p:sp>
      <p:sp>
        <p:nvSpPr>
          <p:cNvPr id="3" name="页脚占位符 2"/>
          <p:cNvSpPr>
            <a:spLocks noGrp="1"/>
          </p:cNvSpPr>
          <p:nvPr>
            <p:ph type="ftr" sz="quarter" idx="11"/>
          </p:nvPr>
        </p:nvSpPr>
        <p:spPr>
          <a:xfrm>
            <a:off x="3124200" y="6356350"/>
            <a:ext cx="2895600" cy="365125"/>
          </a:xfrm>
          <a:prstGeom prst="rect">
            <a:avLst/>
          </a:prstGeom>
        </p:spPr>
        <p:txBody>
          <a:bodyPr/>
          <a:lstStyle>
            <a:lvl1pPr fontAlgn="auto">
              <a:defRPr noProof="1"/>
            </a:lvl1pPr>
          </a:lstStyle>
          <a:p>
            <a:endParaRPr lang="zh-CN" altLang="en-US"/>
          </a:p>
        </p:txBody>
      </p:sp>
      <p:sp>
        <p:nvSpPr>
          <p:cNvPr id="4" name="灯片编号占位符 3"/>
          <p:cNvSpPr>
            <a:spLocks noGrp="1"/>
          </p:cNvSpPr>
          <p:nvPr>
            <p:ph type="sldNum" sz="quarter" idx="12"/>
          </p:nvPr>
        </p:nvSpPr>
        <p:spPr/>
        <p:txBody>
          <a:bodyPr/>
          <a:lstStyle>
            <a:lvl1pPr>
              <a:defRPr/>
            </a:lvl1pPr>
          </a:lstStyle>
          <a:p>
            <a:fld id="{AF4CCC7A-0961-4204-A6C1-8E7226F97D23}" type="slidenum">
              <a:rPr lang="zh-CN" altLang="en-US"/>
              <a:pPr/>
              <a:t>‹#›</a:t>
            </a:fld>
            <a:endParaRPr lang="zh-CN" altLang="en-US"/>
          </a:p>
        </p:txBody>
      </p:sp>
    </p:spTree>
    <p:extLst>
      <p:ext uri="{BB962C8B-B14F-4D97-AF65-F5344CB8AC3E}">
        <p14:creationId xmlns:p14="http://schemas.microsoft.com/office/powerpoint/2010/main" val="976927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日期占位符 4"/>
          <p:cNvSpPr>
            <a:spLocks noGrp="1"/>
          </p:cNvSpPr>
          <p:nvPr>
            <p:ph type="dt" sz="half" idx="10"/>
          </p:nvPr>
        </p:nvSpPr>
        <p:spPr/>
        <p:txBody>
          <a:bodyPr/>
          <a:lstStyle>
            <a:lvl1pPr>
              <a:defRPr/>
            </a:lvl1pPr>
          </a:lstStyle>
          <a:p>
            <a:fld id="{B9F7BB0E-5E8A-458E-9D67-07E799021852}" type="datetime1">
              <a:rPr lang="zh-CN" altLang="en-US"/>
              <a:pPr/>
              <a:t>2018/11/4</a:t>
            </a:fld>
            <a:endParaRPr lang="zh-CN" altLang="en-US"/>
          </a:p>
        </p:txBody>
      </p:sp>
      <p:sp>
        <p:nvSpPr>
          <p:cNvPr id="6" name="页脚占位符 5"/>
          <p:cNvSpPr>
            <a:spLocks noGrp="1"/>
          </p:cNvSpPr>
          <p:nvPr>
            <p:ph type="ftr" sz="quarter" idx="11"/>
          </p:nvPr>
        </p:nvSpPr>
        <p:spPr>
          <a:xfrm>
            <a:off x="3124200" y="6356350"/>
            <a:ext cx="2895600" cy="365125"/>
          </a:xfrm>
          <a:prstGeom prst="rect">
            <a:avLst/>
          </a:prstGeom>
        </p:spPr>
        <p:txBody>
          <a:bodyPr/>
          <a:lstStyle>
            <a:lvl1pPr fontAlgn="auto">
              <a:defRPr noProof="1"/>
            </a:lvl1pPr>
          </a:lstStyle>
          <a:p>
            <a:endParaRPr lang="zh-CN" altLang="en-US"/>
          </a:p>
        </p:txBody>
      </p:sp>
      <p:sp>
        <p:nvSpPr>
          <p:cNvPr id="7" name="灯片编号占位符 6"/>
          <p:cNvSpPr>
            <a:spLocks noGrp="1"/>
          </p:cNvSpPr>
          <p:nvPr>
            <p:ph type="sldNum" sz="quarter" idx="12"/>
          </p:nvPr>
        </p:nvSpPr>
        <p:spPr/>
        <p:txBody>
          <a:bodyPr/>
          <a:lstStyle>
            <a:lvl1pPr>
              <a:defRPr/>
            </a:lvl1pPr>
          </a:lstStyle>
          <a:p>
            <a:fld id="{F65F6E23-E12F-4FD4-90C8-33C7184FDBE2}" type="slidenum">
              <a:rPr lang="zh-CN" altLang="en-US"/>
              <a:pPr/>
              <a:t>‹#›</a:t>
            </a:fld>
            <a:endParaRPr lang="zh-CN" altLang="en-US"/>
          </a:p>
        </p:txBody>
      </p:sp>
    </p:spTree>
    <p:extLst>
      <p:ext uri="{BB962C8B-B14F-4D97-AF65-F5344CB8AC3E}">
        <p14:creationId xmlns:p14="http://schemas.microsoft.com/office/powerpoint/2010/main" val="1689989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文本占位符 2"/>
          <p:cNvSpPr>
            <a:spLocks noGrp="1" noChangeArrowheads="1"/>
          </p:cNvSpPr>
          <p:nvPr>
            <p:ph type="body" idx="4294967295"/>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5076825" y="6453188"/>
            <a:ext cx="2133600" cy="365125"/>
          </a:xfrm>
          <a:prstGeom prst="rect">
            <a:avLst/>
          </a:prstGeom>
        </p:spPr>
        <p:txBody>
          <a:bodyPr vert="horz" lIns="91440" tIns="45720" rIns="91440" bIns="45720" rtlCol="0" anchor="ctr"/>
          <a:lstStyle>
            <a:lvl1pPr algn="r" fontAlgn="auto">
              <a:defRPr sz="1200" noProof="1" smtClean="0">
                <a:solidFill>
                  <a:schemeClr val="bg1"/>
                </a:solidFill>
                <a:latin typeface="+mn-lt"/>
                <a:ea typeface="+mn-ea"/>
              </a:defRPr>
            </a:lvl1pPr>
          </a:lstStyle>
          <a:p>
            <a:fld id="{AD46877C-BA73-4E2D-8C19-0AE6B66CA9A5}" type="datetime1">
              <a:rPr lang="zh-CN" altLang="en-US"/>
              <a:pPr/>
              <a:t>2018/11/4</a:t>
            </a:fld>
            <a:endParaRPr lang="zh-CN" altLang="en-US" dirty="0"/>
          </a:p>
        </p:txBody>
      </p:sp>
      <p:sp>
        <p:nvSpPr>
          <p:cNvPr id="6" name="灯片编号占位符 5"/>
          <p:cNvSpPr>
            <a:spLocks noGrp="1"/>
          </p:cNvSpPr>
          <p:nvPr>
            <p:ph type="sldNum" sz="quarter" idx="4"/>
          </p:nvPr>
        </p:nvSpPr>
        <p:spPr>
          <a:xfrm>
            <a:off x="7910513" y="6453188"/>
            <a:ext cx="622300" cy="365125"/>
          </a:xfrm>
          <a:prstGeom prst="rect">
            <a:avLst/>
          </a:prstGeom>
        </p:spPr>
        <p:txBody>
          <a:bodyPr vert="horz" lIns="91440" tIns="45720" rIns="91440" bIns="45720" rtlCol="0" anchor="ctr"/>
          <a:lstStyle>
            <a:lvl1pPr algn="l" fontAlgn="auto">
              <a:defRPr sz="1200" noProof="1" smtClean="0">
                <a:solidFill>
                  <a:schemeClr val="bg1"/>
                </a:solidFill>
                <a:latin typeface="+mn-lt"/>
                <a:ea typeface="+mn-ea"/>
              </a:defRPr>
            </a:lvl1pPr>
          </a:lstStyle>
          <a:p>
            <a:fld id="{F23A83F6-F5B2-4BF6-A0E8-4D8D6A50EAAF}" type="slidenum">
              <a:rPr lang="zh-CN" altLang="en-US"/>
              <a:pPr/>
              <a:t>‹#›</a:t>
            </a:fld>
            <a:r>
              <a:rPr lang="en-US" altLang="zh-CN" dirty="0"/>
              <a:t>5</a:t>
            </a:r>
            <a:endParaRPr lang="zh-CN" altLang="en-US" dirty="0"/>
          </a:p>
        </p:txBody>
      </p:sp>
      <p:pic>
        <p:nvPicPr>
          <p:cNvPr id="1029" name="Picture 3" descr="C:\Users\wumin\Desktop\++4.png"/>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684213" y="6526213"/>
            <a:ext cx="954087"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8" r:id="rId15"/>
  </p:sldLayoutIdLst>
  <p:hf hdr="0" ftr="0"/>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chart" Target="../charts/chart4.xml"/><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7.png"/><Relationship Id="rId7" Type="http://schemas.openxmlformats.org/officeDocument/2006/relationships/diagramColors" Target="../diagrams/colors1.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42.jpe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51.jpeg"/><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chart" Target="../charts/chart2.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文本框 25"/>
          <p:cNvSpPr txBox="1">
            <a:spLocks noChangeArrowheads="1"/>
          </p:cNvSpPr>
          <p:nvPr/>
        </p:nvSpPr>
        <p:spPr bwMode="auto">
          <a:xfrm>
            <a:off x="988191" y="1876425"/>
            <a:ext cx="762379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4000" b="1" dirty="0">
                <a:solidFill>
                  <a:srgbClr val="CD0A20"/>
                </a:solidFill>
                <a:latin typeface="黑体" panose="02010609060101010101" pitchFamily="49" charset="-122"/>
                <a:ea typeface="黑体" panose="02010609060101010101" pitchFamily="49" charset="-122"/>
              </a:rPr>
              <a:t>SINOPEC</a:t>
            </a:r>
            <a:r>
              <a:rPr lang="zh-CN" altLang="zh-CN" sz="4000" b="1" dirty="0">
                <a:solidFill>
                  <a:srgbClr val="CD0A20"/>
                </a:solidFill>
                <a:latin typeface="黑体" panose="02010609060101010101" pitchFamily="49" charset="-122"/>
                <a:ea typeface="黑体" panose="02010609060101010101" pitchFamily="49" charset="-122"/>
              </a:rPr>
              <a:t>在埃及的发展历程及机遇</a:t>
            </a:r>
          </a:p>
        </p:txBody>
      </p:sp>
      <p:sp>
        <p:nvSpPr>
          <p:cNvPr id="15363" name="文本框 27"/>
          <p:cNvSpPr txBox="1">
            <a:spLocks noChangeArrowheads="1"/>
          </p:cNvSpPr>
          <p:nvPr/>
        </p:nvSpPr>
        <p:spPr bwMode="auto">
          <a:xfrm>
            <a:off x="884238" y="5670550"/>
            <a:ext cx="33845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1400">
                <a:solidFill>
                  <a:srgbClr val="0D0D0D"/>
                </a:solidFill>
                <a:latin typeface="方正兰亭中黑简体" charset="-122"/>
                <a:ea typeface="方正兰亭中黑简体" charset="-122"/>
              </a:rPr>
              <a:t>中国石化集团国际石油勘探开发有限公司</a:t>
            </a:r>
          </a:p>
        </p:txBody>
      </p:sp>
      <p:sp>
        <p:nvSpPr>
          <p:cNvPr id="29" name="文本框 28"/>
          <p:cNvSpPr txBox="1"/>
          <p:nvPr/>
        </p:nvSpPr>
        <p:spPr>
          <a:xfrm>
            <a:off x="884238" y="5884863"/>
            <a:ext cx="3382962" cy="338137"/>
          </a:xfrm>
          <a:prstGeom prst="rect">
            <a:avLst/>
          </a:prstGeom>
          <a:noFill/>
        </p:spPr>
        <p:txBody>
          <a:bodyPr>
            <a:spAutoFit/>
          </a:bodyPr>
          <a:lstStyle/>
          <a:p>
            <a:pPr fontAlgn="auto"/>
            <a:r>
              <a:rPr kumimoji="1" lang="en-US" altLang="zh-CN" sz="800" b="1" kern="2200" noProof="1">
                <a:solidFill>
                  <a:schemeClr val="tx1">
                    <a:lumMod val="95000"/>
                    <a:lumOff val="5000"/>
                  </a:schemeClr>
                </a:solidFill>
                <a:latin typeface="Arial" panose="020B0604020202020204" pitchFamily="34" charset="0"/>
                <a:ea typeface="HYDaSongJ"/>
                <a:cs typeface="Arial" panose="020B0604020202020204"/>
              </a:rPr>
              <a:t>SINOPEC</a:t>
            </a:r>
            <a:r>
              <a:rPr kumimoji="1" lang="zh-CN" altLang="en-US" sz="800" b="1" kern="2200" noProof="1">
                <a:solidFill>
                  <a:schemeClr val="tx1">
                    <a:lumMod val="95000"/>
                    <a:lumOff val="5000"/>
                  </a:schemeClr>
                </a:solidFill>
                <a:latin typeface="Arial" panose="020B0604020202020204" pitchFamily="34" charset="0"/>
                <a:ea typeface="HYDaSongJ"/>
                <a:cs typeface="Arial" panose="020B0604020202020204"/>
              </a:rPr>
              <a:t> </a:t>
            </a:r>
            <a:r>
              <a:rPr kumimoji="1" lang="en-US" altLang="zh-CN" sz="800" b="1" kern="2200" noProof="1">
                <a:solidFill>
                  <a:schemeClr val="tx1">
                    <a:lumMod val="95000"/>
                    <a:lumOff val="5000"/>
                  </a:schemeClr>
                </a:solidFill>
                <a:latin typeface="Arial" panose="020B0604020202020204" pitchFamily="34" charset="0"/>
                <a:ea typeface="HYDaSongJ"/>
                <a:cs typeface="Arial" panose="020B0604020202020204"/>
              </a:rPr>
              <a:t> INTERNATIONAL PETROLEUM EXPLORATION AND PRODUCTION CORPORATION</a:t>
            </a:r>
          </a:p>
        </p:txBody>
      </p:sp>
      <p:sp>
        <p:nvSpPr>
          <p:cNvPr id="15367" name="文本框 32"/>
          <p:cNvSpPr txBox="1">
            <a:spLocks noChangeArrowheads="1"/>
          </p:cNvSpPr>
          <p:nvPr/>
        </p:nvSpPr>
        <p:spPr bwMode="auto">
          <a:xfrm>
            <a:off x="946150" y="4501759"/>
            <a:ext cx="145424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1400" b="1" dirty="0"/>
              <a:t>开罗</a:t>
            </a:r>
            <a:endParaRPr lang="en-US" altLang="zh-CN" sz="1400" b="1" dirty="0"/>
          </a:p>
          <a:p>
            <a:endParaRPr lang="en-US" altLang="zh-CN" sz="1400" b="1" dirty="0"/>
          </a:p>
          <a:p>
            <a:r>
              <a:rPr lang="en-US" altLang="zh-CN" sz="1400" b="1" dirty="0"/>
              <a:t>2018</a:t>
            </a:r>
            <a:r>
              <a:rPr lang="zh-CN" altLang="en-US" sz="1400" b="1" dirty="0"/>
              <a:t>年</a:t>
            </a:r>
            <a:r>
              <a:rPr lang="en-US" altLang="zh-CN" sz="1400" b="1" dirty="0"/>
              <a:t>11</a:t>
            </a:r>
            <a:r>
              <a:rPr lang="zh-CN" altLang="en-US" sz="1400" b="1" dirty="0"/>
              <a:t>月</a:t>
            </a:r>
            <a:r>
              <a:rPr lang="en-US" altLang="zh-CN" sz="1400" b="1" dirty="0"/>
              <a:t>07</a:t>
            </a:r>
            <a:r>
              <a:rPr lang="zh-CN" altLang="en-US" sz="1400" b="1" dirty="0"/>
              <a:t>日</a:t>
            </a:r>
          </a:p>
        </p:txBody>
      </p:sp>
      <p:pic>
        <p:nvPicPr>
          <p:cNvPr id="15369" name="图片 11" descr="未标题-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0125" y="331788"/>
            <a:ext cx="2524125"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灯片编号占位符 8"/>
          <p:cNvSpPr>
            <a:spLocks noGrp="1" noChangeArrowheads="1"/>
          </p:cNvSpPr>
          <p:nvPr>
            <p:ph type="sldNum" sz="quarter" idx="12"/>
          </p:nvPr>
        </p:nvSpPr>
        <p:spPr bwMode="auto">
          <a:xfrm>
            <a:off x="8344132" y="6311236"/>
            <a:ext cx="622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fontAlgn="base"/>
            <a:fld id="{957DA1D2-E847-451D-B689-82DB00A55580}" type="slidenum">
              <a:rPr lang="zh-CN" altLang="en-US">
                <a:solidFill>
                  <a:srgbClr val="FFFFFF"/>
                </a:solidFill>
                <a:latin typeface="Arial" panose="020B0604020202020204" pitchFamily="34" charset="0"/>
              </a:rPr>
              <a:pPr fontAlgn="base"/>
              <a:t>10</a:t>
            </a:fld>
            <a:endParaRPr lang="zh-CN" altLang="en-US">
              <a:solidFill>
                <a:srgbClr val="FFFFFF"/>
              </a:solidFill>
              <a:latin typeface="Arial" panose="020B0604020202020204" pitchFamily="34" charset="0"/>
            </a:endParaRPr>
          </a:p>
        </p:txBody>
      </p:sp>
      <p:sp>
        <p:nvSpPr>
          <p:cNvPr id="11" name="文本框 10"/>
          <p:cNvSpPr txBox="1"/>
          <p:nvPr/>
        </p:nvSpPr>
        <p:spPr>
          <a:xfrm>
            <a:off x="5397732" y="6311236"/>
            <a:ext cx="2582862" cy="252412"/>
          </a:xfrm>
          <a:prstGeom prst="rect">
            <a:avLst/>
          </a:prstGeom>
          <a:noFill/>
        </p:spPr>
        <p:txBody>
          <a:bodyPr wrap="none">
            <a:spAutoFit/>
          </a:bodyPr>
          <a:lstStyle/>
          <a:p>
            <a:pPr fontAlgn="auto"/>
            <a:r>
              <a:rPr kumimoji="1" lang="zh-CN" altLang="en-US" sz="1050" noProof="1">
                <a:latin typeface="方正兰亭中黑简体" panose="02000000000000000000" charset="-122"/>
                <a:ea typeface="方正兰亭中黑简体" panose="02000000000000000000" charset="-122"/>
                <a:cs typeface="HYDaSongJ"/>
              </a:rPr>
              <a:t>中国石化集团国际石油勘探开发有限公司</a:t>
            </a:r>
          </a:p>
        </p:txBody>
      </p:sp>
      <p:sp>
        <p:nvSpPr>
          <p:cNvPr id="18438" name="文本框 11"/>
          <p:cNvSpPr txBox="1">
            <a:spLocks noChangeArrowheads="1"/>
          </p:cNvSpPr>
          <p:nvPr/>
        </p:nvSpPr>
        <p:spPr bwMode="auto">
          <a:xfrm>
            <a:off x="5377094" y="6543011"/>
            <a:ext cx="2605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600" b="1" dirty="0">
                <a:latin typeface="Arial" panose="020B0604020202020204" pitchFamily="34" charset="0"/>
                <a:ea typeface="HYDaSongJ"/>
                <a:cs typeface="HYDaSongJ"/>
              </a:rPr>
              <a:t>SINOPEC</a:t>
            </a:r>
            <a:r>
              <a:rPr lang="zh-CN" altLang="en-US" sz="600" b="1" dirty="0">
                <a:latin typeface="Arial" panose="020B0604020202020204" pitchFamily="34" charset="0"/>
                <a:ea typeface="HYDaSongJ"/>
                <a:cs typeface="HYDaSongJ"/>
              </a:rPr>
              <a:t> </a:t>
            </a:r>
            <a:r>
              <a:rPr lang="en-US" altLang="zh-CN" sz="600" b="1" dirty="0">
                <a:latin typeface="Arial" panose="020B0604020202020204" pitchFamily="34" charset="0"/>
                <a:ea typeface="HYDaSongJ"/>
                <a:cs typeface="HYDaSongJ"/>
              </a:rPr>
              <a:t> </a:t>
            </a:r>
            <a:r>
              <a:rPr lang="zh-CN" altLang="en-US" sz="600" b="1" dirty="0">
                <a:latin typeface="Arial" panose="020B0604020202020204" pitchFamily="34" charset="0"/>
                <a:ea typeface="HYDaSongJ"/>
                <a:cs typeface="HYDaSongJ"/>
              </a:rPr>
              <a:t> </a:t>
            </a:r>
            <a:r>
              <a:rPr lang="en-US" altLang="zh-CN" sz="600" b="1" dirty="0">
                <a:latin typeface="Arial" panose="020B0604020202020204" pitchFamily="34" charset="0"/>
                <a:ea typeface="HYDaSongJ"/>
                <a:cs typeface="HYDaSongJ"/>
              </a:rPr>
              <a:t>INTERNATIONAL PETROLEUM EXPLORATION AND PRODUCTION CORPORATION</a:t>
            </a:r>
          </a:p>
        </p:txBody>
      </p:sp>
      <p:pic>
        <p:nvPicPr>
          <p:cNvPr id="18442" name="图片 15" descr="未标题-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282" y="6339811"/>
            <a:ext cx="108426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日期占位符 7"/>
          <p:cNvSpPr>
            <a:spLocks noGrp="1" noChangeArrowheads="1"/>
          </p:cNvSpPr>
          <p:nvPr>
            <p:ph type="dt" sz="quarter" idx="10"/>
          </p:nvPr>
        </p:nvSpPr>
        <p:spPr bwMode="auto">
          <a:xfrm>
            <a:off x="6375225" y="5465875"/>
            <a:ext cx="1196975" cy="3410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fontAlgn="base"/>
            <a:fld id="{FA9A24C6-9882-479E-9909-15C0EF58D9C6}" type="datetime1">
              <a:rPr lang="zh-CN" altLang="en-US">
                <a:latin typeface="Arial" panose="020B0604020202020204" pitchFamily="34" charset="0"/>
              </a:rPr>
              <a:pPr fontAlgn="base"/>
              <a:t>2018/11/4</a:t>
            </a:fld>
            <a:endParaRPr lang="zh-CN" altLang="en-US">
              <a:latin typeface="Arial" panose="020B0604020202020204" pitchFamily="34" charset="0"/>
            </a:endParaRPr>
          </a:p>
        </p:txBody>
      </p:sp>
      <p:sp>
        <p:nvSpPr>
          <p:cNvPr id="32" name="Rectangle 31"/>
          <p:cNvSpPr/>
          <p:nvPr/>
        </p:nvSpPr>
        <p:spPr>
          <a:xfrm>
            <a:off x="0" y="4284308"/>
            <a:ext cx="9137180" cy="2704202"/>
          </a:xfrm>
          <a:prstGeom prst="rect">
            <a:avLst/>
          </a:prstGeom>
          <a:solidFill>
            <a:schemeClr val="bg1"/>
          </a:solidFill>
        </p:spPr>
        <p:txBody>
          <a:bodyPr wrap="square">
            <a:spAutoFit/>
          </a:bodyPr>
          <a:lstStyle/>
          <a:p>
            <a:pPr marL="180975" lvl="1" indent="-180975" algn="just">
              <a:lnSpc>
                <a:spcPct val="150000"/>
              </a:lnSpc>
              <a:spcBef>
                <a:spcPct val="15000"/>
              </a:spcBef>
              <a:buClr>
                <a:srgbClr val="FF3300"/>
              </a:buClr>
              <a:buFont typeface="Wingdings" pitchFamily="2" charset="2"/>
              <a:buChar char="n"/>
              <a:defRPr/>
            </a:pPr>
            <a:r>
              <a:rPr lang="zh-CN" altLang="en-US" sz="1400" dirty="0">
                <a:solidFill>
                  <a:schemeClr val="tx2">
                    <a:lumMod val="50000"/>
                  </a:schemeClr>
                </a:solidFill>
                <a:latin typeface="微软雅黑" pitchFamily="34" charset="-122"/>
                <a:ea typeface="微软雅黑" pitchFamily="34" charset="-122"/>
              </a:rPr>
              <a:t>埃及一直以来都是国际油气投资的热土，投资埃及油气的外国石油公司不仅数量众多，而且在背景、规模上呈现多样性。截止</a:t>
            </a:r>
            <a:r>
              <a:rPr lang="en-US" altLang="zh-CN" sz="1400" dirty="0">
                <a:solidFill>
                  <a:schemeClr val="tx2">
                    <a:lumMod val="50000"/>
                  </a:schemeClr>
                </a:solidFill>
                <a:latin typeface="微软雅黑" pitchFamily="34" charset="-122"/>
                <a:ea typeface="微软雅黑" pitchFamily="34" charset="-122"/>
              </a:rPr>
              <a:t>2018</a:t>
            </a:r>
            <a:r>
              <a:rPr lang="zh-CN" altLang="en-US" sz="1400" dirty="0">
                <a:solidFill>
                  <a:schemeClr val="tx2">
                    <a:lumMod val="50000"/>
                  </a:schemeClr>
                </a:solidFill>
                <a:latin typeface="微软雅黑" pitchFamily="34" charset="-122"/>
                <a:ea typeface="微软雅黑" pitchFamily="34" charset="-122"/>
              </a:rPr>
              <a:t>年</a:t>
            </a:r>
            <a:r>
              <a:rPr lang="en-US" altLang="zh-CN" sz="1400" dirty="0">
                <a:solidFill>
                  <a:schemeClr val="tx2">
                    <a:lumMod val="50000"/>
                  </a:schemeClr>
                </a:solidFill>
                <a:latin typeface="微软雅黑" pitchFamily="34" charset="-122"/>
                <a:ea typeface="微软雅黑" pitchFamily="34" charset="-122"/>
              </a:rPr>
              <a:t>1</a:t>
            </a:r>
            <a:r>
              <a:rPr lang="zh-CN" altLang="en-US" sz="1400" dirty="0">
                <a:solidFill>
                  <a:schemeClr val="tx2">
                    <a:lumMod val="50000"/>
                  </a:schemeClr>
                </a:solidFill>
                <a:latin typeface="微软雅黑" pitchFamily="34" charset="-122"/>
                <a:ea typeface="微软雅黑" pitchFamily="34" charset="-122"/>
              </a:rPr>
              <a:t>月，在埃及从事油气上游业务的石油公司共有</a:t>
            </a:r>
            <a:r>
              <a:rPr lang="en-US" altLang="zh-CN" sz="1400" dirty="0">
                <a:solidFill>
                  <a:schemeClr val="tx2">
                    <a:lumMod val="50000"/>
                  </a:schemeClr>
                </a:solidFill>
                <a:latin typeface="微软雅黑" pitchFamily="34" charset="-122"/>
                <a:ea typeface="微软雅黑" pitchFamily="34" charset="-122"/>
              </a:rPr>
              <a:t>59</a:t>
            </a:r>
            <a:r>
              <a:rPr lang="zh-CN" altLang="en-US" sz="1400" dirty="0">
                <a:solidFill>
                  <a:schemeClr val="tx2">
                    <a:lumMod val="50000"/>
                  </a:schemeClr>
                </a:solidFill>
                <a:latin typeface="微软雅黑" pitchFamily="34" charset="-122"/>
                <a:ea typeface="微软雅黑" pitchFamily="34" charset="-122"/>
              </a:rPr>
              <a:t>家，其中</a:t>
            </a:r>
            <a:r>
              <a:rPr lang="en-US" altLang="zh-CN" sz="1400" dirty="0">
                <a:solidFill>
                  <a:schemeClr val="tx2">
                    <a:lumMod val="50000"/>
                  </a:schemeClr>
                </a:solidFill>
                <a:latin typeface="微软雅黑" pitchFamily="34" charset="-122"/>
                <a:ea typeface="微软雅黑" pitchFamily="34" charset="-122"/>
              </a:rPr>
              <a:t>50</a:t>
            </a:r>
            <a:r>
              <a:rPr lang="zh-CN" altLang="en-US" sz="1400" dirty="0">
                <a:solidFill>
                  <a:schemeClr val="tx2">
                    <a:lumMod val="50000"/>
                  </a:schemeClr>
                </a:solidFill>
                <a:latin typeface="微软雅黑" pitchFamily="34" charset="-122"/>
                <a:ea typeface="微软雅黑" pitchFamily="34" charset="-122"/>
              </a:rPr>
              <a:t>家是外国石油公司，占比高达</a:t>
            </a:r>
            <a:r>
              <a:rPr lang="en-US" altLang="zh-CN" sz="1400" dirty="0">
                <a:solidFill>
                  <a:schemeClr val="tx2">
                    <a:lumMod val="50000"/>
                  </a:schemeClr>
                </a:solidFill>
                <a:latin typeface="微软雅黑" pitchFamily="34" charset="-122"/>
                <a:ea typeface="微软雅黑" pitchFamily="34" charset="-122"/>
              </a:rPr>
              <a:t>84.8%</a:t>
            </a:r>
            <a:r>
              <a:rPr lang="zh-CN" altLang="en-US" sz="1400" dirty="0">
                <a:solidFill>
                  <a:schemeClr val="tx2">
                    <a:lumMod val="50000"/>
                  </a:schemeClr>
                </a:solidFill>
                <a:latin typeface="微软雅黑" pitchFamily="34" charset="-122"/>
                <a:ea typeface="微软雅黑" pitchFamily="34" charset="-122"/>
              </a:rPr>
              <a:t>；此外，外资石油公司具有明显的多样性，来自美国、英国、意大利、法国、荷兰、德国、希腊、俄罗斯、阿联酋、科威特、中国、日本等</a:t>
            </a:r>
            <a:r>
              <a:rPr lang="en-US" altLang="zh-CN" sz="1400" dirty="0">
                <a:solidFill>
                  <a:schemeClr val="tx2">
                    <a:lumMod val="50000"/>
                  </a:schemeClr>
                </a:solidFill>
                <a:latin typeface="微软雅黑" pitchFamily="34" charset="-122"/>
                <a:ea typeface="微软雅黑" pitchFamily="34" charset="-122"/>
              </a:rPr>
              <a:t>24</a:t>
            </a:r>
            <a:r>
              <a:rPr lang="zh-CN" altLang="en-US" sz="1400" dirty="0">
                <a:solidFill>
                  <a:schemeClr val="tx2">
                    <a:lumMod val="50000"/>
                  </a:schemeClr>
                </a:solidFill>
                <a:latin typeface="微软雅黑" pitchFamily="34" charset="-122"/>
                <a:ea typeface="微软雅黑" pitchFamily="34" charset="-122"/>
              </a:rPr>
              <a:t>个国家。</a:t>
            </a:r>
            <a:endParaRPr lang="en-US" altLang="zh-CN" sz="1400" dirty="0">
              <a:solidFill>
                <a:schemeClr val="tx2">
                  <a:lumMod val="50000"/>
                </a:schemeClr>
              </a:solidFill>
              <a:latin typeface="微软雅黑" pitchFamily="34" charset="-122"/>
              <a:ea typeface="微软雅黑" pitchFamily="34" charset="-122"/>
            </a:endParaRPr>
          </a:p>
          <a:p>
            <a:pPr marL="180975" lvl="1" indent="-180975" algn="just">
              <a:lnSpc>
                <a:spcPct val="150000"/>
              </a:lnSpc>
              <a:spcBef>
                <a:spcPct val="15000"/>
              </a:spcBef>
              <a:buClr>
                <a:srgbClr val="FF3300"/>
              </a:buClr>
              <a:buFont typeface="Wingdings" pitchFamily="2" charset="2"/>
              <a:buChar char="n"/>
              <a:defRPr/>
            </a:pPr>
            <a:r>
              <a:rPr lang="zh-CN" altLang="zh-CN" sz="1400" dirty="0">
                <a:solidFill>
                  <a:schemeClr val="tx2">
                    <a:lumMod val="50000"/>
                  </a:schemeClr>
                </a:solidFill>
                <a:latin typeface="微软雅黑" pitchFamily="34" charset="-122"/>
                <a:ea typeface="微软雅黑" pitchFamily="34" charset="-122"/>
              </a:rPr>
              <a:t>埃及最主要的外国油气投资者是</a:t>
            </a:r>
            <a:r>
              <a:rPr lang="en-US" altLang="zh-CN" sz="1400" dirty="0">
                <a:solidFill>
                  <a:schemeClr val="tx2">
                    <a:lumMod val="50000"/>
                  </a:schemeClr>
                </a:solidFill>
                <a:latin typeface="微软雅黑" pitchFamily="34" charset="-122"/>
                <a:ea typeface="微软雅黑" pitchFamily="34" charset="-122"/>
              </a:rPr>
              <a:t>ENI</a:t>
            </a:r>
            <a:r>
              <a:rPr lang="zh-CN" altLang="zh-CN" sz="1400" dirty="0">
                <a:solidFill>
                  <a:schemeClr val="tx2">
                    <a:lumMod val="50000"/>
                  </a:schemeClr>
                </a:solidFill>
                <a:latin typeface="微软雅黑" pitchFamily="34" charset="-122"/>
                <a:ea typeface="微软雅黑" pitchFamily="34" charset="-122"/>
              </a:rPr>
              <a:t>、</a:t>
            </a:r>
            <a:r>
              <a:rPr lang="en-US" altLang="zh-CN" sz="1400" dirty="0">
                <a:solidFill>
                  <a:schemeClr val="tx2">
                    <a:lumMod val="50000"/>
                  </a:schemeClr>
                </a:solidFill>
                <a:latin typeface="微软雅黑" pitchFamily="34" charset="-122"/>
                <a:ea typeface="微软雅黑" pitchFamily="34" charset="-122"/>
              </a:rPr>
              <a:t>BP</a:t>
            </a:r>
            <a:r>
              <a:rPr lang="zh-CN" altLang="zh-CN" sz="1400" dirty="0">
                <a:solidFill>
                  <a:schemeClr val="tx2">
                    <a:lumMod val="50000"/>
                  </a:schemeClr>
                </a:solidFill>
                <a:latin typeface="微软雅黑" pitchFamily="34" charset="-122"/>
                <a:ea typeface="微软雅黑" pitchFamily="34" charset="-122"/>
              </a:rPr>
              <a:t>、</a:t>
            </a:r>
            <a:r>
              <a:rPr lang="en-US" altLang="zh-CN" sz="1400" dirty="0">
                <a:solidFill>
                  <a:schemeClr val="tx2">
                    <a:lumMod val="50000"/>
                  </a:schemeClr>
                </a:solidFill>
                <a:latin typeface="微软雅黑" pitchFamily="34" charset="-122"/>
                <a:ea typeface="微软雅黑" pitchFamily="34" charset="-122"/>
              </a:rPr>
              <a:t>APACHE</a:t>
            </a:r>
            <a:r>
              <a:rPr lang="zh-CN" altLang="zh-CN" sz="1400" dirty="0">
                <a:solidFill>
                  <a:schemeClr val="tx2">
                    <a:lumMod val="50000"/>
                  </a:schemeClr>
                </a:solidFill>
                <a:latin typeface="微软雅黑" pitchFamily="34" charset="-122"/>
                <a:ea typeface="微软雅黑" pitchFamily="34" charset="-122"/>
              </a:rPr>
              <a:t>、</a:t>
            </a:r>
            <a:r>
              <a:rPr lang="en-US" altLang="zh-CN" sz="1400" dirty="0">
                <a:solidFill>
                  <a:schemeClr val="tx2">
                    <a:lumMod val="50000"/>
                  </a:schemeClr>
                </a:solidFill>
                <a:latin typeface="微软雅黑" pitchFamily="34" charset="-122"/>
                <a:ea typeface="微软雅黑" pitchFamily="34" charset="-122"/>
              </a:rPr>
              <a:t>SINOPEC</a:t>
            </a:r>
            <a:r>
              <a:rPr lang="zh-CN" altLang="zh-CN" sz="1400" dirty="0">
                <a:solidFill>
                  <a:schemeClr val="tx2">
                    <a:lumMod val="50000"/>
                  </a:schemeClr>
                </a:solidFill>
                <a:latin typeface="微软雅黑" pitchFamily="34" charset="-122"/>
                <a:ea typeface="微软雅黑" pitchFamily="34" charset="-122"/>
              </a:rPr>
              <a:t>和</a:t>
            </a:r>
            <a:r>
              <a:rPr lang="en-US" altLang="zh-CN" sz="1400" dirty="0">
                <a:solidFill>
                  <a:schemeClr val="tx2">
                    <a:lumMod val="50000"/>
                  </a:schemeClr>
                </a:solidFill>
                <a:latin typeface="微软雅黑" pitchFamily="34" charset="-122"/>
                <a:ea typeface="微软雅黑" pitchFamily="34" charset="-122"/>
              </a:rPr>
              <a:t>SHELL</a:t>
            </a:r>
            <a:r>
              <a:rPr lang="zh-CN" altLang="zh-CN" sz="1400" dirty="0">
                <a:solidFill>
                  <a:schemeClr val="tx2">
                    <a:lumMod val="50000"/>
                  </a:schemeClr>
                </a:solidFill>
                <a:latin typeface="微软雅黑" pitchFamily="34" charset="-122"/>
                <a:ea typeface="微软雅黑" pitchFamily="34" charset="-122"/>
              </a:rPr>
              <a:t>等。其中</a:t>
            </a:r>
            <a:r>
              <a:rPr lang="en-US" altLang="zh-CN" sz="1400" dirty="0">
                <a:solidFill>
                  <a:schemeClr val="tx2">
                    <a:lumMod val="50000"/>
                  </a:schemeClr>
                </a:solidFill>
                <a:latin typeface="微软雅黑" pitchFamily="34" charset="-122"/>
                <a:ea typeface="微软雅黑" pitchFamily="34" charset="-122"/>
              </a:rPr>
              <a:t>ENI</a:t>
            </a:r>
            <a:r>
              <a:rPr lang="zh-CN" altLang="zh-CN" sz="1400" dirty="0">
                <a:solidFill>
                  <a:schemeClr val="tx2">
                    <a:lumMod val="50000"/>
                  </a:schemeClr>
                </a:solidFill>
                <a:latin typeface="微软雅黑" pitchFamily="34" charset="-122"/>
                <a:ea typeface="微软雅黑" pitchFamily="34" charset="-122"/>
              </a:rPr>
              <a:t>公司日产</a:t>
            </a:r>
            <a:r>
              <a:rPr lang="en-US" altLang="zh-CN" sz="1400" dirty="0">
                <a:solidFill>
                  <a:schemeClr val="tx2">
                    <a:lumMod val="50000"/>
                  </a:schemeClr>
                </a:solidFill>
                <a:latin typeface="微软雅黑" pitchFamily="34" charset="-122"/>
                <a:ea typeface="微软雅黑" pitchFamily="34" charset="-122"/>
              </a:rPr>
              <a:t>45</a:t>
            </a:r>
            <a:r>
              <a:rPr lang="zh-CN" altLang="zh-CN" sz="1400" dirty="0">
                <a:solidFill>
                  <a:schemeClr val="tx2">
                    <a:lumMod val="50000"/>
                  </a:schemeClr>
                </a:solidFill>
                <a:latin typeface="微软雅黑" pitchFamily="34" charset="-122"/>
                <a:ea typeface="微软雅黑" pitchFamily="34" charset="-122"/>
              </a:rPr>
              <a:t>万桶油当量（年产</a:t>
            </a:r>
            <a:r>
              <a:rPr lang="en-US" altLang="zh-CN" sz="1400" dirty="0">
                <a:solidFill>
                  <a:schemeClr val="tx2">
                    <a:lumMod val="50000"/>
                  </a:schemeClr>
                </a:solidFill>
                <a:latin typeface="微软雅黑" pitchFamily="34" charset="-122"/>
                <a:ea typeface="微软雅黑" pitchFamily="34" charset="-122"/>
              </a:rPr>
              <a:t>2250</a:t>
            </a:r>
            <a:r>
              <a:rPr lang="zh-CN" altLang="zh-CN" sz="1400" dirty="0">
                <a:solidFill>
                  <a:schemeClr val="tx2">
                    <a:lumMod val="50000"/>
                  </a:schemeClr>
                </a:solidFill>
                <a:latin typeface="微软雅黑" pitchFamily="34" charset="-122"/>
                <a:ea typeface="微软雅黑" pitchFamily="34" charset="-122"/>
              </a:rPr>
              <a:t>万吨），位居埃及外国投资者首位</a:t>
            </a:r>
            <a:r>
              <a:rPr lang="zh-CN" altLang="en-US" sz="1400" dirty="0">
                <a:solidFill>
                  <a:schemeClr val="tx2">
                    <a:lumMod val="50000"/>
                  </a:schemeClr>
                </a:solidFill>
                <a:latin typeface="微软雅黑" pitchFamily="34" charset="-122"/>
                <a:ea typeface="微软雅黑" pitchFamily="34" charset="-122"/>
              </a:rPr>
              <a:t>，</a:t>
            </a:r>
            <a:r>
              <a:rPr lang="en-US" altLang="zh-CN" sz="1400" dirty="0">
                <a:solidFill>
                  <a:schemeClr val="tx2">
                    <a:lumMod val="50000"/>
                  </a:schemeClr>
                </a:solidFill>
                <a:latin typeface="微软雅黑" pitchFamily="34" charset="-122"/>
                <a:ea typeface="微软雅黑" pitchFamily="34" charset="-122"/>
              </a:rPr>
              <a:t>APACHE</a:t>
            </a:r>
            <a:r>
              <a:rPr lang="zh-CN" altLang="zh-CN" sz="1400" dirty="0">
                <a:solidFill>
                  <a:schemeClr val="tx2">
                    <a:lumMod val="50000"/>
                  </a:schemeClr>
                </a:solidFill>
                <a:latin typeface="微软雅黑" pitchFamily="34" charset="-122"/>
                <a:ea typeface="微软雅黑" pitchFamily="34" charset="-122"/>
              </a:rPr>
              <a:t>合伙公司（含中石化）日产约</a:t>
            </a:r>
            <a:r>
              <a:rPr lang="en-US" altLang="zh-CN" sz="1400" dirty="0">
                <a:solidFill>
                  <a:schemeClr val="tx2">
                    <a:lumMod val="50000"/>
                  </a:schemeClr>
                </a:solidFill>
                <a:latin typeface="微软雅黑" pitchFamily="34" charset="-122"/>
                <a:ea typeface="微软雅黑" pitchFamily="34" charset="-122"/>
              </a:rPr>
              <a:t>34</a:t>
            </a:r>
            <a:r>
              <a:rPr lang="zh-CN" altLang="zh-CN" sz="1400" dirty="0">
                <a:solidFill>
                  <a:schemeClr val="tx2">
                    <a:lumMod val="50000"/>
                  </a:schemeClr>
                </a:solidFill>
                <a:latin typeface="微软雅黑" pitchFamily="34" charset="-122"/>
                <a:ea typeface="微软雅黑" pitchFamily="34" charset="-122"/>
              </a:rPr>
              <a:t>万桶油当量（约合年产</a:t>
            </a:r>
            <a:r>
              <a:rPr lang="en-US" altLang="zh-CN" sz="1400" dirty="0">
                <a:solidFill>
                  <a:schemeClr val="tx2">
                    <a:lumMod val="50000"/>
                  </a:schemeClr>
                </a:solidFill>
                <a:latin typeface="微软雅黑" pitchFamily="34" charset="-122"/>
                <a:ea typeface="微软雅黑" pitchFamily="34" charset="-122"/>
              </a:rPr>
              <a:t>1700</a:t>
            </a:r>
            <a:r>
              <a:rPr lang="zh-CN" altLang="zh-CN" sz="1400" dirty="0">
                <a:solidFill>
                  <a:schemeClr val="tx2">
                    <a:lumMod val="50000"/>
                  </a:schemeClr>
                </a:solidFill>
                <a:latin typeface="微软雅黑" pitchFamily="34" charset="-122"/>
                <a:ea typeface="微软雅黑" pitchFamily="34" charset="-122"/>
              </a:rPr>
              <a:t>万吨）， 位居埃及外国投资者第三。</a:t>
            </a:r>
          </a:p>
          <a:p>
            <a:pPr marL="180975" lvl="1" indent="-180975" algn="just">
              <a:lnSpc>
                <a:spcPct val="150000"/>
              </a:lnSpc>
              <a:spcBef>
                <a:spcPct val="15000"/>
              </a:spcBef>
              <a:buClr>
                <a:srgbClr val="FF3300"/>
              </a:buClr>
              <a:buFont typeface="Wingdings" pitchFamily="2" charset="2"/>
              <a:buChar char="n"/>
              <a:defRPr/>
            </a:pPr>
            <a:endParaRPr lang="zh-CN" altLang="zh-CN" sz="1400" dirty="0">
              <a:solidFill>
                <a:schemeClr val="tx2">
                  <a:lumMod val="50000"/>
                </a:schemeClr>
              </a:solidFill>
              <a:latin typeface="微软雅黑" pitchFamily="34" charset="-122"/>
              <a:ea typeface="微软雅黑" pitchFamily="34" charset="-122"/>
            </a:endParaRPr>
          </a:p>
        </p:txBody>
      </p:sp>
      <p:sp>
        <p:nvSpPr>
          <p:cNvPr id="20" name="标题 1">
            <a:extLst>
              <a:ext uri="{FF2B5EF4-FFF2-40B4-BE49-F238E27FC236}">
                <a16:creationId xmlns:a16="http://schemas.microsoft.com/office/drawing/2014/main" xmlns="" id="{C515FCA1-6A0D-4EA7-B9D2-7CC174BC126F}"/>
              </a:ext>
            </a:extLst>
          </p:cNvPr>
          <p:cNvSpPr txBox="1">
            <a:spLocks noChangeArrowheads="1"/>
          </p:cNvSpPr>
          <p:nvPr/>
        </p:nvSpPr>
        <p:spPr bwMode="auto">
          <a:xfrm>
            <a:off x="130128" y="60643"/>
            <a:ext cx="8229600" cy="5404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a:r>
              <a:rPr lang="zh-CN" altLang="en-US" sz="2400" dirty="0">
                <a:solidFill>
                  <a:srgbClr val="FF0000"/>
                </a:solidFill>
                <a:latin typeface="黑体" panose="02010609060101010101" pitchFamily="49" charset="-122"/>
                <a:ea typeface="黑体" panose="02010609060101010101" pitchFamily="49" charset="-122"/>
              </a:rPr>
              <a:t>一、埃及油气工业简介</a:t>
            </a:r>
            <a:r>
              <a:rPr lang="en-US" altLang="zh-CN" sz="2400" dirty="0">
                <a:solidFill>
                  <a:srgbClr val="FF0000"/>
                </a:solidFill>
                <a:latin typeface="黑体" panose="02010609060101010101" pitchFamily="49" charset="-122"/>
                <a:ea typeface="黑体" panose="02010609060101010101" pitchFamily="49" charset="-122"/>
              </a:rPr>
              <a:t>——2.</a:t>
            </a:r>
            <a:r>
              <a:rPr lang="zh-CN" altLang="en-US" sz="2400" dirty="0">
                <a:solidFill>
                  <a:srgbClr val="FF0000"/>
                </a:solidFill>
                <a:latin typeface="黑体" panose="02010609060101010101" pitchFamily="49" charset="-122"/>
                <a:ea typeface="黑体" panose="02010609060101010101" pitchFamily="49" charset="-122"/>
              </a:rPr>
              <a:t>油气行业投资</a:t>
            </a:r>
          </a:p>
        </p:txBody>
      </p:sp>
      <p:grpSp>
        <p:nvGrpSpPr>
          <p:cNvPr id="8" name="组合 7">
            <a:extLst>
              <a:ext uri="{FF2B5EF4-FFF2-40B4-BE49-F238E27FC236}">
                <a16:creationId xmlns:a16="http://schemas.microsoft.com/office/drawing/2014/main" xmlns="" id="{CCE296A6-928E-436F-9D0C-4D79417934DD}"/>
              </a:ext>
            </a:extLst>
          </p:cNvPr>
          <p:cNvGrpSpPr/>
          <p:nvPr/>
        </p:nvGrpSpPr>
        <p:grpSpPr>
          <a:xfrm>
            <a:off x="0" y="836640"/>
            <a:ext cx="4328195" cy="3332340"/>
            <a:chOff x="0" y="836640"/>
            <a:chExt cx="4328195" cy="3332340"/>
          </a:xfrm>
        </p:grpSpPr>
        <p:pic>
          <p:nvPicPr>
            <p:cNvPr id="6" name="图片 5" descr="图片包含 屏幕截图&#10;&#10;已生成极高可信度的说明">
              <a:extLst>
                <a:ext uri="{FF2B5EF4-FFF2-40B4-BE49-F238E27FC236}">
                  <a16:creationId xmlns:a16="http://schemas.microsoft.com/office/drawing/2014/main" xmlns="" id="{D8FA7CB1-21FB-4ACF-8BA7-B13F03009E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0" y="836640"/>
              <a:ext cx="4321375" cy="3332340"/>
            </a:xfrm>
            <a:prstGeom prst="rect">
              <a:avLst/>
            </a:prstGeom>
          </p:spPr>
        </p:pic>
        <p:sp>
          <p:nvSpPr>
            <p:cNvPr id="7" name="文本框 6">
              <a:extLst>
                <a:ext uri="{FF2B5EF4-FFF2-40B4-BE49-F238E27FC236}">
                  <a16:creationId xmlns:a16="http://schemas.microsoft.com/office/drawing/2014/main" xmlns="" id="{9E1D3D1F-5E68-4540-AF7D-63576FEDA540}"/>
                </a:ext>
              </a:extLst>
            </p:cNvPr>
            <p:cNvSpPr txBox="1"/>
            <p:nvPr/>
          </p:nvSpPr>
          <p:spPr>
            <a:xfrm>
              <a:off x="0" y="3935682"/>
              <a:ext cx="2196000" cy="216000"/>
            </a:xfrm>
            <a:prstGeom prst="rect">
              <a:avLst/>
            </a:prstGeom>
            <a:solidFill>
              <a:srgbClr val="E9E5DC"/>
            </a:solidFill>
          </p:spPr>
          <p:txBody>
            <a:bodyPr wrap="square" rtlCol="0">
              <a:spAutoFit/>
            </a:bodyPr>
            <a:lstStyle/>
            <a:p>
              <a:endParaRPr lang="zh-CN" altLang="en-US" dirty="0"/>
            </a:p>
          </p:txBody>
        </p:sp>
      </p:grpSp>
      <p:pic>
        <p:nvPicPr>
          <p:cNvPr id="10" name="图片 9" descr="图片包含 屏幕截图&#10;&#10;已生成极高可信度的说明">
            <a:extLst>
              <a:ext uri="{FF2B5EF4-FFF2-40B4-BE49-F238E27FC236}">
                <a16:creationId xmlns:a16="http://schemas.microsoft.com/office/drawing/2014/main" xmlns="" id="{899D2065-09AD-4242-B11E-B34A988CDF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6694" y="832888"/>
            <a:ext cx="4760486" cy="3332340"/>
          </a:xfrm>
          <a:prstGeom prst="rect">
            <a:avLst/>
          </a:prstGeom>
          <a:ln>
            <a:solidFill>
              <a:schemeClr val="tx1"/>
            </a:solidFill>
          </a:ln>
        </p:spPr>
      </p:pic>
    </p:spTree>
    <p:extLst>
      <p:ext uri="{BB962C8B-B14F-4D97-AF65-F5344CB8AC3E}">
        <p14:creationId xmlns:p14="http://schemas.microsoft.com/office/powerpoint/2010/main" val="21082942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灯片编号占位符 8"/>
          <p:cNvSpPr>
            <a:spLocks noGrp="1" noChangeArrowheads="1"/>
          </p:cNvSpPr>
          <p:nvPr>
            <p:ph type="sldNum" sz="quarter" idx="12"/>
          </p:nvPr>
        </p:nvSpPr>
        <p:spPr bwMode="auto">
          <a:xfrm>
            <a:off x="8344132" y="6311236"/>
            <a:ext cx="622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fontAlgn="base"/>
            <a:fld id="{957DA1D2-E847-451D-B689-82DB00A55580}" type="slidenum">
              <a:rPr lang="zh-CN" altLang="en-US">
                <a:solidFill>
                  <a:srgbClr val="FFFFFF"/>
                </a:solidFill>
                <a:latin typeface="Arial" panose="020B0604020202020204" pitchFamily="34" charset="0"/>
              </a:rPr>
              <a:pPr fontAlgn="base"/>
              <a:t>11</a:t>
            </a:fld>
            <a:endParaRPr lang="zh-CN" altLang="en-US">
              <a:solidFill>
                <a:srgbClr val="FFFFFF"/>
              </a:solidFill>
              <a:latin typeface="Arial" panose="020B0604020202020204" pitchFamily="34" charset="0"/>
            </a:endParaRPr>
          </a:p>
        </p:txBody>
      </p:sp>
      <p:sp>
        <p:nvSpPr>
          <p:cNvPr id="11" name="文本框 10"/>
          <p:cNvSpPr txBox="1"/>
          <p:nvPr/>
        </p:nvSpPr>
        <p:spPr>
          <a:xfrm>
            <a:off x="5397732" y="6311236"/>
            <a:ext cx="2582862" cy="252412"/>
          </a:xfrm>
          <a:prstGeom prst="rect">
            <a:avLst/>
          </a:prstGeom>
          <a:noFill/>
        </p:spPr>
        <p:txBody>
          <a:bodyPr wrap="none">
            <a:spAutoFit/>
          </a:bodyPr>
          <a:lstStyle/>
          <a:p>
            <a:pPr fontAlgn="auto"/>
            <a:r>
              <a:rPr kumimoji="1" lang="zh-CN" altLang="en-US" sz="1050" noProof="1">
                <a:latin typeface="方正兰亭中黑简体" panose="02000000000000000000" charset="-122"/>
                <a:ea typeface="方正兰亭中黑简体" panose="02000000000000000000" charset="-122"/>
                <a:cs typeface="HYDaSongJ"/>
              </a:rPr>
              <a:t>中国石化集团国际石油勘探开发有限公司</a:t>
            </a:r>
          </a:p>
        </p:txBody>
      </p:sp>
      <p:sp>
        <p:nvSpPr>
          <p:cNvPr id="18438" name="文本框 11"/>
          <p:cNvSpPr txBox="1">
            <a:spLocks noChangeArrowheads="1"/>
          </p:cNvSpPr>
          <p:nvPr/>
        </p:nvSpPr>
        <p:spPr bwMode="auto">
          <a:xfrm>
            <a:off x="5377094" y="6543011"/>
            <a:ext cx="2605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600" b="1" dirty="0">
                <a:latin typeface="Arial" panose="020B0604020202020204" pitchFamily="34" charset="0"/>
                <a:ea typeface="HYDaSongJ"/>
                <a:cs typeface="HYDaSongJ"/>
              </a:rPr>
              <a:t>SINOPEC</a:t>
            </a:r>
            <a:r>
              <a:rPr lang="zh-CN" altLang="en-US" sz="600" b="1" dirty="0">
                <a:latin typeface="Arial" panose="020B0604020202020204" pitchFamily="34" charset="0"/>
                <a:ea typeface="HYDaSongJ"/>
                <a:cs typeface="HYDaSongJ"/>
              </a:rPr>
              <a:t> </a:t>
            </a:r>
            <a:r>
              <a:rPr lang="en-US" altLang="zh-CN" sz="600" b="1" dirty="0">
                <a:latin typeface="Arial" panose="020B0604020202020204" pitchFamily="34" charset="0"/>
                <a:ea typeface="HYDaSongJ"/>
                <a:cs typeface="HYDaSongJ"/>
              </a:rPr>
              <a:t> </a:t>
            </a:r>
            <a:r>
              <a:rPr lang="zh-CN" altLang="en-US" sz="600" b="1" dirty="0">
                <a:latin typeface="Arial" panose="020B0604020202020204" pitchFamily="34" charset="0"/>
                <a:ea typeface="HYDaSongJ"/>
                <a:cs typeface="HYDaSongJ"/>
              </a:rPr>
              <a:t> </a:t>
            </a:r>
            <a:r>
              <a:rPr lang="en-US" altLang="zh-CN" sz="600" b="1" dirty="0">
                <a:latin typeface="Arial" panose="020B0604020202020204" pitchFamily="34" charset="0"/>
                <a:ea typeface="HYDaSongJ"/>
                <a:cs typeface="HYDaSongJ"/>
              </a:rPr>
              <a:t>INTERNATIONAL PETROLEUM EXPLORATION AND PRODUCTION CORPORATION</a:t>
            </a:r>
          </a:p>
        </p:txBody>
      </p:sp>
      <p:pic>
        <p:nvPicPr>
          <p:cNvPr id="18442" name="图片 15" descr="未标题-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282" y="6339811"/>
            <a:ext cx="108426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31"/>
          <p:cNvSpPr/>
          <p:nvPr/>
        </p:nvSpPr>
        <p:spPr>
          <a:xfrm>
            <a:off x="177568" y="4571263"/>
            <a:ext cx="8708811" cy="1156855"/>
          </a:xfrm>
          <a:prstGeom prst="rect">
            <a:avLst/>
          </a:prstGeom>
          <a:solidFill>
            <a:schemeClr val="bg1"/>
          </a:solidFill>
        </p:spPr>
        <p:txBody>
          <a:bodyPr wrap="square">
            <a:spAutoFit/>
          </a:bodyPr>
          <a:lstStyle/>
          <a:p>
            <a:pPr marL="180975" lvl="1" indent="-180975" algn="just">
              <a:lnSpc>
                <a:spcPct val="150000"/>
              </a:lnSpc>
              <a:spcBef>
                <a:spcPct val="15000"/>
              </a:spcBef>
              <a:buClr>
                <a:srgbClr val="FF3300"/>
              </a:buClr>
              <a:buFont typeface="Wingdings" pitchFamily="2" charset="2"/>
              <a:buChar char="n"/>
              <a:defRPr/>
            </a:pPr>
            <a:r>
              <a:rPr lang="zh-CN" altLang="en-US" sz="1600" dirty="0">
                <a:solidFill>
                  <a:schemeClr val="tx2">
                    <a:lumMod val="50000"/>
                  </a:schemeClr>
                </a:solidFill>
                <a:latin typeface="微软雅黑" pitchFamily="34" charset="-122"/>
                <a:ea typeface="微软雅黑" pitchFamily="34" charset="-122"/>
              </a:rPr>
              <a:t>外资共签订勘探开发合同</a:t>
            </a:r>
            <a:r>
              <a:rPr lang="en-US" altLang="zh-CN" sz="1600" dirty="0">
                <a:solidFill>
                  <a:schemeClr val="tx2">
                    <a:lumMod val="50000"/>
                  </a:schemeClr>
                </a:solidFill>
                <a:latin typeface="微软雅黑" pitchFamily="34" charset="-122"/>
                <a:ea typeface="微软雅黑" pitchFamily="34" charset="-122"/>
              </a:rPr>
              <a:t>172</a:t>
            </a:r>
            <a:r>
              <a:rPr lang="zh-CN" altLang="en-US" sz="1600" dirty="0">
                <a:solidFill>
                  <a:schemeClr val="tx2">
                    <a:lumMod val="50000"/>
                  </a:schemeClr>
                </a:solidFill>
                <a:latin typeface="微软雅黑" pitchFamily="34" charset="-122"/>
                <a:ea typeface="微软雅黑" pitchFamily="34" charset="-122"/>
              </a:rPr>
              <a:t>个，其中勘探</a:t>
            </a:r>
            <a:r>
              <a:rPr lang="en-US" altLang="zh-CN" sz="1600" dirty="0">
                <a:solidFill>
                  <a:schemeClr val="tx2">
                    <a:lumMod val="50000"/>
                  </a:schemeClr>
                </a:solidFill>
                <a:latin typeface="微软雅黑" pitchFamily="34" charset="-122"/>
                <a:ea typeface="微软雅黑" pitchFamily="34" charset="-122"/>
              </a:rPr>
              <a:t>50</a:t>
            </a:r>
            <a:r>
              <a:rPr lang="zh-CN" altLang="en-US" sz="1600" dirty="0">
                <a:solidFill>
                  <a:schemeClr val="tx2">
                    <a:lumMod val="50000"/>
                  </a:schemeClr>
                </a:solidFill>
                <a:latin typeface="微软雅黑" pitchFamily="34" charset="-122"/>
                <a:ea typeface="微软雅黑" pitchFamily="34" charset="-122"/>
              </a:rPr>
              <a:t>个，占</a:t>
            </a:r>
            <a:r>
              <a:rPr lang="en-US" altLang="zh-CN" sz="1600" dirty="0">
                <a:solidFill>
                  <a:schemeClr val="tx2">
                    <a:lumMod val="50000"/>
                  </a:schemeClr>
                </a:solidFill>
                <a:latin typeface="微软雅黑" pitchFamily="34" charset="-122"/>
                <a:ea typeface="微软雅黑" pitchFamily="34" charset="-122"/>
              </a:rPr>
              <a:t>29%</a:t>
            </a:r>
            <a:r>
              <a:rPr lang="zh-CN" altLang="en-US" sz="1600" dirty="0">
                <a:solidFill>
                  <a:schemeClr val="tx2">
                    <a:lumMod val="50000"/>
                  </a:schemeClr>
                </a:solidFill>
                <a:latin typeface="微软雅黑" pitchFamily="34" charset="-122"/>
                <a:ea typeface="微软雅黑" pitchFamily="34" charset="-122"/>
              </a:rPr>
              <a:t>；开发</a:t>
            </a:r>
            <a:r>
              <a:rPr lang="en-US" altLang="zh-CN" sz="1600" dirty="0">
                <a:solidFill>
                  <a:schemeClr val="tx2">
                    <a:lumMod val="50000"/>
                  </a:schemeClr>
                </a:solidFill>
                <a:latin typeface="微软雅黑" pitchFamily="34" charset="-122"/>
                <a:ea typeface="微软雅黑" pitchFamily="34" charset="-122"/>
              </a:rPr>
              <a:t>111</a:t>
            </a:r>
            <a:r>
              <a:rPr lang="zh-CN" altLang="en-US" sz="1600" dirty="0">
                <a:solidFill>
                  <a:schemeClr val="tx2">
                    <a:lumMod val="50000"/>
                  </a:schemeClr>
                </a:solidFill>
                <a:latin typeface="微软雅黑" pitchFamily="34" charset="-122"/>
                <a:ea typeface="微软雅黑" pitchFamily="34" charset="-122"/>
              </a:rPr>
              <a:t>个，占</a:t>
            </a:r>
            <a:r>
              <a:rPr lang="en-US" altLang="zh-CN" sz="1600" dirty="0">
                <a:solidFill>
                  <a:schemeClr val="tx2">
                    <a:lumMod val="50000"/>
                  </a:schemeClr>
                </a:solidFill>
                <a:latin typeface="微软雅黑" pitchFamily="34" charset="-122"/>
                <a:ea typeface="微软雅黑" pitchFamily="34" charset="-122"/>
              </a:rPr>
              <a:t>65%</a:t>
            </a:r>
            <a:r>
              <a:rPr lang="zh-CN" altLang="en-US" sz="1600" dirty="0">
                <a:solidFill>
                  <a:schemeClr val="tx2">
                    <a:lumMod val="50000"/>
                  </a:schemeClr>
                </a:solidFill>
                <a:latin typeface="微软雅黑" pitchFamily="34" charset="-122"/>
                <a:ea typeface="微软雅黑" pitchFamily="34" charset="-122"/>
              </a:rPr>
              <a:t>；勘探和开发</a:t>
            </a:r>
            <a:r>
              <a:rPr lang="en-US" altLang="zh-CN" sz="1600" dirty="0">
                <a:solidFill>
                  <a:schemeClr val="tx2">
                    <a:lumMod val="50000"/>
                  </a:schemeClr>
                </a:solidFill>
                <a:latin typeface="微软雅黑" pitchFamily="34" charset="-122"/>
                <a:ea typeface="微软雅黑" pitchFamily="34" charset="-122"/>
              </a:rPr>
              <a:t>11</a:t>
            </a:r>
            <a:r>
              <a:rPr lang="zh-CN" altLang="en-US" sz="1600" dirty="0">
                <a:solidFill>
                  <a:schemeClr val="tx2">
                    <a:lumMod val="50000"/>
                  </a:schemeClr>
                </a:solidFill>
                <a:latin typeface="微软雅黑" pitchFamily="34" charset="-122"/>
                <a:ea typeface="微软雅黑" pitchFamily="34" charset="-122"/>
              </a:rPr>
              <a:t>个，占</a:t>
            </a:r>
            <a:r>
              <a:rPr lang="en-US" altLang="zh-CN" sz="1600" dirty="0">
                <a:solidFill>
                  <a:schemeClr val="tx2">
                    <a:lumMod val="50000"/>
                  </a:schemeClr>
                </a:solidFill>
                <a:latin typeface="微软雅黑" pitchFamily="34" charset="-122"/>
                <a:ea typeface="微软雅黑" pitchFamily="34" charset="-122"/>
              </a:rPr>
              <a:t>6%</a:t>
            </a:r>
            <a:r>
              <a:rPr lang="zh-CN" altLang="en-US" sz="1600" dirty="0">
                <a:solidFill>
                  <a:schemeClr val="tx2">
                    <a:lumMod val="50000"/>
                  </a:schemeClr>
                </a:solidFill>
                <a:latin typeface="微软雅黑" pitchFamily="34" charset="-122"/>
                <a:ea typeface="微软雅黑" pitchFamily="34" charset="-122"/>
              </a:rPr>
              <a:t>。大多数勘探开发合同区块位于西沙漠地区，共</a:t>
            </a:r>
            <a:r>
              <a:rPr lang="en-US" altLang="zh-CN" sz="1600" dirty="0">
                <a:solidFill>
                  <a:schemeClr val="tx2">
                    <a:lumMod val="50000"/>
                  </a:schemeClr>
                </a:solidFill>
                <a:latin typeface="微软雅黑" pitchFamily="34" charset="-122"/>
                <a:ea typeface="微软雅黑" pitchFamily="34" charset="-122"/>
              </a:rPr>
              <a:t>70</a:t>
            </a:r>
            <a:r>
              <a:rPr lang="zh-CN" altLang="en-US" sz="1600" dirty="0">
                <a:solidFill>
                  <a:schemeClr val="tx2">
                    <a:lumMod val="50000"/>
                  </a:schemeClr>
                </a:solidFill>
                <a:latin typeface="微软雅黑" pitchFamily="34" charset="-122"/>
                <a:ea typeface="微软雅黑" pitchFamily="34" charset="-122"/>
              </a:rPr>
              <a:t>个，占</a:t>
            </a:r>
            <a:r>
              <a:rPr lang="en-US" altLang="zh-CN" sz="1600" dirty="0">
                <a:solidFill>
                  <a:schemeClr val="tx2">
                    <a:lumMod val="50000"/>
                  </a:schemeClr>
                </a:solidFill>
                <a:latin typeface="微软雅黑" pitchFamily="34" charset="-122"/>
                <a:ea typeface="微软雅黑" pitchFamily="34" charset="-122"/>
              </a:rPr>
              <a:t>41%</a:t>
            </a:r>
            <a:r>
              <a:rPr lang="zh-CN" altLang="en-US" sz="1600" dirty="0">
                <a:solidFill>
                  <a:schemeClr val="tx2">
                    <a:lumMod val="50000"/>
                  </a:schemeClr>
                </a:solidFill>
                <a:latin typeface="微软雅黑" pitchFamily="34" charset="-122"/>
                <a:ea typeface="微软雅黑" pitchFamily="34" charset="-122"/>
              </a:rPr>
              <a:t>；其次是苏伊士湾地区，共</a:t>
            </a:r>
            <a:r>
              <a:rPr lang="en-US" altLang="zh-CN" sz="1600" dirty="0">
                <a:solidFill>
                  <a:schemeClr val="tx2">
                    <a:lumMod val="50000"/>
                  </a:schemeClr>
                </a:solidFill>
                <a:latin typeface="微软雅黑" pitchFamily="34" charset="-122"/>
                <a:ea typeface="微软雅黑" pitchFamily="34" charset="-122"/>
              </a:rPr>
              <a:t>38</a:t>
            </a:r>
            <a:r>
              <a:rPr lang="zh-CN" altLang="en-US" sz="1600" dirty="0">
                <a:solidFill>
                  <a:schemeClr val="tx2">
                    <a:lumMod val="50000"/>
                  </a:schemeClr>
                </a:solidFill>
                <a:latin typeface="微软雅黑" pitchFamily="34" charset="-122"/>
                <a:ea typeface="微软雅黑" pitchFamily="34" charset="-122"/>
              </a:rPr>
              <a:t>个，占</a:t>
            </a:r>
            <a:r>
              <a:rPr lang="en-US" altLang="zh-CN" sz="1600" dirty="0">
                <a:solidFill>
                  <a:schemeClr val="tx2">
                    <a:lumMod val="50000"/>
                  </a:schemeClr>
                </a:solidFill>
                <a:latin typeface="微软雅黑" pitchFamily="34" charset="-122"/>
                <a:ea typeface="微软雅黑" pitchFamily="34" charset="-122"/>
              </a:rPr>
              <a:t>22%</a:t>
            </a:r>
            <a:r>
              <a:rPr lang="zh-CN" altLang="en-US" sz="1600" dirty="0">
                <a:solidFill>
                  <a:schemeClr val="tx2">
                    <a:lumMod val="50000"/>
                  </a:schemeClr>
                </a:solidFill>
                <a:latin typeface="微软雅黑" pitchFamily="34" charset="-122"/>
                <a:ea typeface="微软雅黑" pitchFamily="34" charset="-122"/>
              </a:rPr>
              <a:t>；再次是地中海地区，</a:t>
            </a:r>
            <a:r>
              <a:rPr lang="en-US" altLang="zh-CN" sz="1600" dirty="0">
                <a:solidFill>
                  <a:schemeClr val="tx2">
                    <a:lumMod val="50000"/>
                  </a:schemeClr>
                </a:solidFill>
                <a:latin typeface="微软雅黑" pitchFamily="34" charset="-122"/>
                <a:ea typeface="微软雅黑" pitchFamily="34" charset="-122"/>
              </a:rPr>
              <a:t>33</a:t>
            </a:r>
            <a:r>
              <a:rPr lang="zh-CN" altLang="en-US" sz="1600" dirty="0">
                <a:solidFill>
                  <a:schemeClr val="tx2">
                    <a:lumMod val="50000"/>
                  </a:schemeClr>
                </a:solidFill>
                <a:latin typeface="微软雅黑" pitchFamily="34" charset="-122"/>
                <a:ea typeface="微软雅黑" pitchFamily="34" charset="-122"/>
              </a:rPr>
              <a:t>个，占</a:t>
            </a:r>
            <a:r>
              <a:rPr lang="en-US" altLang="zh-CN" sz="1600" dirty="0">
                <a:solidFill>
                  <a:schemeClr val="tx2">
                    <a:lumMod val="50000"/>
                  </a:schemeClr>
                </a:solidFill>
                <a:latin typeface="微软雅黑" pitchFamily="34" charset="-122"/>
                <a:ea typeface="微软雅黑" pitchFamily="34" charset="-122"/>
              </a:rPr>
              <a:t>19%</a:t>
            </a:r>
            <a:r>
              <a:rPr lang="zh-CN" altLang="en-US" sz="1600" dirty="0">
                <a:solidFill>
                  <a:schemeClr val="tx2">
                    <a:lumMod val="50000"/>
                  </a:schemeClr>
                </a:solidFill>
                <a:latin typeface="微软雅黑" pitchFamily="34" charset="-122"/>
                <a:ea typeface="微软雅黑" pitchFamily="34" charset="-122"/>
              </a:rPr>
              <a:t>；其它地区</a:t>
            </a:r>
            <a:r>
              <a:rPr lang="en-US" altLang="zh-CN" sz="1600" dirty="0">
                <a:solidFill>
                  <a:schemeClr val="tx2">
                    <a:lumMod val="50000"/>
                  </a:schemeClr>
                </a:solidFill>
                <a:latin typeface="微软雅黑" pitchFamily="34" charset="-122"/>
                <a:ea typeface="微软雅黑" pitchFamily="34" charset="-122"/>
              </a:rPr>
              <a:t>31</a:t>
            </a:r>
            <a:r>
              <a:rPr lang="zh-CN" altLang="en-US" sz="1600" dirty="0">
                <a:solidFill>
                  <a:schemeClr val="tx2">
                    <a:lumMod val="50000"/>
                  </a:schemeClr>
                </a:solidFill>
                <a:latin typeface="微软雅黑" pitchFamily="34" charset="-122"/>
                <a:ea typeface="微软雅黑" pitchFamily="34" charset="-122"/>
              </a:rPr>
              <a:t>个，占</a:t>
            </a:r>
            <a:r>
              <a:rPr lang="en-US" altLang="zh-CN" sz="1600" dirty="0">
                <a:solidFill>
                  <a:schemeClr val="tx2">
                    <a:lumMod val="50000"/>
                  </a:schemeClr>
                </a:solidFill>
                <a:latin typeface="微软雅黑" pitchFamily="34" charset="-122"/>
                <a:ea typeface="微软雅黑" pitchFamily="34" charset="-122"/>
              </a:rPr>
              <a:t>18%</a:t>
            </a:r>
            <a:r>
              <a:rPr lang="zh-CN" altLang="en-US" sz="1600" dirty="0">
                <a:solidFill>
                  <a:schemeClr val="tx2">
                    <a:lumMod val="50000"/>
                  </a:schemeClr>
                </a:solidFill>
                <a:latin typeface="微软雅黑" pitchFamily="34" charset="-122"/>
                <a:ea typeface="微软雅黑" pitchFamily="34" charset="-122"/>
              </a:rPr>
              <a:t>。</a:t>
            </a:r>
            <a:endParaRPr lang="zh-CN" altLang="zh-CN" sz="1600" dirty="0">
              <a:solidFill>
                <a:schemeClr val="tx2">
                  <a:lumMod val="50000"/>
                </a:schemeClr>
              </a:solidFill>
              <a:latin typeface="微软雅黑" pitchFamily="34" charset="-122"/>
              <a:ea typeface="微软雅黑" pitchFamily="34" charset="-122"/>
            </a:endParaRPr>
          </a:p>
        </p:txBody>
      </p:sp>
      <p:graphicFrame>
        <p:nvGraphicFramePr>
          <p:cNvPr id="4" name="图表 3">
            <a:extLst>
              <a:ext uri="{FF2B5EF4-FFF2-40B4-BE49-F238E27FC236}">
                <a16:creationId xmlns:a16="http://schemas.microsoft.com/office/drawing/2014/main" xmlns="" id="{41FF4E5F-2C3F-41F4-8250-32DDC19533DC}"/>
              </a:ext>
            </a:extLst>
          </p:cNvPr>
          <p:cNvGraphicFramePr/>
          <p:nvPr>
            <p:extLst>
              <p:ext uri="{D42A27DB-BD31-4B8C-83A1-F6EECF244321}">
                <p14:modId xmlns:p14="http://schemas.microsoft.com/office/powerpoint/2010/main" val="1985694855"/>
              </p:ext>
            </p:extLst>
          </p:nvPr>
        </p:nvGraphicFramePr>
        <p:xfrm>
          <a:off x="-540710" y="628727"/>
          <a:ext cx="5568350" cy="367140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图表 14">
            <a:extLst>
              <a:ext uri="{FF2B5EF4-FFF2-40B4-BE49-F238E27FC236}">
                <a16:creationId xmlns:a16="http://schemas.microsoft.com/office/drawing/2014/main" xmlns="" id="{9299F589-5A17-4D31-B18F-DAD04ADACB62}"/>
              </a:ext>
            </a:extLst>
          </p:cNvPr>
          <p:cNvGraphicFramePr/>
          <p:nvPr>
            <p:extLst>
              <p:ext uri="{D42A27DB-BD31-4B8C-83A1-F6EECF244321}">
                <p14:modId xmlns:p14="http://schemas.microsoft.com/office/powerpoint/2010/main" val="3555251266"/>
              </p:ext>
            </p:extLst>
          </p:nvPr>
        </p:nvGraphicFramePr>
        <p:xfrm>
          <a:off x="3923910" y="620610"/>
          <a:ext cx="4962469" cy="3699022"/>
        </p:xfrm>
        <a:graphic>
          <a:graphicData uri="http://schemas.openxmlformats.org/drawingml/2006/chart">
            <c:chart xmlns:c="http://schemas.openxmlformats.org/drawingml/2006/chart" xmlns:r="http://schemas.openxmlformats.org/officeDocument/2006/relationships" r:id="rId5"/>
          </a:graphicData>
        </a:graphic>
      </p:graphicFrame>
      <p:sp>
        <p:nvSpPr>
          <p:cNvPr id="10" name="标题 1">
            <a:extLst>
              <a:ext uri="{FF2B5EF4-FFF2-40B4-BE49-F238E27FC236}">
                <a16:creationId xmlns:a16="http://schemas.microsoft.com/office/drawing/2014/main" xmlns="" id="{C515FCA1-6A0D-4EA7-B9D2-7CC174BC126F}"/>
              </a:ext>
            </a:extLst>
          </p:cNvPr>
          <p:cNvSpPr txBox="1">
            <a:spLocks noChangeArrowheads="1"/>
          </p:cNvSpPr>
          <p:nvPr/>
        </p:nvSpPr>
        <p:spPr bwMode="auto">
          <a:xfrm>
            <a:off x="130128" y="60643"/>
            <a:ext cx="8229600" cy="5404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a:r>
              <a:rPr lang="zh-CN" altLang="en-US" sz="2400" dirty="0">
                <a:solidFill>
                  <a:srgbClr val="FF0000"/>
                </a:solidFill>
                <a:latin typeface="黑体" panose="02010609060101010101" pitchFamily="49" charset="-122"/>
                <a:ea typeface="黑体" panose="02010609060101010101" pitchFamily="49" charset="-122"/>
              </a:rPr>
              <a:t>一、埃及油气工业简介</a:t>
            </a:r>
            <a:r>
              <a:rPr lang="en-US" altLang="zh-CN" sz="2400" dirty="0">
                <a:solidFill>
                  <a:srgbClr val="FF0000"/>
                </a:solidFill>
                <a:latin typeface="黑体" panose="02010609060101010101" pitchFamily="49" charset="-122"/>
                <a:ea typeface="黑体" panose="02010609060101010101" pitchFamily="49" charset="-122"/>
              </a:rPr>
              <a:t>——2.</a:t>
            </a:r>
            <a:r>
              <a:rPr lang="zh-CN" altLang="en-US" sz="2400" dirty="0">
                <a:solidFill>
                  <a:srgbClr val="FF0000"/>
                </a:solidFill>
                <a:latin typeface="黑体" panose="02010609060101010101" pitchFamily="49" charset="-122"/>
                <a:ea typeface="黑体" panose="02010609060101010101" pitchFamily="49" charset="-122"/>
              </a:rPr>
              <a:t>油气行业投资</a:t>
            </a:r>
          </a:p>
        </p:txBody>
      </p:sp>
    </p:spTree>
    <p:extLst>
      <p:ext uri="{BB962C8B-B14F-4D97-AF65-F5344CB8AC3E}">
        <p14:creationId xmlns:p14="http://schemas.microsoft.com/office/powerpoint/2010/main" val="27759308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灯片编号占位符 8"/>
          <p:cNvSpPr>
            <a:spLocks noGrp="1" noChangeArrowheads="1"/>
          </p:cNvSpPr>
          <p:nvPr>
            <p:ph type="sldNum" sz="quarter" idx="12"/>
          </p:nvPr>
        </p:nvSpPr>
        <p:spPr bwMode="auto">
          <a:xfrm>
            <a:off x="8344132" y="6311236"/>
            <a:ext cx="622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fontAlgn="base"/>
            <a:fld id="{957DA1D2-E847-451D-B689-82DB00A55580}" type="slidenum">
              <a:rPr lang="zh-CN" altLang="en-US">
                <a:solidFill>
                  <a:srgbClr val="FFFFFF"/>
                </a:solidFill>
                <a:latin typeface="Arial" panose="020B0604020202020204" pitchFamily="34" charset="0"/>
              </a:rPr>
              <a:pPr fontAlgn="base"/>
              <a:t>12</a:t>
            </a:fld>
            <a:endParaRPr lang="zh-CN" altLang="en-US">
              <a:solidFill>
                <a:srgbClr val="FFFFFF"/>
              </a:solidFill>
              <a:latin typeface="Arial" panose="020B0604020202020204" pitchFamily="34" charset="0"/>
            </a:endParaRPr>
          </a:p>
        </p:txBody>
      </p:sp>
      <p:sp>
        <p:nvSpPr>
          <p:cNvPr id="11" name="文本框 10"/>
          <p:cNvSpPr txBox="1"/>
          <p:nvPr/>
        </p:nvSpPr>
        <p:spPr>
          <a:xfrm>
            <a:off x="5397732" y="6311236"/>
            <a:ext cx="2582862" cy="252412"/>
          </a:xfrm>
          <a:prstGeom prst="rect">
            <a:avLst/>
          </a:prstGeom>
          <a:noFill/>
        </p:spPr>
        <p:txBody>
          <a:bodyPr wrap="none">
            <a:spAutoFit/>
          </a:bodyPr>
          <a:lstStyle/>
          <a:p>
            <a:pPr fontAlgn="auto"/>
            <a:r>
              <a:rPr kumimoji="1" lang="zh-CN" altLang="en-US" sz="1050" noProof="1">
                <a:latin typeface="方正兰亭中黑简体" panose="02000000000000000000" charset="-122"/>
                <a:ea typeface="方正兰亭中黑简体" panose="02000000000000000000" charset="-122"/>
                <a:cs typeface="HYDaSongJ"/>
              </a:rPr>
              <a:t>中国石化集团国际石油勘探开发有限公司</a:t>
            </a:r>
          </a:p>
        </p:txBody>
      </p:sp>
      <p:sp>
        <p:nvSpPr>
          <p:cNvPr id="18438" name="文本框 11"/>
          <p:cNvSpPr txBox="1">
            <a:spLocks noChangeArrowheads="1"/>
          </p:cNvSpPr>
          <p:nvPr/>
        </p:nvSpPr>
        <p:spPr bwMode="auto">
          <a:xfrm>
            <a:off x="5377094" y="6543011"/>
            <a:ext cx="2605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600" b="1" dirty="0">
                <a:latin typeface="Arial" panose="020B0604020202020204" pitchFamily="34" charset="0"/>
                <a:ea typeface="HYDaSongJ"/>
                <a:cs typeface="HYDaSongJ"/>
              </a:rPr>
              <a:t>SINOPEC</a:t>
            </a:r>
            <a:r>
              <a:rPr lang="zh-CN" altLang="en-US" sz="600" b="1" dirty="0">
                <a:latin typeface="Arial" panose="020B0604020202020204" pitchFamily="34" charset="0"/>
                <a:ea typeface="HYDaSongJ"/>
                <a:cs typeface="HYDaSongJ"/>
              </a:rPr>
              <a:t> </a:t>
            </a:r>
            <a:r>
              <a:rPr lang="en-US" altLang="zh-CN" sz="600" b="1" dirty="0">
                <a:latin typeface="Arial" panose="020B0604020202020204" pitchFamily="34" charset="0"/>
                <a:ea typeface="HYDaSongJ"/>
                <a:cs typeface="HYDaSongJ"/>
              </a:rPr>
              <a:t> </a:t>
            </a:r>
            <a:r>
              <a:rPr lang="zh-CN" altLang="en-US" sz="600" b="1" dirty="0">
                <a:latin typeface="Arial" panose="020B0604020202020204" pitchFamily="34" charset="0"/>
                <a:ea typeface="HYDaSongJ"/>
                <a:cs typeface="HYDaSongJ"/>
              </a:rPr>
              <a:t> </a:t>
            </a:r>
            <a:r>
              <a:rPr lang="en-US" altLang="zh-CN" sz="600" b="1" dirty="0">
                <a:latin typeface="Arial" panose="020B0604020202020204" pitchFamily="34" charset="0"/>
                <a:ea typeface="HYDaSongJ"/>
                <a:cs typeface="HYDaSongJ"/>
              </a:rPr>
              <a:t>INTERNATIONAL PETROLEUM EXPLORATION AND PRODUCTION CORPORATION</a:t>
            </a:r>
          </a:p>
        </p:txBody>
      </p:sp>
      <p:pic>
        <p:nvPicPr>
          <p:cNvPr id="18442" name="图片 15" descr="未标题-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282" y="6339811"/>
            <a:ext cx="108426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标题 1">
            <a:extLst>
              <a:ext uri="{FF2B5EF4-FFF2-40B4-BE49-F238E27FC236}">
                <a16:creationId xmlns:a16="http://schemas.microsoft.com/office/drawing/2014/main" xmlns="" id="{C515FCA1-6A0D-4EA7-B9D2-7CC174BC126F}"/>
              </a:ext>
            </a:extLst>
          </p:cNvPr>
          <p:cNvSpPr txBox="1">
            <a:spLocks noChangeArrowheads="1"/>
          </p:cNvSpPr>
          <p:nvPr/>
        </p:nvSpPr>
        <p:spPr bwMode="auto">
          <a:xfrm>
            <a:off x="130128" y="60643"/>
            <a:ext cx="8229600" cy="5404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a:r>
              <a:rPr lang="zh-CN" altLang="en-US" sz="2400" dirty="0">
                <a:solidFill>
                  <a:srgbClr val="FF0000"/>
                </a:solidFill>
                <a:latin typeface="黑体" panose="02010609060101010101" pitchFamily="49" charset="-122"/>
                <a:ea typeface="黑体" panose="02010609060101010101" pitchFamily="49" charset="-122"/>
              </a:rPr>
              <a:t>一、埃及油气工业简介</a:t>
            </a:r>
            <a:r>
              <a:rPr lang="en-US" altLang="zh-CN" sz="2400" dirty="0">
                <a:solidFill>
                  <a:srgbClr val="FF0000"/>
                </a:solidFill>
                <a:latin typeface="黑体" panose="02010609060101010101" pitchFamily="49" charset="-122"/>
                <a:ea typeface="黑体" panose="02010609060101010101" pitchFamily="49" charset="-122"/>
              </a:rPr>
              <a:t>——3.</a:t>
            </a:r>
            <a:r>
              <a:rPr lang="zh-CN" altLang="en-US" sz="2400" dirty="0">
                <a:solidFill>
                  <a:srgbClr val="FF0000"/>
                </a:solidFill>
                <a:latin typeface="黑体" panose="02010609060101010101" pitchFamily="49" charset="-122"/>
                <a:ea typeface="黑体" panose="02010609060101010101" pitchFamily="49" charset="-122"/>
              </a:rPr>
              <a:t>油气发展战略</a:t>
            </a:r>
          </a:p>
        </p:txBody>
      </p:sp>
      <p:graphicFrame>
        <p:nvGraphicFramePr>
          <p:cNvPr id="2" name="图示 1">
            <a:extLst>
              <a:ext uri="{FF2B5EF4-FFF2-40B4-BE49-F238E27FC236}">
                <a16:creationId xmlns:a16="http://schemas.microsoft.com/office/drawing/2014/main" xmlns="" id="{8ED54416-9474-40CA-B0C0-83CDA207B33D}"/>
              </a:ext>
            </a:extLst>
          </p:cNvPr>
          <p:cNvGraphicFramePr/>
          <p:nvPr>
            <p:extLst>
              <p:ext uri="{D42A27DB-BD31-4B8C-83A1-F6EECF244321}">
                <p14:modId xmlns:p14="http://schemas.microsoft.com/office/powerpoint/2010/main" val="445415804"/>
              </p:ext>
            </p:extLst>
          </p:nvPr>
        </p:nvGraphicFramePr>
        <p:xfrm>
          <a:off x="539440" y="832888"/>
          <a:ext cx="8691185" cy="50579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矩形 2">
            <a:extLst>
              <a:ext uri="{FF2B5EF4-FFF2-40B4-BE49-F238E27FC236}">
                <a16:creationId xmlns:a16="http://schemas.microsoft.com/office/drawing/2014/main" xmlns="" id="{75DBE098-33B4-4BF4-B71A-223DE2463897}"/>
              </a:ext>
            </a:extLst>
          </p:cNvPr>
          <p:cNvSpPr/>
          <p:nvPr/>
        </p:nvSpPr>
        <p:spPr>
          <a:xfrm>
            <a:off x="251400" y="2844225"/>
            <a:ext cx="2227448" cy="584775"/>
          </a:xfrm>
          <a:prstGeom prst="rect">
            <a:avLst/>
          </a:prstGeom>
        </p:spPr>
        <p:txBody>
          <a:bodyPr wrap="square">
            <a:spAutoFit/>
          </a:bodyPr>
          <a:lstStyle/>
          <a:p>
            <a:r>
              <a:rPr lang="en-US" altLang="zh-CN" sz="1600" dirty="0">
                <a:solidFill>
                  <a:schemeClr val="tx2">
                    <a:lumMod val="50000"/>
                  </a:schemeClr>
                </a:solidFill>
                <a:latin typeface="黑体" panose="02010609060101010101" pitchFamily="49" charset="-122"/>
                <a:ea typeface="黑体" panose="02010609060101010101" pitchFamily="49" charset="-122"/>
                <a:cs typeface="Times New Roman" panose="02020603050405020304" pitchFamily="18" charset="0"/>
              </a:rPr>
              <a:t>2015</a:t>
            </a:r>
            <a:r>
              <a:rPr lang="zh-CN" altLang="zh-CN" sz="1600" dirty="0">
                <a:solidFill>
                  <a:schemeClr val="tx2">
                    <a:lumMod val="50000"/>
                  </a:schemeClr>
                </a:solidFill>
                <a:latin typeface="黑体" panose="02010609060101010101" pitchFamily="49" charset="-122"/>
                <a:ea typeface="黑体" panose="02010609060101010101" pitchFamily="49" charset="-122"/>
                <a:cs typeface="Times New Roman" panose="02020603050405020304" pitchFamily="18" charset="0"/>
              </a:rPr>
              <a:t>年</a:t>
            </a:r>
            <a:r>
              <a:rPr lang="en-US" altLang="zh-CN" sz="1600" dirty="0">
                <a:solidFill>
                  <a:schemeClr val="tx2">
                    <a:lumMod val="50000"/>
                  </a:schemeClr>
                </a:solidFill>
                <a:latin typeface="黑体" panose="02010609060101010101" pitchFamily="49" charset="-122"/>
                <a:ea typeface="黑体" panose="02010609060101010101" pitchFamily="49" charset="-122"/>
                <a:cs typeface="Times New Roman" panose="02020603050405020304" pitchFamily="18" charset="0"/>
              </a:rPr>
              <a:t>3</a:t>
            </a:r>
            <a:r>
              <a:rPr lang="zh-CN" altLang="zh-CN" sz="1600" dirty="0">
                <a:solidFill>
                  <a:schemeClr val="tx2">
                    <a:lumMod val="50000"/>
                  </a:schemeClr>
                </a:solidFill>
                <a:latin typeface="黑体" panose="02010609060101010101" pitchFamily="49" charset="-122"/>
                <a:ea typeface="黑体" panose="02010609060101010101" pitchFamily="49" charset="-122"/>
                <a:cs typeface="Times New Roman" panose="02020603050405020304" pitchFamily="18" charset="0"/>
              </a:rPr>
              <a:t>月</a:t>
            </a:r>
            <a:r>
              <a:rPr lang="zh-CN" altLang="zh-CN" sz="1600" dirty="0">
                <a:solidFill>
                  <a:schemeClr val="tx2">
                    <a:lumMod val="50000"/>
                  </a:schemeClr>
                </a:solidFill>
                <a:latin typeface="黑体" panose="02010609060101010101" pitchFamily="49" charset="-122"/>
                <a:ea typeface="黑体" panose="02010609060101010101" pitchFamily="49" charset="-122"/>
              </a:rPr>
              <a:t>埃及新政府成功举办经济发展大会</a:t>
            </a:r>
            <a:endParaRPr lang="zh-CN" altLang="en-US" sz="1600" dirty="0">
              <a:solidFill>
                <a:schemeClr val="tx2">
                  <a:lumMod val="50000"/>
                </a:schemeClr>
              </a:solidFill>
              <a:latin typeface="黑体" panose="02010609060101010101" pitchFamily="49" charset="-122"/>
              <a:ea typeface="黑体" panose="02010609060101010101" pitchFamily="49" charset="-122"/>
            </a:endParaRPr>
          </a:p>
        </p:txBody>
      </p:sp>
      <p:sp>
        <p:nvSpPr>
          <p:cNvPr id="5" name="矩形 4">
            <a:extLst>
              <a:ext uri="{FF2B5EF4-FFF2-40B4-BE49-F238E27FC236}">
                <a16:creationId xmlns:a16="http://schemas.microsoft.com/office/drawing/2014/main" xmlns="" id="{B7FF4DD7-F2E3-4AD4-A52F-984D2E73FFDF}"/>
              </a:ext>
            </a:extLst>
          </p:cNvPr>
          <p:cNvSpPr/>
          <p:nvPr/>
        </p:nvSpPr>
        <p:spPr>
          <a:xfrm>
            <a:off x="2813076" y="1232410"/>
            <a:ext cx="2863704" cy="830997"/>
          </a:xfrm>
          <a:prstGeom prst="rect">
            <a:avLst/>
          </a:prstGeom>
        </p:spPr>
        <p:txBody>
          <a:bodyPr wrap="square">
            <a:spAutoFit/>
          </a:bodyPr>
          <a:lstStyle/>
          <a:p>
            <a:r>
              <a:rPr lang="en-US" altLang="zh-CN" sz="1600" dirty="0">
                <a:solidFill>
                  <a:schemeClr val="tx2">
                    <a:lumMod val="50000"/>
                  </a:schemeClr>
                </a:solidFill>
                <a:latin typeface="黑体" panose="02010609060101010101" pitchFamily="49" charset="-122"/>
                <a:ea typeface="黑体" panose="02010609060101010101" pitchFamily="49" charset="-122"/>
                <a:cs typeface="Times New Roman" panose="02020603050405020304" pitchFamily="18" charset="0"/>
              </a:rPr>
              <a:t>2017</a:t>
            </a:r>
            <a:r>
              <a:rPr lang="zh-CN" altLang="zh-CN" sz="1600" dirty="0">
                <a:solidFill>
                  <a:schemeClr val="tx2">
                    <a:lumMod val="50000"/>
                  </a:schemeClr>
                </a:solidFill>
                <a:latin typeface="黑体" panose="02010609060101010101" pitchFamily="49" charset="-122"/>
                <a:ea typeface="黑体" panose="02010609060101010101" pitchFamily="49" charset="-122"/>
                <a:cs typeface="Times New Roman" panose="02020603050405020304" pitchFamily="18" charset="0"/>
              </a:rPr>
              <a:t>年</a:t>
            </a:r>
            <a:r>
              <a:rPr lang="en-US" altLang="zh-CN" sz="1600" dirty="0">
                <a:solidFill>
                  <a:schemeClr val="tx2">
                    <a:lumMod val="50000"/>
                  </a:schemeClr>
                </a:solidFill>
                <a:latin typeface="黑体" panose="02010609060101010101" pitchFamily="49" charset="-122"/>
                <a:ea typeface="黑体" panose="02010609060101010101" pitchFamily="49" charset="-122"/>
                <a:cs typeface="Times New Roman" panose="02020603050405020304" pitchFamily="18" charset="0"/>
              </a:rPr>
              <a:t>2</a:t>
            </a:r>
            <a:r>
              <a:rPr lang="zh-CN" altLang="zh-CN" sz="1600" dirty="0">
                <a:solidFill>
                  <a:schemeClr val="tx2">
                    <a:lumMod val="50000"/>
                  </a:schemeClr>
                </a:solidFill>
                <a:latin typeface="黑体" panose="02010609060101010101" pitchFamily="49" charset="-122"/>
                <a:ea typeface="黑体" panose="02010609060101010101" pitchFamily="49" charset="-122"/>
                <a:cs typeface="Times New Roman" panose="02020603050405020304" pitchFamily="18" charset="0"/>
              </a:rPr>
              <a:t>月首届埃及石油大会举办，首次向全世界发布了埃及石油天然气工业现代化规划</a:t>
            </a:r>
            <a:r>
              <a:rPr lang="en-US" altLang="zh-CN" sz="1600" dirty="0">
                <a:solidFill>
                  <a:schemeClr val="tx2">
                    <a:lumMod val="50000"/>
                  </a:schemeClr>
                </a:solidFill>
                <a:latin typeface="黑体" panose="02010609060101010101" pitchFamily="49" charset="-122"/>
                <a:ea typeface="黑体" panose="02010609060101010101" pitchFamily="49" charset="-122"/>
                <a:cs typeface="Times New Roman" panose="02020603050405020304" pitchFamily="18" charset="0"/>
              </a:rPr>
              <a:t> </a:t>
            </a:r>
            <a:endParaRPr lang="zh-CN" altLang="en-US" sz="1600" dirty="0">
              <a:solidFill>
                <a:schemeClr val="tx2">
                  <a:lumMod val="50000"/>
                </a:schemeClr>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6" name="矩形 5">
            <a:extLst>
              <a:ext uri="{FF2B5EF4-FFF2-40B4-BE49-F238E27FC236}">
                <a16:creationId xmlns:a16="http://schemas.microsoft.com/office/drawing/2014/main" xmlns="" id="{4D988598-2A10-4C76-B4A4-DBAB6089AE09}"/>
              </a:ext>
            </a:extLst>
          </p:cNvPr>
          <p:cNvSpPr/>
          <p:nvPr/>
        </p:nvSpPr>
        <p:spPr>
          <a:xfrm>
            <a:off x="6386010" y="764630"/>
            <a:ext cx="2718508" cy="830997"/>
          </a:xfrm>
          <a:prstGeom prst="rect">
            <a:avLst/>
          </a:prstGeom>
        </p:spPr>
        <p:txBody>
          <a:bodyPr wrap="square">
            <a:spAutoFit/>
          </a:bodyPr>
          <a:lstStyle/>
          <a:p>
            <a:r>
              <a:rPr lang="zh-CN" altLang="en-US" sz="1600" dirty="0">
                <a:solidFill>
                  <a:schemeClr val="tx2">
                    <a:lumMod val="50000"/>
                  </a:schemeClr>
                </a:solidFill>
                <a:latin typeface="黑体" panose="02010609060101010101" pitchFamily="49" charset="-122"/>
                <a:ea typeface="黑体" panose="02010609060101010101" pitchFamily="49" charset="-122"/>
                <a:cs typeface="Times New Roman" panose="02020603050405020304" pitchFamily="18" charset="0"/>
              </a:rPr>
              <a:t>今年以来</a:t>
            </a:r>
            <a:r>
              <a:rPr lang="zh-CN" altLang="zh-CN" sz="1600" dirty="0">
                <a:solidFill>
                  <a:schemeClr val="tx2">
                    <a:lumMod val="50000"/>
                  </a:schemeClr>
                </a:solidFill>
                <a:latin typeface="黑体" panose="02010609060101010101" pitchFamily="49" charset="-122"/>
                <a:ea typeface="黑体" panose="02010609060101010101" pitchFamily="49" charset="-122"/>
                <a:cs typeface="Times New Roman" panose="02020603050405020304" pitchFamily="18" charset="0"/>
              </a:rPr>
              <a:t>，埃及政府全面打破了天然气发展掣肘因素，实现快速发展</a:t>
            </a:r>
            <a:r>
              <a:rPr lang="zh-CN" altLang="en-US" sz="1600" dirty="0">
                <a:solidFill>
                  <a:schemeClr val="tx2">
                    <a:lumMod val="50000"/>
                  </a:schemeClr>
                </a:solidFill>
                <a:latin typeface="黑体" panose="02010609060101010101" pitchFamily="49" charset="-122"/>
                <a:ea typeface="黑体" panose="02010609060101010101" pitchFamily="49" charset="-122"/>
                <a:cs typeface="Times New Roman" panose="02020603050405020304" pitchFamily="18" charset="0"/>
              </a:rPr>
              <a:t> </a:t>
            </a:r>
          </a:p>
        </p:txBody>
      </p:sp>
    </p:spTree>
    <p:extLst>
      <p:ext uri="{BB962C8B-B14F-4D97-AF65-F5344CB8AC3E}">
        <p14:creationId xmlns:p14="http://schemas.microsoft.com/office/powerpoint/2010/main" val="39032102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灯片编号占位符 8"/>
          <p:cNvSpPr>
            <a:spLocks noGrp="1" noChangeArrowheads="1"/>
          </p:cNvSpPr>
          <p:nvPr>
            <p:ph type="sldNum" sz="quarter" idx="12"/>
          </p:nvPr>
        </p:nvSpPr>
        <p:spPr bwMode="auto">
          <a:xfrm>
            <a:off x="8344132" y="6311236"/>
            <a:ext cx="622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fontAlgn="base"/>
            <a:fld id="{957DA1D2-E847-451D-B689-82DB00A55580}" type="slidenum">
              <a:rPr lang="zh-CN" altLang="en-US">
                <a:solidFill>
                  <a:srgbClr val="FFFFFF"/>
                </a:solidFill>
                <a:latin typeface="Arial" panose="020B0604020202020204" pitchFamily="34" charset="0"/>
              </a:rPr>
              <a:pPr fontAlgn="base"/>
              <a:t>13</a:t>
            </a:fld>
            <a:endParaRPr lang="zh-CN" altLang="en-US">
              <a:solidFill>
                <a:srgbClr val="FFFFFF"/>
              </a:solidFill>
              <a:latin typeface="Arial" panose="020B0604020202020204" pitchFamily="34" charset="0"/>
            </a:endParaRPr>
          </a:p>
        </p:txBody>
      </p:sp>
      <p:sp>
        <p:nvSpPr>
          <p:cNvPr id="11" name="文本框 10"/>
          <p:cNvSpPr txBox="1"/>
          <p:nvPr/>
        </p:nvSpPr>
        <p:spPr>
          <a:xfrm>
            <a:off x="5397732" y="6311236"/>
            <a:ext cx="2582862" cy="252412"/>
          </a:xfrm>
          <a:prstGeom prst="rect">
            <a:avLst/>
          </a:prstGeom>
          <a:noFill/>
        </p:spPr>
        <p:txBody>
          <a:bodyPr wrap="none">
            <a:spAutoFit/>
          </a:bodyPr>
          <a:lstStyle/>
          <a:p>
            <a:pPr fontAlgn="auto"/>
            <a:r>
              <a:rPr kumimoji="1" lang="zh-CN" altLang="en-US" sz="1050" noProof="1">
                <a:latin typeface="方正兰亭中黑简体" panose="02000000000000000000" charset="-122"/>
                <a:ea typeface="方正兰亭中黑简体" panose="02000000000000000000" charset="-122"/>
                <a:cs typeface="HYDaSongJ"/>
              </a:rPr>
              <a:t>中国石化集团国际石油勘探开发有限公司</a:t>
            </a:r>
          </a:p>
        </p:txBody>
      </p:sp>
      <p:sp>
        <p:nvSpPr>
          <p:cNvPr id="18438" name="文本框 11"/>
          <p:cNvSpPr txBox="1">
            <a:spLocks noChangeArrowheads="1"/>
          </p:cNvSpPr>
          <p:nvPr/>
        </p:nvSpPr>
        <p:spPr bwMode="auto">
          <a:xfrm>
            <a:off x="5377094" y="6543011"/>
            <a:ext cx="2605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600" b="1" dirty="0">
                <a:latin typeface="Arial" panose="020B0604020202020204" pitchFamily="34" charset="0"/>
                <a:ea typeface="HYDaSongJ"/>
                <a:cs typeface="HYDaSongJ"/>
              </a:rPr>
              <a:t>SINOPEC</a:t>
            </a:r>
            <a:r>
              <a:rPr lang="zh-CN" altLang="en-US" sz="600" b="1" dirty="0">
                <a:latin typeface="Arial" panose="020B0604020202020204" pitchFamily="34" charset="0"/>
                <a:ea typeface="HYDaSongJ"/>
                <a:cs typeface="HYDaSongJ"/>
              </a:rPr>
              <a:t> </a:t>
            </a:r>
            <a:r>
              <a:rPr lang="en-US" altLang="zh-CN" sz="600" b="1" dirty="0">
                <a:latin typeface="Arial" panose="020B0604020202020204" pitchFamily="34" charset="0"/>
                <a:ea typeface="HYDaSongJ"/>
                <a:cs typeface="HYDaSongJ"/>
              </a:rPr>
              <a:t> </a:t>
            </a:r>
            <a:r>
              <a:rPr lang="zh-CN" altLang="en-US" sz="600" b="1" dirty="0">
                <a:latin typeface="Arial" panose="020B0604020202020204" pitchFamily="34" charset="0"/>
                <a:ea typeface="HYDaSongJ"/>
                <a:cs typeface="HYDaSongJ"/>
              </a:rPr>
              <a:t> </a:t>
            </a:r>
            <a:r>
              <a:rPr lang="en-US" altLang="zh-CN" sz="600" b="1" dirty="0">
                <a:latin typeface="Arial" panose="020B0604020202020204" pitchFamily="34" charset="0"/>
                <a:ea typeface="HYDaSongJ"/>
                <a:cs typeface="HYDaSongJ"/>
              </a:rPr>
              <a:t>INTERNATIONAL PETROLEUM EXPLORATION AND PRODUCTION CORPORATION</a:t>
            </a:r>
          </a:p>
        </p:txBody>
      </p:sp>
      <p:pic>
        <p:nvPicPr>
          <p:cNvPr id="18442" name="图片 15" descr="未标题-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282" y="6339811"/>
            <a:ext cx="108426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标题 1">
            <a:extLst>
              <a:ext uri="{FF2B5EF4-FFF2-40B4-BE49-F238E27FC236}">
                <a16:creationId xmlns:a16="http://schemas.microsoft.com/office/drawing/2014/main" xmlns="" id="{C515FCA1-6A0D-4EA7-B9D2-7CC174BC126F}"/>
              </a:ext>
            </a:extLst>
          </p:cNvPr>
          <p:cNvSpPr txBox="1">
            <a:spLocks noChangeArrowheads="1"/>
          </p:cNvSpPr>
          <p:nvPr/>
        </p:nvSpPr>
        <p:spPr bwMode="auto">
          <a:xfrm>
            <a:off x="130128" y="60643"/>
            <a:ext cx="8229600" cy="5404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a:r>
              <a:rPr lang="zh-CN" altLang="en-US" sz="2400" dirty="0">
                <a:solidFill>
                  <a:srgbClr val="FF0000"/>
                </a:solidFill>
                <a:latin typeface="黑体" panose="02010609060101010101" pitchFamily="49" charset="-122"/>
                <a:ea typeface="黑体" panose="02010609060101010101" pitchFamily="49" charset="-122"/>
              </a:rPr>
              <a:t>一、埃及油气工业简介</a:t>
            </a:r>
            <a:r>
              <a:rPr lang="en-US" altLang="zh-CN" sz="2400" dirty="0">
                <a:solidFill>
                  <a:srgbClr val="FF0000"/>
                </a:solidFill>
                <a:latin typeface="黑体" panose="02010609060101010101" pitchFamily="49" charset="-122"/>
                <a:ea typeface="黑体" panose="02010609060101010101" pitchFamily="49" charset="-122"/>
              </a:rPr>
              <a:t>——3.</a:t>
            </a:r>
            <a:r>
              <a:rPr lang="zh-CN" altLang="en-US" sz="2400" dirty="0">
                <a:solidFill>
                  <a:srgbClr val="FF0000"/>
                </a:solidFill>
                <a:latin typeface="黑体" panose="02010609060101010101" pitchFamily="49" charset="-122"/>
                <a:ea typeface="黑体" panose="02010609060101010101" pitchFamily="49" charset="-122"/>
              </a:rPr>
              <a:t>油气发展战略</a:t>
            </a:r>
          </a:p>
        </p:txBody>
      </p:sp>
      <p:pic>
        <p:nvPicPr>
          <p:cNvPr id="7" name="图片 6" descr="图片包含 文字, 地图, 动物, 哺乳动物&#10;&#10;已生成中等可信度的说明">
            <a:extLst>
              <a:ext uri="{FF2B5EF4-FFF2-40B4-BE49-F238E27FC236}">
                <a16:creationId xmlns:a16="http://schemas.microsoft.com/office/drawing/2014/main" xmlns="" id="{A03F84C5-4BD6-4D43-9FF7-0048310713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540" y="1124679"/>
            <a:ext cx="4919560" cy="4347661"/>
          </a:xfrm>
          <a:prstGeom prst="rect">
            <a:avLst/>
          </a:prstGeom>
        </p:spPr>
      </p:pic>
      <p:sp>
        <p:nvSpPr>
          <p:cNvPr id="8" name="矩形 7">
            <a:extLst>
              <a:ext uri="{FF2B5EF4-FFF2-40B4-BE49-F238E27FC236}">
                <a16:creationId xmlns:a16="http://schemas.microsoft.com/office/drawing/2014/main" xmlns="" id="{2B18DD56-0424-4F8E-B5EA-0E639C647E34}"/>
              </a:ext>
            </a:extLst>
          </p:cNvPr>
          <p:cNvSpPr/>
          <p:nvPr/>
        </p:nvSpPr>
        <p:spPr>
          <a:xfrm>
            <a:off x="5292100" y="1005119"/>
            <a:ext cx="3851900" cy="4902111"/>
          </a:xfrm>
          <a:prstGeom prst="rect">
            <a:avLst/>
          </a:prstGeom>
        </p:spPr>
        <p:txBody>
          <a:bodyPr wrap="square">
            <a:spAutoFit/>
          </a:bodyPr>
          <a:lstStyle/>
          <a:p>
            <a:pPr marL="285750" indent="-285750" algn="just">
              <a:lnSpc>
                <a:spcPts val="2700"/>
              </a:lnSpc>
              <a:spcAft>
                <a:spcPts val="0"/>
              </a:spcAft>
              <a:buClr>
                <a:srgbClr val="FF0000"/>
              </a:buClr>
              <a:buFont typeface="Wingdings" panose="05000000000000000000" pitchFamily="2" charset="2"/>
              <a:buChar char="p"/>
            </a:pPr>
            <a:r>
              <a:rPr lang="zh-CN" altLang="zh-CN" sz="1600" dirty="0">
                <a:solidFill>
                  <a:schemeClr val="tx2">
                    <a:lumMod val="50000"/>
                  </a:schemeClr>
                </a:solidFill>
                <a:latin typeface="微软雅黑" pitchFamily="34" charset="-122"/>
                <a:ea typeface="微软雅黑" pitchFamily="34" charset="-122"/>
              </a:rPr>
              <a:t>在有利环境下，</a:t>
            </a:r>
            <a:r>
              <a:rPr lang="en-US" altLang="zh-CN" sz="1600" dirty="0">
                <a:solidFill>
                  <a:schemeClr val="tx2">
                    <a:lumMod val="50000"/>
                  </a:schemeClr>
                </a:solidFill>
                <a:latin typeface="微软雅黑" pitchFamily="34" charset="-122"/>
                <a:ea typeface="微软雅黑" pitchFamily="34" charset="-122"/>
              </a:rPr>
              <a:t>ENI</a:t>
            </a:r>
            <a:r>
              <a:rPr lang="zh-CN" altLang="zh-CN" sz="1600" dirty="0">
                <a:solidFill>
                  <a:schemeClr val="tx2">
                    <a:lumMod val="50000"/>
                  </a:schemeClr>
                </a:solidFill>
                <a:latin typeface="微软雅黑" pitchFamily="34" charset="-122"/>
                <a:ea typeface="微软雅黑" pitchFamily="34" charset="-122"/>
              </a:rPr>
              <a:t>公司和</a:t>
            </a:r>
            <a:r>
              <a:rPr lang="en-US" altLang="zh-CN" sz="1600" dirty="0">
                <a:solidFill>
                  <a:schemeClr val="tx2">
                    <a:lumMod val="50000"/>
                  </a:schemeClr>
                </a:solidFill>
                <a:latin typeface="微软雅黑" pitchFamily="34" charset="-122"/>
                <a:ea typeface="微软雅黑" pitchFamily="34" charset="-122"/>
              </a:rPr>
              <a:t>BP</a:t>
            </a:r>
            <a:r>
              <a:rPr lang="zh-CN" altLang="zh-CN" sz="1600" dirty="0">
                <a:solidFill>
                  <a:schemeClr val="tx2">
                    <a:lumMod val="50000"/>
                  </a:schemeClr>
                </a:solidFill>
                <a:latin typeface="微软雅黑" pitchFamily="34" charset="-122"/>
                <a:ea typeface="微软雅黑" pitchFamily="34" charset="-122"/>
              </a:rPr>
              <a:t>公司成为埃及地中海天然气开发的领先者，</a:t>
            </a:r>
            <a:r>
              <a:rPr lang="en-US" altLang="zh-CN" sz="1600" dirty="0" err="1">
                <a:solidFill>
                  <a:schemeClr val="tx2">
                    <a:lumMod val="50000"/>
                  </a:schemeClr>
                </a:solidFill>
                <a:latin typeface="微软雅黑" pitchFamily="34" charset="-122"/>
                <a:ea typeface="微软雅黑" pitchFamily="34" charset="-122"/>
              </a:rPr>
              <a:t>Zohr</a:t>
            </a:r>
            <a:r>
              <a:rPr lang="zh-CN" altLang="zh-CN" sz="1600" dirty="0">
                <a:solidFill>
                  <a:schemeClr val="tx2">
                    <a:lumMod val="50000"/>
                  </a:schemeClr>
                </a:solidFill>
                <a:latin typeface="微软雅黑" pitchFamily="34" charset="-122"/>
                <a:ea typeface="微软雅黑" pitchFamily="34" charset="-122"/>
              </a:rPr>
              <a:t>大型气田、</a:t>
            </a:r>
            <a:r>
              <a:rPr lang="en-US" altLang="zh-CN" sz="1600" dirty="0">
                <a:solidFill>
                  <a:schemeClr val="tx2">
                    <a:lumMod val="50000"/>
                  </a:schemeClr>
                </a:solidFill>
                <a:latin typeface="微软雅黑" pitchFamily="34" charset="-122"/>
                <a:ea typeface="微软雅黑" pitchFamily="34" charset="-122"/>
              </a:rPr>
              <a:t>North Alex</a:t>
            </a:r>
            <a:r>
              <a:rPr lang="zh-CN" altLang="zh-CN" sz="1600" dirty="0">
                <a:solidFill>
                  <a:schemeClr val="tx2">
                    <a:lumMod val="50000"/>
                  </a:schemeClr>
                </a:solidFill>
                <a:latin typeface="微软雅黑" pitchFamily="34" charset="-122"/>
                <a:ea typeface="微软雅黑" pitchFamily="34" charset="-122"/>
              </a:rPr>
              <a:t>、</a:t>
            </a:r>
            <a:r>
              <a:rPr lang="en-US" altLang="zh-CN" sz="1600" dirty="0">
                <a:solidFill>
                  <a:schemeClr val="tx2">
                    <a:lumMod val="50000"/>
                  </a:schemeClr>
                </a:solidFill>
                <a:latin typeface="微软雅黑" pitchFamily="34" charset="-122"/>
                <a:ea typeface="微软雅黑" pitchFamily="34" charset="-122"/>
              </a:rPr>
              <a:t>Atoll</a:t>
            </a:r>
            <a:r>
              <a:rPr lang="zh-CN" altLang="zh-CN" sz="1600" dirty="0">
                <a:solidFill>
                  <a:schemeClr val="tx2">
                    <a:lumMod val="50000"/>
                  </a:schemeClr>
                </a:solidFill>
                <a:latin typeface="微软雅黑" pitchFamily="34" charset="-122"/>
                <a:ea typeface="微软雅黑" pitchFamily="34" charset="-122"/>
              </a:rPr>
              <a:t>等大型气田先后顺利投产</a:t>
            </a:r>
            <a:r>
              <a:rPr lang="zh-CN" altLang="en-US" sz="1600" dirty="0">
                <a:solidFill>
                  <a:schemeClr val="tx2">
                    <a:lumMod val="50000"/>
                  </a:schemeClr>
                </a:solidFill>
                <a:latin typeface="微软雅黑" pitchFamily="34" charset="-122"/>
                <a:ea typeface="微软雅黑" pitchFamily="34" charset="-122"/>
              </a:rPr>
              <a:t>。</a:t>
            </a:r>
            <a:endParaRPr lang="en-US" altLang="zh-CN" sz="1600" dirty="0">
              <a:solidFill>
                <a:schemeClr val="tx2">
                  <a:lumMod val="50000"/>
                </a:schemeClr>
              </a:solidFill>
              <a:latin typeface="微软雅黑" pitchFamily="34" charset="-122"/>
              <a:ea typeface="微软雅黑" pitchFamily="34" charset="-122"/>
            </a:endParaRPr>
          </a:p>
          <a:p>
            <a:pPr marL="285750" indent="-285750" algn="just">
              <a:lnSpc>
                <a:spcPts val="2700"/>
              </a:lnSpc>
              <a:spcAft>
                <a:spcPts val="0"/>
              </a:spcAft>
              <a:buClr>
                <a:srgbClr val="FF0000"/>
              </a:buClr>
              <a:buFont typeface="Wingdings" panose="05000000000000000000" pitchFamily="2" charset="2"/>
              <a:buChar char="p"/>
            </a:pPr>
            <a:r>
              <a:rPr lang="zh-CN" altLang="zh-CN" sz="1600" dirty="0">
                <a:solidFill>
                  <a:schemeClr val="tx2">
                    <a:lumMod val="50000"/>
                  </a:schemeClr>
                </a:solidFill>
                <a:latin typeface="微软雅黑" pitchFamily="34" charset="-122"/>
                <a:ea typeface="微软雅黑" pitchFamily="34" charset="-122"/>
              </a:rPr>
              <a:t>到今年</a:t>
            </a:r>
            <a:r>
              <a:rPr lang="en-US" altLang="zh-CN" sz="1600" dirty="0">
                <a:solidFill>
                  <a:schemeClr val="tx2">
                    <a:lumMod val="50000"/>
                  </a:schemeClr>
                </a:solidFill>
                <a:latin typeface="微软雅黑" pitchFamily="34" charset="-122"/>
                <a:ea typeface="微软雅黑" pitchFamily="34" charset="-122"/>
              </a:rPr>
              <a:t>9</a:t>
            </a:r>
            <a:r>
              <a:rPr lang="zh-CN" altLang="zh-CN" sz="1600" dirty="0">
                <a:solidFill>
                  <a:schemeClr val="tx2">
                    <a:lumMod val="50000"/>
                  </a:schemeClr>
                </a:solidFill>
                <a:latin typeface="微软雅黑" pitchFamily="34" charset="-122"/>
                <a:ea typeface="微软雅黑" pitchFamily="34" charset="-122"/>
              </a:rPr>
              <a:t>月份，埃及天然气短缺问题得到解决，预计</a:t>
            </a:r>
            <a:r>
              <a:rPr lang="en-US" altLang="zh-CN" sz="1600" dirty="0">
                <a:solidFill>
                  <a:schemeClr val="tx2">
                    <a:lumMod val="50000"/>
                  </a:schemeClr>
                </a:solidFill>
                <a:latin typeface="微软雅黑" pitchFamily="34" charset="-122"/>
                <a:ea typeface="微软雅黑" pitchFamily="34" charset="-122"/>
              </a:rPr>
              <a:t>2018</a:t>
            </a:r>
            <a:r>
              <a:rPr lang="zh-CN" altLang="zh-CN" sz="1600" dirty="0">
                <a:solidFill>
                  <a:schemeClr val="tx2">
                    <a:lumMod val="50000"/>
                  </a:schemeClr>
                </a:solidFill>
                <a:latin typeface="微软雅黑" pitchFamily="34" charset="-122"/>
                <a:ea typeface="微软雅黑" pitchFamily="34" charset="-122"/>
              </a:rPr>
              <a:t>年底将重新成为天然气出口国。</a:t>
            </a:r>
            <a:endParaRPr lang="en-US" altLang="zh-CN" sz="1600" dirty="0">
              <a:solidFill>
                <a:schemeClr val="tx2">
                  <a:lumMod val="50000"/>
                </a:schemeClr>
              </a:solidFill>
              <a:latin typeface="微软雅黑" pitchFamily="34" charset="-122"/>
              <a:ea typeface="微软雅黑" pitchFamily="34" charset="-122"/>
            </a:endParaRPr>
          </a:p>
          <a:p>
            <a:pPr marL="285750" indent="-285750" algn="just">
              <a:lnSpc>
                <a:spcPts val="2700"/>
              </a:lnSpc>
              <a:spcAft>
                <a:spcPts val="0"/>
              </a:spcAft>
              <a:buClr>
                <a:srgbClr val="FF0000"/>
              </a:buClr>
              <a:buFont typeface="Wingdings" panose="05000000000000000000" pitchFamily="2" charset="2"/>
              <a:buChar char="p"/>
            </a:pPr>
            <a:r>
              <a:rPr lang="zh-CN" altLang="zh-CN" sz="1600" dirty="0">
                <a:solidFill>
                  <a:schemeClr val="tx2">
                    <a:lumMod val="50000"/>
                  </a:schemeClr>
                </a:solidFill>
                <a:latin typeface="微软雅黑" pitchFamily="34" charset="-122"/>
                <a:ea typeface="微软雅黑" pitchFamily="34" charset="-122"/>
              </a:rPr>
              <a:t>埃及政府还在加紧建设国家级的地质数据资料中心</a:t>
            </a:r>
            <a:r>
              <a:rPr lang="zh-CN" altLang="en-US" sz="1600" dirty="0">
                <a:solidFill>
                  <a:schemeClr val="tx2">
                    <a:lumMod val="50000"/>
                  </a:schemeClr>
                </a:solidFill>
                <a:latin typeface="微软雅黑" pitchFamily="34" charset="-122"/>
                <a:ea typeface="微软雅黑" pitchFamily="34" charset="-122"/>
              </a:rPr>
              <a:t>（</a:t>
            </a:r>
            <a:r>
              <a:rPr lang="en-US" altLang="zh-CN" sz="1600" dirty="0">
                <a:solidFill>
                  <a:schemeClr val="tx2">
                    <a:lumMod val="50000"/>
                  </a:schemeClr>
                </a:solidFill>
                <a:latin typeface="微软雅黑" pitchFamily="34" charset="-122"/>
                <a:ea typeface="微软雅黑" pitchFamily="34" charset="-122"/>
              </a:rPr>
              <a:t>Egyptian Gateway for Exploration and Production</a:t>
            </a:r>
            <a:r>
              <a:rPr lang="zh-CN" altLang="en-US" sz="1600" dirty="0">
                <a:solidFill>
                  <a:schemeClr val="tx2">
                    <a:lumMod val="50000"/>
                  </a:schemeClr>
                </a:solidFill>
                <a:latin typeface="微软雅黑" pitchFamily="34" charset="-122"/>
                <a:ea typeface="微软雅黑" pitchFamily="34" charset="-122"/>
              </a:rPr>
              <a:t>）</a:t>
            </a:r>
            <a:r>
              <a:rPr lang="zh-CN" altLang="zh-CN" sz="1600" dirty="0">
                <a:solidFill>
                  <a:schemeClr val="tx2">
                    <a:lumMod val="50000"/>
                  </a:schemeClr>
                </a:solidFill>
                <a:latin typeface="微软雅黑" pitchFamily="34" charset="-122"/>
                <a:ea typeface="微软雅黑" pitchFamily="34" charset="-122"/>
              </a:rPr>
              <a:t>，便于地质数据资料的获取、共享和使用，更加有利于外国石油公司战略选区之前的基础研究，以增强参加埃及勘探区块投标的信心。</a:t>
            </a:r>
          </a:p>
        </p:txBody>
      </p:sp>
      <p:sp>
        <p:nvSpPr>
          <p:cNvPr id="9" name="椭圆 8">
            <a:extLst>
              <a:ext uri="{FF2B5EF4-FFF2-40B4-BE49-F238E27FC236}">
                <a16:creationId xmlns:a16="http://schemas.microsoft.com/office/drawing/2014/main" xmlns="" id="{F7FCE6BA-1EB1-43CA-9CE7-C09886D3812E}"/>
              </a:ext>
            </a:extLst>
          </p:cNvPr>
          <p:cNvSpPr/>
          <p:nvPr/>
        </p:nvSpPr>
        <p:spPr>
          <a:xfrm>
            <a:off x="1979640" y="3284980"/>
            <a:ext cx="144020" cy="144020"/>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xmlns="" id="{CEEAEC41-1D3C-41D1-B127-46A5D6985260}"/>
              </a:ext>
            </a:extLst>
          </p:cNvPr>
          <p:cNvSpPr txBox="1"/>
          <p:nvPr/>
        </p:nvSpPr>
        <p:spPr>
          <a:xfrm>
            <a:off x="1530225" y="3296410"/>
            <a:ext cx="521425" cy="307777"/>
          </a:xfrm>
          <a:prstGeom prst="rect">
            <a:avLst/>
          </a:prstGeom>
          <a:noFill/>
        </p:spPr>
        <p:txBody>
          <a:bodyPr wrap="none" rtlCol="0">
            <a:spAutoFit/>
          </a:bodyPr>
          <a:lstStyle/>
          <a:p>
            <a:r>
              <a:rPr lang="en-US" altLang="zh-CN" sz="1400" dirty="0"/>
              <a:t>Atoll</a:t>
            </a:r>
            <a:endParaRPr lang="zh-CN" altLang="en-US" sz="1400" dirty="0"/>
          </a:p>
        </p:txBody>
      </p:sp>
    </p:spTree>
    <p:extLst>
      <p:ext uri="{BB962C8B-B14F-4D97-AF65-F5344CB8AC3E}">
        <p14:creationId xmlns:p14="http://schemas.microsoft.com/office/powerpoint/2010/main" val="1232448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灯片编号占位符 8"/>
          <p:cNvSpPr>
            <a:spLocks noGrp="1" noChangeArrowheads="1"/>
          </p:cNvSpPr>
          <p:nvPr>
            <p:ph type="sldNum" sz="quarter" idx="12"/>
          </p:nvPr>
        </p:nvSpPr>
        <p:spPr bwMode="auto">
          <a:xfrm>
            <a:off x="8344132" y="6311236"/>
            <a:ext cx="622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fontAlgn="base"/>
            <a:fld id="{957DA1D2-E847-451D-B689-82DB00A55580}" type="slidenum">
              <a:rPr lang="zh-CN" altLang="en-US">
                <a:solidFill>
                  <a:srgbClr val="FFFFFF"/>
                </a:solidFill>
                <a:latin typeface="Arial" panose="020B0604020202020204" pitchFamily="34" charset="0"/>
              </a:rPr>
              <a:pPr fontAlgn="base"/>
              <a:t>14</a:t>
            </a:fld>
            <a:endParaRPr lang="zh-CN" altLang="en-US">
              <a:solidFill>
                <a:srgbClr val="FFFFFF"/>
              </a:solidFill>
              <a:latin typeface="Arial" panose="020B0604020202020204" pitchFamily="34" charset="0"/>
            </a:endParaRPr>
          </a:p>
        </p:txBody>
      </p:sp>
      <p:sp>
        <p:nvSpPr>
          <p:cNvPr id="11" name="文本框 10"/>
          <p:cNvSpPr txBox="1"/>
          <p:nvPr/>
        </p:nvSpPr>
        <p:spPr>
          <a:xfrm>
            <a:off x="5397732" y="6311236"/>
            <a:ext cx="2582862" cy="252412"/>
          </a:xfrm>
          <a:prstGeom prst="rect">
            <a:avLst/>
          </a:prstGeom>
          <a:noFill/>
        </p:spPr>
        <p:txBody>
          <a:bodyPr wrap="none">
            <a:spAutoFit/>
          </a:bodyPr>
          <a:lstStyle/>
          <a:p>
            <a:pPr fontAlgn="auto"/>
            <a:r>
              <a:rPr kumimoji="1" lang="zh-CN" altLang="en-US" sz="1050" noProof="1">
                <a:latin typeface="方正兰亭中黑简体" panose="02000000000000000000" charset="-122"/>
                <a:ea typeface="方正兰亭中黑简体" panose="02000000000000000000" charset="-122"/>
                <a:cs typeface="HYDaSongJ"/>
              </a:rPr>
              <a:t>中国石化集团国际石油勘探开发有限公司</a:t>
            </a:r>
          </a:p>
        </p:txBody>
      </p:sp>
      <p:sp>
        <p:nvSpPr>
          <p:cNvPr id="18438" name="文本框 11"/>
          <p:cNvSpPr txBox="1">
            <a:spLocks noChangeArrowheads="1"/>
          </p:cNvSpPr>
          <p:nvPr/>
        </p:nvSpPr>
        <p:spPr bwMode="auto">
          <a:xfrm>
            <a:off x="5377094" y="6543011"/>
            <a:ext cx="2605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600" b="1" dirty="0">
                <a:latin typeface="Arial" panose="020B0604020202020204" pitchFamily="34" charset="0"/>
                <a:ea typeface="HYDaSongJ"/>
                <a:cs typeface="HYDaSongJ"/>
              </a:rPr>
              <a:t>SINOPEC</a:t>
            </a:r>
            <a:r>
              <a:rPr lang="zh-CN" altLang="en-US" sz="600" b="1" dirty="0">
                <a:latin typeface="Arial" panose="020B0604020202020204" pitchFamily="34" charset="0"/>
                <a:ea typeface="HYDaSongJ"/>
                <a:cs typeface="HYDaSongJ"/>
              </a:rPr>
              <a:t> </a:t>
            </a:r>
            <a:r>
              <a:rPr lang="en-US" altLang="zh-CN" sz="600" b="1" dirty="0">
                <a:latin typeface="Arial" panose="020B0604020202020204" pitchFamily="34" charset="0"/>
                <a:ea typeface="HYDaSongJ"/>
                <a:cs typeface="HYDaSongJ"/>
              </a:rPr>
              <a:t> </a:t>
            </a:r>
            <a:r>
              <a:rPr lang="zh-CN" altLang="en-US" sz="600" b="1" dirty="0">
                <a:latin typeface="Arial" panose="020B0604020202020204" pitchFamily="34" charset="0"/>
                <a:ea typeface="HYDaSongJ"/>
                <a:cs typeface="HYDaSongJ"/>
              </a:rPr>
              <a:t> </a:t>
            </a:r>
            <a:r>
              <a:rPr lang="en-US" altLang="zh-CN" sz="600" b="1" dirty="0">
                <a:latin typeface="Arial" panose="020B0604020202020204" pitchFamily="34" charset="0"/>
                <a:ea typeface="HYDaSongJ"/>
                <a:cs typeface="HYDaSongJ"/>
              </a:rPr>
              <a:t>INTERNATIONAL PETROLEUM EXPLORATION AND PRODUCTION CORPORATION</a:t>
            </a:r>
          </a:p>
        </p:txBody>
      </p:sp>
      <p:pic>
        <p:nvPicPr>
          <p:cNvPr id="18442" name="图片 15" descr="未标题-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282" y="6339811"/>
            <a:ext cx="108426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日期占位符 7"/>
          <p:cNvSpPr>
            <a:spLocks noGrp="1" noChangeArrowheads="1"/>
          </p:cNvSpPr>
          <p:nvPr>
            <p:ph type="dt" sz="quarter" idx="10"/>
          </p:nvPr>
        </p:nvSpPr>
        <p:spPr bwMode="auto">
          <a:xfrm>
            <a:off x="6375225" y="5465875"/>
            <a:ext cx="1196975" cy="3410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fontAlgn="base"/>
            <a:fld id="{FA9A24C6-9882-479E-9909-15C0EF58D9C6}" type="datetime1">
              <a:rPr lang="zh-CN" altLang="en-US">
                <a:latin typeface="Arial" panose="020B0604020202020204" pitchFamily="34" charset="0"/>
              </a:rPr>
              <a:pPr fontAlgn="base"/>
              <a:t>2018/11/4</a:t>
            </a:fld>
            <a:endParaRPr lang="zh-CN" altLang="en-US">
              <a:latin typeface="Arial" panose="020B0604020202020204" pitchFamily="34" charset="0"/>
            </a:endParaRPr>
          </a:p>
        </p:txBody>
      </p:sp>
      <p:sp>
        <p:nvSpPr>
          <p:cNvPr id="32" name="Rectangle 31"/>
          <p:cNvSpPr/>
          <p:nvPr/>
        </p:nvSpPr>
        <p:spPr>
          <a:xfrm>
            <a:off x="400283" y="4643742"/>
            <a:ext cx="8286518" cy="1481944"/>
          </a:xfrm>
          <a:prstGeom prst="rect">
            <a:avLst/>
          </a:prstGeom>
          <a:solidFill>
            <a:schemeClr val="bg1"/>
          </a:solidFill>
        </p:spPr>
        <p:txBody>
          <a:bodyPr wrap="square">
            <a:spAutoFit/>
          </a:bodyPr>
          <a:lstStyle/>
          <a:p>
            <a:pPr marL="180975" lvl="1" indent="-180975" algn="just">
              <a:spcBef>
                <a:spcPct val="15000"/>
              </a:spcBef>
              <a:buClr>
                <a:srgbClr val="FF3300"/>
              </a:buClr>
              <a:buFont typeface="Wingdings" pitchFamily="2" charset="2"/>
              <a:buChar char="n"/>
              <a:defRPr/>
            </a:pPr>
            <a:r>
              <a:rPr lang="zh-CN" altLang="en-US" sz="1400" dirty="0">
                <a:solidFill>
                  <a:schemeClr val="tx2">
                    <a:lumMod val="50000"/>
                  </a:schemeClr>
                </a:solidFill>
                <a:latin typeface="微软雅黑" pitchFamily="34" charset="-122"/>
                <a:ea typeface="微软雅黑" pitchFamily="34" charset="-122"/>
              </a:rPr>
              <a:t>埃及拥有非洲最大的炼油能力，共有</a:t>
            </a:r>
            <a:r>
              <a:rPr lang="en-US" altLang="zh-CN" sz="1400" dirty="0">
                <a:solidFill>
                  <a:schemeClr val="tx2">
                    <a:lumMod val="50000"/>
                  </a:schemeClr>
                </a:solidFill>
                <a:latin typeface="微软雅黑" pitchFamily="34" charset="-122"/>
                <a:ea typeface="微软雅黑" pitchFamily="34" charset="-122"/>
              </a:rPr>
              <a:t>12</a:t>
            </a:r>
            <a:r>
              <a:rPr lang="zh-CN" altLang="en-US" sz="1400" dirty="0">
                <a:solidFill>
                  <a:schemeClr val="tx2">
                    <a:lumMod val="50000"/>
                  </a:schemeClr>
                </a:solidFill>
                <a:latin typeface="微软雅黑" pitchFamily="34" charset="-122"/>
                <a:ea typeface="微软雅黑" pitchFamily="34" charset="-122"/>
              </a:rPr>
              <a:t>个炼油厂，总炼油能力</a:t>
            </a:r>
            <a:r>
              <a:rPr lang="en-US" altLang="zh-CN" sz="1400" dirty="0">
                <a:solidFill>
                  <a:schemeClr val="tx2">
                    <a:lumMod val="50000"/>
                  </a:schemeClr>
                </a:solidFill>
                <a:latin typeface="微软雅黑" pitchFamily="34" charset="-122"/>
                <a:ea typeface="微软雅黑" pitchFamily="34" charset="-122"/>
              </a:rPr>
              <a:t>3800</a:t>
            </a:r>
            <a:r>
              <a:rPr lang="zh-CN" altLang="en-US" sz="1400" dirty="0">
                <a:solidFill>
                  <a:schemeClr val="tx2">
                    <a:lumMod val="50000"/>
                  </a:schemeClr>
                </a:solidFill>
                <a:latin typeface="微软雅黑" pitchFamily="34" charset="-122"/>
                <a:ea typeface="微软雅黑" pitchFamily="34" charset="-122"/>
              </a:rPr>
              <a:t>万吨</a:t>
            </a:r>
            <a:r>
              <a:rPr lang="en-US" altLang="zh-CN" sz="1400" dirty="0">
                <a:solidFill>
                  <a:schemeClr val="tx2">
                    <a:lumMod val="50000"/>
                  </a:schemeClr>
                </a:solidFill>
                <a:latin typeface="微软雅黑" pitchFamily="34" charset="-122"/>
                <a:ea typeface="微软雅黑" pitchFamily="34" charset="-122"/>
              </a:rPr>
              <a:t>/</a:t>
            </a:r>
            <a:r>
              <a:rPr lang="zh-CN" altLang="en-US" sz="1400" dirty="0">
                <a:solidFill>
                  <a:schemeClr val="tx2">
                    <a:lumMod val="50000"/>
                  </a:schemeClr>
                </a:solidFill>
                <a:latin typeface="微软雅黑" pitchFamily="34" charset="-122"/>
                <a:ea typeface="微软雅黑" pitchFamily="34" charset="-122"/>
              </a:rPr>
              <a:t>年。但因设备较陈旧，目前实际生产水平</a:t>
            </a:r>
            <a:r>
              <a:rPr lang="en-US" altLang="zh-CN" sz="1400" dirty="0">
                <a:solidFill>
                  <a:schemeClr val="tx2">
                    <a:lumMod val="50000"/>
                  </a:schemeClr>
                </a:solidFill>
                <a:latin typeface="微软雅黑" pitchFamily="34" charset="-122"/>
                <a:ea typeface="微软雅黑" pitchFamily="34" charset="-122"/>
              </a:rPr>
              <a:t>58.6</a:t>
            </a:r>
            <a:r>
              <a:rPr lang="zh-CN" altLang="en-US" sz="1400" dirty="0">
                <a:solidFill>
                  <a:schemeClr val="tx2">
                    <a:lumMod val="50000"/>
                  </a:schemeClr>
                </a:solidFill>
                <a:latin typeface="微软雅黑" pitchFamily="34" charset="-122"/>
                <a:ea typeface="微软雅黑" pitchFamily="34" charset="-122"/>
              </a:rPr>
              <a:t>万桶</a:t>
            </a:r>
            <a:r>
              <a:rPr lang="en-US" altLang="zh-CN" sz="1400" dirty="0">
                <a:solidFill>
                  <a:schemeClr val="tx2">
                    <a:lumMod val="50000"/>
                  </a:schemeClr>
                </a:solidFill>
                <a:latin typeface="微软雅黑" pitchFamily="34" charset="-122"/>
                <a:ea typeface="微软雅黑" pitchFamily="34" charset="-122"/>
              </a:rPr>
              <a:t>/</a:t>
            </a:r>
            <a:r>
              <a:rPr lang="zh-CN" altLang="en-US" sz="1400" dirty="0">
                <a:solidFill>
                  <a:schemeClr val="tx2">
                    <a:lumMod val="50000"/>
                  </a:schemeClr>
                </a:solidFill>
                <a:latin typeface="微软雅黑" pitchFamily="34" charset="-122"/>
                <a:ea typeface="微软雅黑" pitchFamily="34" charset="-122"/>
              </a:rPr>
              <a:t>日（</a:t>
            </a:r>
            <a:r>
              <a:rPr lang="en-US" altLang="zh-CN" sz="1400" dirty="0">
                <a:solidFill>
                  <a:schemeClr val="tx2">
                    <a:lumMod val="50000"/>
                  </a:schemeClr>
                </a:solidFill>
                <a:latin typeface="微软雅黑" pitchFamily="34" charset="-122"/>
                <a:ea typeface="微软雅黑" pitchFamily="34" charset="-122"/>
              </a:rPr>
              <a:t>3000</a:t>
            </a:r>
            <a:r>
              <a:rPr lang="zh-CN" altLang="en-US" sz="1400" dirty="0">
                <a:solidFill>
                  <a:schemeClr val="tx2">
                    <a:lumMod val="50000"/>
                  </a:schemeClr>
                </a:solidFill>
                <a:latin typeface="微软雅黑" pitchFamily="34" charset="-122"/>
                <a:ea typeface="微软雅黑" pitchFamily="34" charset="-122"/>
              </a:rPr>
              <a:t>万吨左右</a:t>
            </a:r>
            <a:r>
              <a:rPr lang="en-US" altLang="zh-CN" sz="1400" dirty="0">
                <a:solidFill>
                  <a:schemeClr val="tx2">
                    <a:lumMod val="50000"/>
                  </a:schemeClr>
                </a:solidFill>
                <a:latin typeface="微软雅黑" pitchFamily="34" charset="-122"/>
                <a:ea typeface="微软雅黑" pitchFamily="34" charset="-122"/>
              </a:rPr>
              <a:t>/</a:t>
            </a:r>
            <a:r>
              <a:rPr lang="zh-CN" altLang="en-US" sz="1400" dirty="0">
                <a:solidFill>
                  <a:schemeClr val="tx2">
                    <a:lumMod val="50000"/>
                  </a:schemeClr>
                </a:solidFill>
                <a:latin typeface="微软雅黑" pitchFamily="34" charset="-122"/>
                <a:ea typeface="微软雅黑" pitchFamily="34" charset="-122"/>
              </a:rPr>
              <a:t>年），</a:t>
            </a:r>
            <a:r>
              <a:rPr lang="zh-CN" altLang="zh-CN" sz="1400" dirty="0">
                <a:solidFill>
                  <a:schemeClr val="tx2">
                    <a:lumMod val="50000"/>
                  </a:schemeClr>
                </a:solidFill>
                <a:latin typeface="微软雅黑" pitchFamily="34" charset="-122"/>
                <a:ea typeface="微软雅黑" pitchFamily="34" charset="-122"/>
              </a:rPr>
              <a:t>利用率</a:t>
            </a:r>
            <a:r>
              <a:rPr lang="en-US" altLang="zh-CN" sz="1400" dirty="0">
                <a:solidFill>
                  <a:schemeClr val="tx2">
                    <a:lumMod val="50000"/>
                  </a:schemeClr>
                </a:solidFill>
                <a:latin typeface="微软雅黑" pitchFamily="34" charset="-122"/>
                <a:ea typeface="微软雅黑" pitchFamily="34" charset="-122"/>
              </a:rPr>
              <a:t>77.2%</a:t>
            </a:r>
            <a:r>
              <a:rPr lang="zh-CN" altLang="en-US" sz="1400" dirty="0">
                <a:solidFill>
                  <a:schemeClr val="tx2">
                    <a:lumMod val="50000"/>
                  </a:schemeClr>
                </a:solidFill>
                <a:latin typeface="微软雅黑" pitchFamily="34" charset="-122"/>
                <a:ea typeface="微软雅黑" pitchFamily="34" charset="-122"/>
              </a:rPr>
              <a:t>。</a:t>
            </a:r>
            <a:endParaRPr lang="en-US" altLang="zh-CN" sz="1400" dirty="0">
              <a:solidFill>
                <a:schemeClr val="tx2">
                  <a:lumMod val="50000"/>
                </a:schemeClr>
              </a:solidFill>
              <a:latin typeface="微软雅黑" pitchFamily="34" charset="-122"/>
              <a:ea typeface="微软雅黑" pitchFamily="34" charset="-122"/>
            </a:endParaRPr>
          </a:p>
          <a:p>
            <a:pPr marL="180975" lvl="1" indent="-180975" algn="just">
              <a:spcBef>
                <a:spcPct val="15000"/>
              </a:spcBef>
              <a:buClr>
                <a:srgbClr val="FF3300"/>
              </a:buClr>
              <a:buFont typeface="Wingdings" pitchFamily="2" charset="2"/>
              <a:buChar char="n"/>
              <a:defRPr/>
            </a:pPr>
            <a:r>
              <a:rPr lang="zh-CN" altLang="en-US" sz="1400" dirty="0">
                <a:solidFill>
                  <a:schemeClr val="tx2">
                    <a:lumMod val="50000"/>
                  </a:schemeClr>
                </a:solidFill>
                <a:latin typeface="微软雅黑" pitchFamily="34" charset="-122"/>
                <a:ea typeface="微软雅黑" pitchFamily="34" charset="-122"/>
              </a:rPr>
              <a:t>国内油品需求</a:t>
            </a:r>
            <a:r>
              <a:rPr lang="en-US" altLang="zh-CN" sz="1400" dirty="0">
                <a:solidFill>
                  <a:schemeClr val="tx2">
                    <a:lumMod val="50000"/>
                  </a:schemeClr>
                </a:solidFill>
                <a:latin typeface="微软雅黑" pitchFamily="34" charset="-122"/>
                <a:ea typeface="微软雅黑" pitchFamily="34" charset="-122"/>
              </a:rPr>
              <a:t>79.9</a:t>
            </a:r>
            <a:r>
              <a:rPr lang="zh-CN" altLang="en-US" sz="1400" dirty="0">
                <a:solidFill>
                  <a:schemeClr val="tx2">
                    <a:lumMod val="50000"/>
                  </a:schemeClr>
                </a:solidFill>
                <a:latin typeface="微软雅黑" pitchFamily="34" charset="-122"/>
                <a:ea typeface="微软雅黑" pitchFamily="34" charset="-122"/>
              </a:rPr>
              <a:t>万桶</a:t>
            </a:r>
            <a:r>
              <a:rPr lang="en-US" altLang="zh-CN" sz="1400" dirty="0">
                <a:solidFill>
                  <a:schemeClr val="tx2">
                    <a:lumMod val="50000"/>
                  </a:schemeClr>
                </a:solidFill>
                <a:latin typeface="微软雅黑" pitchFamily="34" charset="-122"/>
                <a:ea typeface="微软雅黑" pitchFamily="34" charset="-122"/>
              </a:rPr>
              <a:t>/</a:t>
            </a:r>
            <a:r>
              <a:rPr lang="zh-CN" altLang="en-US" sz="1400" dirty="0">
                <a:solidFill>
                  <a:schemeClr val="tx2">
                    <a:lumMod val="50000"/>
                  </a:schemeClr>
                </a:solidFill>
                <a:latin typeface="微软雅黑" pitchFamily="34" charset="-122"/>
                <a:ea typeface="微软雅黑" pitchFamily="34" charset="-122"/>
              </a:rPr>
              <a:t>日，总供需缺口</a:t>
            </a:r>
            <a:r>
              <a:rPr lang="en-US" altLang="zh-CN" sz="1400" dirty="0">
                <a:solidFill>
                  <a:schemeClr val="tx2">
                    <a:lumMod val="50000"/>
                  </a:schemeClr>
                </a:solidFill>
                <a:latin typeface="微软雅黑" pitchFamily="34" charset="-122"/>
                <a:ea typeface="微软雅黑" pitchFamily="34" charset="-122"/>
              </a:rPr>
              <a:t>21.3</a:t>
            </a:r>
            <a:r>
              <a:rPr lang="zh-CN" altLang="en-US" sz="1400" dirty="0">
                <a:solidFill>
                  <a:schemeClr val="tx2">
                    <a:lumMod val="50000"/>
                  </a:schemeClr>
                </a:solidFill>
                <a:latin typeface="微软雅黑" pitchFamily="34" charset="-122"/>
                <a:ea typeface="微软雅黑" pitchFamily="34" charset="-122"/>
              </a:rPr>
              <a:t>万桶</a:t>
            </a:r>
            <a:r>
              <a:rPr lang="en-US" altLang="zh-CN" sz="1400" dirty="0">
                <a:solidFill>
                  <a:schemeClr val="tx2">
                    <a:lumMod val="50000"/>
                  </a:schemeClr>
                </a:solidFill>
                <a:latin typeface="微软雅黑" pitchFamily="34" charset="-122"/>
                <a:ea typeface="微软雅黑" pitchFamily="34" charset="-122"/>
              </a:rPr>
              <a:t>/</a:t>
            </a:r>
            <a:r>
              <a:rPr lang="zh-CN" altLang="en-US" sz="1400" dirty="0">
                <a:solidFill>
                  <a:schemeClr val="tx2">
                    <a:lumMod val="50000"/>
                  </a:schemeClr>
                </a:solidFill>
                <a:latin typeface="微软雅黑" pitchFamily="34" charset="-122"/>
                <a:ea typeface="微软雅黑" pitchFamily="34" charset="-122"/>
              </a:rPr>
              <a:t>日，缺口达</a:t>
            </a:r>
            <a:r>
              <a:rPr lang="en-US" altLang="zh-CN" sz="1400" dirty="0">
                <a:solidFill>
                  <a:schemeClr val="tx2">
                    <a:lumMod val="50000"/>
                  </a:schemeClr>
                </a:solidFill>
                <a:latin typeface="微软雅黑" pitchFamily="34" charset="-122"/>
                <a:ea typeface="微软雅黑" pitchFamily="34" charset="-122"/>
              </a:rPr>
              <a:t>36%</a:t>
            </a:r>
            <a:r>
              <a:rPr lang="zh-CN" altLang="en-US" sz="1400" dirty="0">
                <a:solidFill>
                  <a:schemeClr val="tx2">
                    <a:lumMod val="50000"/>
                  </a:schemeClr>
                </a:solidFill>
                <a:latin typeface="微软雅黑" pitchFamily="34" charset="-122"/>
                <a:ea typeface="微软雅黑" pitchFamily="34" charset="-122"/>
              </a:rPr>
              <a:t>。</a:t>
            </a:r>
            <a:endParaRPr lang="en-US" altLang="zh-CN" sz="1400" dirty="0">
              <a:solidFill>
                <a:schemeClr val="tx2">
                  <a:lumMod val="50000"/>
                </a:schemeClr>
              </a:solidFill>
              <a:latin typeface="微软雅黑" pitchFamily="34" charset="-122"/>
              <a:ea typeface="微软雅黑" pitchFamily="34" charset="-122"/>
            </a:endParaRPr>
          </a:p>
          <a:p>
            <a:pPr marL="180975" lvl="1" indent="-180975" algn="just">
              <a:spcBef>
                <a:spcPct val="15000"/>
              </a:spcBef>
              <a:buClr>
                <a:srgbClr val="FF3300"/>
              </a:buClr>
              <a:buFont typeface="Wingdings" pitchFamily="2" charset="2"/>
              <a:buChar char="n"/>
              <a:defRPr/>
            </a:pPr>
            <a:r>
              <a:rPr lang="zh-CN" altLang="en-US" sz="1400" dirty="0">
                <a:solidFill>
                  <a:schemeClr val="tx2">
                    <a:lumMod val="50000"/>
                  </a:schemeClr>
                </a:solidFill>
                <a:latin typeface="微软雅黑" pitchFamily="34" charset="-122"/>
                <a:ea typeface="微软雅黑" pitchFamily="34" charset="-122"/>
              </a:rPr>
              <a:t>结构上，重质油品偏大的产品结构与中轻油品需求快速增长的矛盾尖锐，特别是柴油、汽油和</a:t>
            </a:r>
            <a:r>
              <a:rPr lang="en-US" altLang="zh-CN" sz="1400" dirty="0">
                <a:solidFill>
                  <a:schemeClr val="tx2">
                    <a:lumMod val="50000"/>
                  </a:schemeClr>
                </a:solidFill>
                <a:latin typeface="微软雅黑" pitchFamily="34" charset="-122"/>
                <a:ea typeface="微软雅黑" pitchFamily="34" charset="-122"/>
              </a:rPr>
              <a:t>LPG</a:t>
            </a:r>
            <a:r>
              <a:rPr lang="zh-CN" altLang="en-US" sz="1400" dirty="0">
                <a:solidFill>
                  <a:schemeClr val="tx2">
                    <a:lumMod val="50000"/>
                  </a:schemeClr>
                </a:solidFill>
                <a:latin typeface="微软雅黑" pitchFamily="34" charset="-122"/>
                <a:ea typeface="微软雅黑" pitchFamily="34" charset="-122"/>
              </a:rPr>
              <a:t>短缺较为严重。</a:t>
            </a:r>
            <a:endParaRPr lang="en-US" altLang="zh-CN" sz="1400" dirty="0">
              <a:solidFill>
                <a:schemeClr val="tx2">
                  <a:lumMod val="50000"/>
                </a:schemeClr>
              </a:solidFill>
              <a:latin typeface="微软雅黑" pitchFamily="34" charset="-122"/>
              <a:ea typeface="微软雅黑" pitchFamily="34" charset="-122"/>
            </a:endParaRPr>
          </a:p>
          <a:p>
            <a:pPr marL="180975" lvl="1" indent="-180975" algn="just">
              <a:spcBef>
                <a:spcPct val="15000"/>
              </a:spcBef>
              <a:buClr>
                <a:srgbClr val="FF3300"/>
              </a:buClr>
              <a:buFont typeface="Wingdings" pitchFamily="2" charset="2"/>
              <a:buChar char="n"/>
              <a:defRPr/>
            </a:pPr>
            <a:r>
              <a:rPr lang="zh-CN" altLang="en-US" sz="1400" dirty="0">
                <a:solidFill>
                  <a:schemeClr val="tx2">
                    <a:lumMod val="50000"/>
                  </a:schemeClr>
                </a:solidFill>
                <a:latin typeface="微软雅黑" pitchFamily="34" charset="-122"/>
                <a:ea typeface="微软雅黑" pitchFamily="34" charset="-122"/>
              </a:rPr>
              <a:t>新建</a:t>
            </a:r>
            <a:r>
              <a:rPr lang="zh-CN" altLang="zh-CN" sz="1400" dirty="0">
                <a:solidFill>
                  <a:schemeClr val="tx2">
                    <a:lumMod val="50000"/>
                  </a:schemeClr>
                </a:solidFill>
                <a:latin typeface="微软雅黑" pitchFamily="34" charset="-122"/>
                <a:ea typeface="微软雅黑" pitchFamily="34" charset="-122"/>
              </a:rPr>
              <a:t>炼油化工基地、改造老旧炼油厂、发展油气深加工，提高油气附加值等方面合作潜力巨大。</a:t>
            </a:r>
            <a:endParaRPr lang="zh-CN" altLang="en-US" sz="1400" dirty="0">
              <a:solidFill>
                <a:schemeClr val="tx2">
                  <a:lumMod val="50000"/>
                </a:schemeClr>
              </a:solidFill>
              <a:latin typeface="微软雅黑" pitchFamily="34" charset="-122"/>
              <a:ea typeface="微软雅黑" pitchFamily="34" charset="-122"/>
            </a:endParaRPr>
          </a:p>
        </p:txBody>
      </p:sp>
      <p:pic>
        <p:nvPicPr>
          <p:cNvPr id="21" name="图片 2"/>
          <p:cNvPicPr>
            <a:picLocks noChangeAspect="1"/>
          </p:cNvPicPr>
          <p:nvPr/>
        </p:nvPicPr>
        <p:blipFill rotWithShape="1">
          <a:blip r:embed="rId4" cstate="print"/>
          <a:srcRect l="3416"/>
          <a:stretch/>
        </p:blipFill>
        <p:spPr>
          <a:xfrm>
            <a:off x="460863" y="890749"/>
            <a:ext cx="4111137" cy="3550561"/>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757520628"/>
              </p:ext>
            </p:extLst>
          </p:nvPr>
        </p:nvGraphicFramePr>
        <p:xfrm>
          <a:off x="4960453" y="902900"/>
          <a:ext cx="3818352" cy="3555879"/>
        </p:xfrm>
        <a:graphic>
          <a:graphicData uri="http://schemas.openxmlformats.org/drawingml/2006/table">
            <a:tbl>
              <a:tblPr firstRow="1" bandRow="1">
                <a:tableStyleId>{5C22544A-7EE6-4342-B048-85BDC9FD1C3A}</a:tableStyleId>
              </a:tblPr>
              <a:tblGrid>
                <a:gridCol w="648090">
                  <a:extLst>
                    <a:ext uri="{9D8B030D-6E8A-4147-A177-3AD203B41FA5}">
                      <a16:colId xmlns:a16="http://schemas.microsoft.com/office/drawing/2014/main" xmlns="" val="20000"/>
                    </a:ext>
                  </a:extLst>
                </a:gridCol>
                <a:gridCol w="1080150">
                  <a:extLst>
                    <a:ext uri="{9D8B030D-6E8A-4147-A177-3AD203B41FA5}">
                      <a16:colId xmlns:a16="http://schemas.microsoft.com/office/drawing/2014/main" xmlns="" val="20001"/>
                    </a:ext>
                  </a:extLst>
                </a:gridCol>
                <a:gridCol w="676068">
                  <a:extLst>
                    <a:ext uri="{9D8B030D-6E8A-4147-A177-3AD203B41FA5}">
                      <a16:colId xmlns:a16="http://schemas.microsoft.com/office/drawing/2014/main" xmlns="" val="20002"/>
                    </a:ext>
                  </a:extLst>
                </a:gridCol>
                <a:gridCol w="859739">
                  <a:extLst>
                    <a:ext uri="{9D8B030D-6E8A-4147-A177-3AD203B41FA5}">
                      <a16:colId xmlns:a16="http://schemas.microsoft.com/office/drawing/2014/main" xmlns="" val="20003"/>
                    </a:ext>
                  </a:extLst>
                </a:gridCol>
                <a:gridCol w="554305">
                  <a:extLst>
                    <a:ext uri="{9D8B030D-6E8A-4147-A177-3AD203B41FA5}">
                      <a16:colId xmlns:a16="http://schemas.microsoft.com/office/drawing/2014/main" xmlns="" val="20004"/>
                    </a:ext>
                  </a:extLst>
                </a:gridCol>
              </a:tblGrid>
              <a:tr h="500259">
                <a:tc>
                  <a:txBody>
                    <a:bodyPr/>
                    <a:lstStyle/>
                    <a:p>
                      <a:pPr algn="ctr" rtl="0" fontAlgn="ctr"/>
                      <a:r>
                        <a:rPr lang="zh-CN" altLang="en-US" sz="1400" b="1" u="none" strike="noStrike" dirty="0">
                          <a:effectLst/>
                        </a:rPr>
                        <a:t>区域</a:t>
                      </a:r>
                      <a:endParaRPr lang="zh-CN" altLang="en-US" sz="1400" b="1" i="0" u="none" strike="noStrike" dirty="0">
                        <a:solidFill>
                          <a:srgbClr val="FFFFFF"/>
                        </a:solidFill>
                        <a:effectLst/>
                        <a:latin typeface="微软雅黑" panose="020B0503020204020204" pitchFamily="34" charset="-122"/>
                        <a:ea typeface="微软雅黑" panose="020B0503020204020204" pitchFamily="34" charset="-122"/>
                      </a:endParaRPr>
                    </a:p>
                  </a:txBody>
                  <a:tcPr marL="7620" marR="7620" marT="7620" marB="0" anchor="ctr"/>
                </a:tc>
                <a:tc>
                  <a:txBody>
                    <a:bodyPr/>
                    <a:lstStyle/>
                    <a:p>
                      <a:pPr algn="ctr" rtl="0" fontAlgn="ctr"/>
                      <a:r>
                        <a:rPr lang="zh-CN" altLang="en-US" sz="1400" b="1" u="none" strike="noStrike">
                          <a:effectLst/>
                        </a:rPr>
                        <a:t>炼油厂</a:t>
                      </a:r>
                      <a:endParaRPr lang="zh-CN" altLang="en-US" sz="1400" b="1" i="0" u="none" strike="noStrike">
                        <a:solidFill>
                          <a:srgbClr val="FFFFFF"/>
                        </a:solidFill>
                        <a:effectLst/>
                        <a:latin typeface="微软雅黑" panose="020B0503020204020204" pitchFamily="34" charset="-122"/>
                        <a:ea typeface="微软雅黑" panose="020B0503020204020204" pitchFamily="34" charset="-122"/>
                      </a:endParaRPr>
                    </a:p>
                  </a:txBody>
                  <a:tcPr marL="7620" marR="7620" marT="7620" marB="0" anchor="ctr"/>
                </a:tc>
                <a:tc>
                  <a:txBody>
                    <a:bodyPr/>
                    <a:lstStyle/>
                    <a:p>
                      <a:pPr algn="ctr" rtl="0" fontAlgn="ctr"/>
                      <a:r>
                        <a:rPr lang="zh-CN" altLang="en-US" sz="1400" b="1" u="none" strike="noStrike">
                          <a:effectLst/>
                        </a:rPr>
                        <a:t>投产</a:t>
                      </a:r>
                      <a:br>
                        <a:rPr lang="zh-CN" altLang="en-US" sz="1400" b="1" u="none" strike="noStrike">
                          <a:effectLst/>
                        </a:rPr>
                      </a:br>
                      <a:r>
                        <a:rPr lang="zh-CN" altLang="en-US" sz="1400" b="1" u="none" strike="noStrike">
                          <a:effectLst/>
                        </a:rPr>
                        <a:t>时间</a:t>
                      </a:r>
                      <a:endParaRPr lang="zh-CN" altLang="en-US" sz="1400" b="1" i="0" u="none" strike="noStrike">
                        <a:solidFill>
                          <a:srgbClr val="FFFFFF"/>
                        </a:solidFill>
                        <a:effectLst/>
                        <a:latin typeface="微软雅黑" panose="020B0503020204020204" pitchFamily="34" charset="-122"/>
                        <a:ea typeface="微软雅黑" panose="020B0503020204020204" pitchFamily="34" charset="-122"/>
                      </a:endParaRPr>
                    </a:p>
                  </a:txBody>
                  <a:tcPr marL="7620" marR="7620" marT="7620" marB="0" anchor="ctr"/>
                </a:tc>
                <a:tc>
                  <a:txBody>
                    <a:bodyPr/>
                    <a:lstStyle/>
                    <a:p>
                      <a:pPr algn="ctr" rtl="0" fontAlgn="ctr"/>
                      <a:r>
                        <a:rPr lang="zh-CN" altLang="en-US" sz="1400" b="1" u="none" strike="noStrike">
                          <a:effectLst/>
                        </a:rPr>
                        <a:t>炼油能力</a:t>
                      </a:r>
                      <a:br>
                        <a:rPr lang="zh-CN" altLang="en-US" sz="1400" b="1" u="none" strike="noStrike">
                          <a:effectLst/>
                        </a:rPr>
                      </a:br>
                      <a:r>
                        <a:rPr lang="zh-CN" altLang="en-US" sz="1400" b="1" u="none" strike="noStrike">
                          <a:effectLst/>
                        </a:rPr>
                        <a:t>（</a:t>
                      </a:r>
                      <a:r>
                        <a:rPr lang="en-US" sz="1400" b="1" u="none" strike="noStrike">
                          <a:effectLst/>
                        </a:rPr>
                        <a:t>Kbbl/d)</a:t>
                      </a:r>
                      <a:endParaRPr lang="en-US" sz="1400" b="1" i="0" u="none" strike="noStrike">
                        <a:solidFill>
                          <a:srgbClr val="FFFFFF"/>
                        </a:solidFill>
                        <a:effectLst/>
                        <a:latin typeface="微软雅黑" panose="020B0503020204020204" pitchFamily="34" charset="-122"/>
                        <a:ea typeface="微软雅黑" panose="020B0503020204020204" pitchFamily="34" charset="-122"/>
                      </a:endParaRPr>
                    </a:p>
                  </a:txBody>
                  <a:tcPr marL="7620" marR="7620" marT="7620" marB="0" anchor="ctr"/>
                </a:tc>
                <a:tc>
                  <a:txBody>
                    <a:bodyPr/>
                    <a:lstStyle/>
                    <a:p>
                      <a:pPr algn="ctr" rtl="0" fontAlgn="ctr"/>
                      <a:r>
                        <a:rPr lang="en-US" sz="1400" b="1" u="none" strike="noStrike">
                          <a:effectLst/>
                        </a:rPr>
                        <a:t>EGPC</a:t>
                      </a:r>
                      <a:r>
                        <a:rPr lang="zh-CN" altLang="en-US" sz="1400" b="1" u="none" strike="noStrike">
                          <a:effectLst/>
                        </a:rPr>
                        <a:t>控股</a:t>
                      </a:r>
                      <a:endParaRPr lang="zh-CN" altLang="en-US" sz="1400" b="1" i="0" u="none" strike="noStrike">
                        <a:solidFill>
                          <a:srgbClr val="FFFFFF"/>
                        </a:solidFill>
                        <a:effectLst/>
                        <a:latin typeface="微软雅黑" panose="020B0503020204020204" pitchFamily="34" charset="-122"/>
                        <a:ea typeface="微软雅黑" panose="020B0503020204020204" pitchFamily="34" charset="-122"/>
                      </a:endParaRPr>
                    </a:p>
                  </a:txBody>
                  <a:tcPr marL="7620" marR="7620" marT="7620" marB="0" anchor="ctr"/>
                </a:tc>
                <a:extLst>
                  <a:ext uri="{0D108BD9-81ED-4DB2-BD59-A6C34878D82A}">
                    <a16:rowId xmlns:a16="http://schemas.microsoft.com/office/drawing/2014/main" xmlns="" val="10000"/>
                  </a:ext>
                </a:extLst>
              </a:tr>
              <a:tr h="236220">
                <a:tc rowSpan="5">
                  <a:txBody>
                    <a:bodyPr/>
                    <a:lstStyle/>
                    <a:p>
                      <a:pPr algn="ctr" rtl="0" fontAlgn="ctr"/>
                      <a:r>
                        <a:rPr lang="zh-CN" altLang="en-US" sz="1400" b="1" u="none" strike="noStrike" dirty="0">
                          <a:effectLst/>
                        </a:rPr>
                        <a:t>亚历</a:t>
                      </a:r>
                      <a:endParaRPr lang="en-US" altLang="zh-CN" sz="1400" b="1" u="none" strike="noStrike" dirty="0">
                        <a:effectLst/>
                      </a:endParaRPr>
                    </a:p>
                    <a:p>
                      <a:pPr algn="ctr" rtl="0" fontAlgn="ctr"/>
                      <a:r>
                        <a:rPr lang="zh-CN" altLang="en-US" sz="1400" b="1" u="none" strike="noStrike" dirty="0">
                          <a:effectLst/>
                        </a:rPr>
                        <a:t>山大</a:t>
                      </a:r>
                      <a:endParaRPr lang="zh-CN" altLang="en-US" sz="1400" b="1" i="0" u="none" strike="noStrike" dirty="0">
                        <a:solidFill>
                          <a:srgbClr val="002060"/>
                        </a:solidFill>
                        <a:effectLst/>
                        <a:latin typeface="微软雅黑" panose="020B0503020204020204" pitchFamily="34" charset="-122"/>
                        <a:ea typeface="微软雅黑" panose="020B0503020204020204" pitchFamily="34" charset="-122"/>
                      </a:endParaRPr>
                    </a:p>
                  </a:txBody>
                  <a:tcPr marL="7620" marR="7620" marT="7620" marB="0" anchor="ctr"/>
                </a:tc>
                <a:tc>
                  <a:txBody>
                    <a:bodyPr/>
                    <a:lstStyle/>
                    <a:p>
                      <a:pPr algn="l" rtl="0" fontAlgn="b"/>
                      <a:r>
                        <a:rPr lang="en-US" sz="1400" b="1" u="none" strike="noStrike" dirty="0">
                          <a:effectLst/>
                        </a:rPr>
                        <a:t>APC</a:t>
                      </a:r>
                      <a:endParaRPr lang="en-US" sz="1400" b="1" i="0" u="none" strike="noStrike" dirty="0">
                        <a:solidFill>
                          <a:srgbClr val="002060"/>
                        </a:solidFill>
                        <a:effectLst/>
                        <a:latin typeface="Arial" panose="020B0604020202020204" pitchFamily="34" charset="0"/>
                      </a:endParaRPr>
                    </a:p>
                  </a:txBody>
                  <a:tcPr marL="7620" marR="7620" marT="7620" marB="0" anchor="b"/>
                </a:tc>
                <a:tc>
                  <a:txBody>
                    <a:bodyPr/>
                    <a:lstStyle/>
                    <a:p>
                      <a:pPr algn="l" rtl="0" fontAlgn="b"/>
                      <a:r>
                        <a:rPr lang="en-US" altLang="zh-CN" sz="1400" b="1" u="none" strike="noStrike">
                          <a:effectLst/>
                        </a:rPr>
                        <a:t>1954</a:t>
                      </a:r>
                      <a:r>
                        <a:rPr lang="zh-CN" altLang="en-US" sz="1400" b="1" u="none" strike="noStrike">
                          <a:effectLst/>
                        </a:rPr>
                        <a:t>年</a:t>
                      </a:r>
                      <a:endParaRPr lang="zh-CN" altLang="en-US" sz="1400" b="1" i="0" u="none" strike="noStrike">
                        <a:solidFill>
                          <a:srgbClr val="002060"/>
                        </a:solidFill>
                        <a:effectLst/>
                        <a:latin typeface="黑体" panose="02010609060101010101" pitchFamily="49" charset="-122"/>
                        <a:ea typeface="黑体" panose="02010609060101010101" pitchFamily="49" charset="-122"/>
                      </a:endParaRPr>
                    </a:p>
                  </a:txBody>
                  <a:tcPr marL="7620" marR="7620" marT="7620" marB="0" anchor="b"/>
                </a:tc>
                <a:tc>
                  <a:txBody>
                    <a:bodyPr/>
                    <a:lstStyle/>
                    <a:p>
                      <a:pPr algn="ctr" rtl="0" fontAlgn="b"/>
                      <a:r>
                        <a:rPr lang="en-US" sz="1400" b="1" u="none" strike="noStrike">
                          <a:effectLst/>
                        </a:rPr>
                        <a:t>117</a:t>
                      </a:r>
                      <a:endParaRPr lang="en-US" sz="1400" b="1" i="0" u="none" strike="noStrike">
                        <a:solidFill>
                          <a:srgbClr val="002060"/>
                        </a:solidFill>
                        <a:effectLst/>
                        <a:latin typeface="黑体" panose="02010609060101010101" pitchFamily="49" charset="-122"/>
                        <a:ea typeface="黑体" panose="02010609060101010101" pitchFamily="49" charset="-122"/>
                      </a:endParaRPr>
                    </a:p>
                  </a:txBody>
                  <a:tcPr marL="7620" marR="7620" marT="7620" marB="0" anchor="b"/>
                </a:tc>
                <a:tc>
                  <a:txBody>
                    <a:bodyPr/>
                    <a:lstStyle/>
                    <a:p>
                      <a:pPr algn="ctr" rtl="0" fontAlgn="b"/>
                      <a:r>
                        <a:rPr lang="en-US" sz="1400" b="1" u="none" strike="noStrike">
                          <a:effectLst/>
                        </a:rPr>
                        <a:t>100%</a:t>
                      </a:r>
                      <a:endParaRPr lang="en-US" sz="1400" b="1" i="0" u="none" strike="noStrike">
                        <a:solidFill>
                          <a:srgbClr val="002060"/>
                        </a:solidFill>
                        <a:effectLst/>
                        <a:latin typeface="黑体" panose="02010609060101010101" pitchFamily="49" charset="-122"/>
                        <a:ea typeface="黑体" panose="02010609060101010101" pitchFamily="49" charset="-122"/>
                      </a:endParaRPr>
                    </a:p>
                  </a:txBody>
                  <a:tcPr marL="7620" marR="7620" marT="7620" marB="0" anchor="b"/>
                </a:tc>
                <a:extLst>
                  <a:ext uri="{0D108BD9-81ED-4DB2-BD59-A6C34878D82A}">
                    <a16:rowId xmlns:a16="http://schemas.microsoft.com/office/drawing/2014/main" xmlns="" val="10001"/>
                  </a:ext>
                </a:extLst>
              </a:tr>
              <a:tr h="228600">
                <a:tc vMerge="1">
                  <a:txBody>
                    <a:bodyPr/>
                    <a:lstStyle/>
                    <a:p>
                      <a:endParaRPr lang="en-US"/>
                    </a:p>
                  </a:txBody>
                  <a:tcPr/>
                </a:tc>
                <a:tc>
                  <a:txBody>
                    <a:bodyPr/>
                    <a:lstStyle/>
                    <a:p>
                      <a:pPr algn="l" rtl="0" fontAlgn="b"/>
                      <a:r>
                        <a:rPr lang="en-US" sz="1400" b="1" u="none" strike="noStrike" dirty="0">
                          <a:effectLst/>
                        </a:rPr>
                        <a:t>ANRPC</a:t>
                      </a:r>
                      <a:endParaRPr lang="en-US" sz="1400" b="1" i="0" u="none" strike="noStrike" dirty="0">
                        <a:solidFill>
                          <a:srgbClr val="002060"/>
                        </a:solidFill>
                        <a:effectLst/>
                        <a:latin typeface="Arial" panose="020B0604020202020204" pitchFamily="34" charset="0"/>
                      </a:endParaRPr>
                    </a:p>
                  </a:txBody>
                  <a:tcPr marL="7620" marR="7620" marT="7620" marB="0" anchor="b"/>
                </a:tc>
                <a:tc>
                  <a:txBody>
                    <a:bodyPr/>
                    <a:lstStyle/>
                    <a:p>
                      <a:pPr algn="l" rtl="0" fontAlgn="b"/>
                      <a:r>
                        <a:rPr lang="en-US" altLang="zh-CN" sz="1400" b="1" u="none" strike="noStrike" dirty="0">
                          <a:effectLst/>
                        </a:rPr>
                        <a:t>1999</a:t>
                      </a:r>
                      <a:r>
                        <a:rPr lang="zh-CN" altLang="en-US" sz="1400" b="1" u="none" strike="noStrike" dirty="0">
                          <a:effectLst/>
                        </a:rPr>
                        <a:t>年</a:t>
                      </a:r>
                      <a:endParaRPr lang="zh-CN" altLang="en-US" sz="1400" b="1" i="0" u="none" strike="noStrike" dirty="0">
                        <a:solidFill>
                          <a:srgbClr val="002060"/>
                        </a:solidFill>
                        <a:effectLst/>
                        <a:latin typeface="黑体" panose="02010609060101010101" pitchFamily="49" charset="-122"/>
                        <a:ea typeface="黑体" panose="02010609060101010101" pitchFamily="49" charset="-122"/>
                      </a:endParaRPr>
                    </a:p>
                  </a:txBody>
                  <a:tcPr marL="7620" marR="7620" marT="7620" marB="0" anchor="b"/>
                </a:tc>
                <a:tc>
                  <a:txBody>
                    <a:bodyPr/>
                    <a:lstStyle/>
                    <a:p>
                      <a:pPr algn="ctr" rtl="0" fontAlgn="b"/>
                      <a:r>
                        <a:rPr lang="en-US" sz="1400" b="1" u="none" strike="noStrike">
                          <a:effectLst/>
                        </a:rPr>
                        <a:t>28</a:t>
                      </a:r>
                      <a:endParaRPr lang="en-US" sz="1400" b="1" i="0" u="none" strike="noStrike">
                        <a:solidFill>
                          <a:srgbClr val="002060"/>
                        </a:solidFill>
                        <a:effectLst/>
                        <a:latin typeface="黑体" panose="02010609060101010101" pitchFamily="49" charset="-122"/>
                        <a:ea typeface="黑体" panose="02010609060101010101" pitchFamily="49" charset="-122"/>
                      </a:endParaRPr>
                    </a:p>
                  </a:txBody>
                  <a:tcPr marL="7620" marR="7620" marT="7620" marB="0" anchor="b"/>
                </a:tc>
                <a:tc>
                  <a:txBody>
                    <a:bodyPr/>
                    <a:lstStyle/>
                    <a:p>
                      <a:pPr algn="ctr" rtl="0" fontAlgn="b"/>
                      <a:r>
                        <a:rPr lang="en-US" sz="1400" b="1" u="none" strike="noStrike">
                          <a:effectLst/>
                        </a:rPr>
                        <a:t>0%</a:t>
                      </a:r>
                      <a:endParaRPr lang="en-US" sz="1400" b="1" i="0" u="none" strike="noStrike">
                        <a:solidFill>
                          <a:srgbClr val="002060"/>
                        </a:solidFill>
                        <a:effectLst/>
                        <a:latin typeface="黑体" panose="02010609060101010101" pitchFamily="49" charset="-122"/>
                        <a:ea typeface="黑体" panose="02010609060101010101" pitchFamily="49" charset="-122"/>
                      </a:endParaRPr>
                    </a:p>
                  </a:txBody>
                  <a:tcPr marL="7620" marR="7620" marT="7620" marB="0" anchor="b"/>
                </a:tc>
                <a:extLst>
                  <a:ext uri="{0D108BD9-81ED-4DB2-BD59-A6C34878D82A}">
                    <a16:rowId xmlns:a16="http://schemas.microsoft.com/office/drawing/2014/main" xmlns="" val="10002"/>
                  </a:ext>
                </a:extLst>
              </a:tr>
              <a:tr h="228600">
                <a:tc vMerge="1">
                  <a:txBody>
                    <a:bodyPr/>
                    <a:lstStyle/>
                    <a:p>
                      <a:endParaRPr lang="en-US"/>
                    </a:p>
                  </a:txBody>
                  <a:tcPr/>
                </a:tc>
                <a:tc>
                  <a:txBody>
                    <a:bodyPr/>
                    <a:lstStyle/>
                    <a:p>
                      <a:pPr algn="l" rtl="0" fontAlgn="b"/>
                      <a:r>
                        <a:rPr lang="en-US" sz="1400" b="1" u="none" strike="noStrike" dirty="0">
                          <a:effectLst/>
                        </a:rPr>
                        <a:t>ARPC</a:t>
                      </a:r>
                      <a:endParaRPr lang="en-US" sz="1400" b="1" i="0" u="none" strike="noStrike" dirty="0">
                        <a:solidFill>
                          <a:srgbClr val="002060"/>
                        </a:solidFill>
                        <a:effectLst/>
                        <a:latin typeface="Arial" panose="020B0604020202020204" pitchFamily="34" charset="0"/>
                      </a:endParaRPr>
                    </a:p>
                  </a:txBody>
                  <a:tcPr marL="7620" marR="7620" marT="7620" marB="0" anchor="b"/>
                </a:tc>
                <a:tc>
                  <a:txBody>
                    <a:bodyPr/>
                    <a:lstStyle/>
                    <a:p>
                      <a:pPr algn="l" rtl="0" fontAlgn="b"/>
                      <a:r>
                        <a:rPr lang="en-US" altLang="zh-CN" sz="1400" b="1" u="none" strike="noStrike">
                          <a:effectLst/>
                        </a:rPr>
                        <a:t>1984</a:t>
                      </a:r>
                      <a:r>
                        <a:rPr lang="zh-CN" altLang="en-US" sz="1400" b="1" u="none" strike="noStrike">
                          <a:effectLst/>
                        </a:rPr>
                        <a:t>年 </a:t>
                      </a:r>
                      <a:endParaRPr lang="zh-CN" altLang="en-US" sz="1400" b="1" i="0" u="none" strike="noStrike">
                        <a:solidFill>
                          <a:srgbClr val="002060"/>
                        </a:solidFill>
                        <a:effectLst/>
                        <a:latin typeface="黑体" panose="02010609060101010101" pitchFamily="49" charset="-122"/>
                        <a:ea typeface="黑体" panose="02010609060101010101" pitchFamily="49" charset="-122"/>
                      </a:endParaRPr>
                    </a:p>
                  </a:txBody>
                  <a:tcPr marL="7620" marR="7620" marT="7620" marB="0" anchor="b"/>
                </a:tc>
                <a:tc>
                  <a:txBody>
                    <a:bodyPr/>
                    <a:lstStyle/>
                    <a:p>
                      <a:pPr algn="ctr" rtl="0" fontAlgn="b"/>
                      <a:r>
                        <a:rPr lang="en-US" sz="1400" b="1" u="none" strike="noStrike">
                          <a:effectLst/>
                        </a:rPr>
                        <a:t>81</a:t>
                      </a:r>
                      <a:endParaRPr lang="en-US" sz="1400" b="1" i="0" u="none" strike="noStrike">
                        <a:solidFill>
                          <a:srgbClr val="002060"/>
                        </a:solidFill>
                        <a:effectLst/>
                        <a:latin typeface="黑体" panose="02010609060101010101" pitchFamily="49" charset="-122"/>
                        <a:ea typeface="黑体" panose="02010609060101010101" pitchFamily="49" charset="-122"/>
                      </a:endParaRPr>
                    </a:p>
                  </a:txBody>
                  <a:tcPr marL="7620" marR="7620" marT="7620" marB="0" anchor="b"/>
                </a:tc>
                <a:tc>
                  <a:txBody>
                    <a:bodyPr/>
                    <a:lstStyle/>
                    <a:p>
                      <a:pPr algn="ctr" rtl="0" fontAlgn="b"/>
                      <a:r>
                        <a:rPr lang="en-US" sz="1400" b="1" u="none" strike="noStrike">
                          <a:effectLst/>
                        </a:rPr>
                        <a:t>100%</a:t>
                      </a:r>
                      <a:endParaRPr lang="en-US" sz="1400" b="1" i="0" u="none" strike="noStrike">
                        <a:solidFill>
                          <a:srgbClr val="002060"/>
                        </a:solidFill>
                        <a:effectLst/>
                        <a:latin typeface="黑体" panose="02010609060101010101" pitchFamily="49" charset="-122"/>
                        <a:ea typeface="黑体" panose="02010609060101010101" pitchFamily="49" charset="-122"/>
                      </a:endParaRPr>
                    </a:p>
                  </a:txBody>
                  <a:tcPr marL="7620" marR="7620" marT="7620" marB="0" anchor="b"/>
                </a:tc>
                <a:extLst>
                  <a:ext uri="{0D108BD9-81ED-4DB2-BD59-A6C34878D82A}">
                    <a16:rowId xmlns:a16="http://schemas.microsoft.com/office/drawing/2014/main" xmlns="" val="10003"/>
                  </a:ext>
                </a:extLst>
              </a:tr>
              <a:tr h="236220">
                <a:tc vMerge="1">
                  <a:txBody>
                    <a:bodyPr/>
                    <a:lstStyle/>
                    <a:p>
                      <a:endParaRPr lang="en-US"/>
                    </a:p>
                  </a:txBody>
                  <a:tcPr/>
                </a:tc>
                <a:tc>
                  <a:txBody>
                    <a:bodyPr/>
                    <a:lstStyle/>
                    <a:p>
                      <a:pPr algn="l" rtl="0" fontAlgn="b"/>
                      <a:r>
                        <a:rPr lang="en-US" sz="1400" b="1" u="none" strike="noStrike">
                          <a:effectLst/>
                        </a:rPr>
                        <a:t>Midor</a:t>
                      </a:r>
                      <a:endParaRPr lang="en-US" sz="1400" b="1" i="0" u="none" strike="noStrike">
                        <a:solidFill>
                          <a:srgbClr val="002060"/>
                        </a:solidFill>
                        <a:effectLst/>
                        <a:latin typeface="Arial" panose="020B0604020202020204" pitchFamily="34" charset="0"/>
                      </a:endParaRPr>
                    </a:p>
                  </a:txBody>
                  <a:tcPr marL="7620" marR="7620" marT="7620" marB="0" anchor="b"/>
                </a:tc>
                <a:tc>
                  <a:txBody>
                    <a:bodyPr/>
                    <a:lstStyle/>
                    <a:p>
                      <a:pPr algn="l" rtl="0" fontAlgn="b"/>
                      <a:r>
                        <a:rPr lang="en-US" altLang="zh-CN" sz="1400" b="1" u="none" strike="noStrike" dirty="0">
                          <a:effectLst/>
                        </a:rPr>
                        <a:t>1994</a:t>
                      </a:r>
                      <a:r>
                        <a:rPr lang="zh-CN" altLang="en-US" sz="1400" b="1" u="none" strike="noStrike" dirty="0">
                          <a:effectLst/>
                        </a:rPr>
                        <a:t>年</a:t>
                      </a:r>
                      <a:endParaRPr lang="zh-CN" altLang="en-US" sz="1400" b="1" i="0" u="none" strike="noStrike" dirty="0">
                        <a:solidFill>
                          <a:srgbClr val="002060"/>
                        </a:solidFill>
                        <a:effectLst/>
                        <a:latin typeface="黑体" panose="02010609060101010101" pitchFamily="49" charset="-122"/>
                        <a:ea typeface="黑体" panose="02010609060101010101" pitchFamily="49" charset="-122"/>
                      </a:endParaRPr>
                    </a:p>
                  </a:txBody>
                  <a:tcPr marL="7620" marR="7620" marT="7620" marB="0" anchor="b"/>
                </a:tc>
                <a:tc>
                  <a:txBody>
                    <a:bodyPr/>
                    <a:lstStyle/>
                    <a:p>
                      <a:pPr algn="ctr" rtl="0" fontAlgn="b"/>
                      <a:r>
                        <a:rPr lang="en-US" sz="1400" b="1" u="none" strike="noStrike">
                          <a:effectLst/>
                        </a:rPr>
                        <a:t>100</a:t>
                      </a:r>
                      <a:endParaRPr lang="en-US" sz="1400" b="1" i="0" u="none" strike="noStrike">
                        <a:solidFill>
                          <a:srgbClr val="002060"/>
                        </a:solidFill>
                        <a:effectLst/>
                        <a:latin typeface="黑体" panose="02010609060101010101" pitchFamily="49" charset="-122"/>
                        <a:ea typeface="黑体" panose="02010609060101010101" pitchFamily="49" charset="-122"/>
                      </a:endParaRPr>
                    </a:p>
                  </a:txBody>
                  <a:tcPr marL="7620" marR="7620" marT="7620" marB="0" anchor="b"/>
                </a:tc>
                <a:tc>
                  <a:txBody>
                    <a:bodyPr/>
                    <a:lstStyle/>
                    <a:p>
                      <a:pPr algn="ctr" rtl="0" fontAlgn="b"/>
                      <a:r>
                        <a:rPr lang="en-US" sz="1400" b="1" u="none" strike="noStrike">
                          <a:effectLst/>
                        </a:rPr>
                        <a:t>98%</a:t>
                      </a:r>
                      <a:endParaRPr lang="en-US" sz="1400" b="1" i="0" u="none" strike="noStrike">
                        <a:solidFill>
                          <a:srgbClr val="002060"/>
                        </a:solidFill>
                        <a:effectLst/>
                        <a:latin typeface="黑体" panose="02010609060101010101" pitchFamily="49" charset="-122"/>
                        <a:ea typeface="黑体" panose="02010609060101010101" pitchFamily="49" charset="-122"/>
                      </a:endParaRPr>
                    </a:p>
                  </a:txBody>
                  <a:tcPr marL="7620" marR="7620" marT="7620" marB="0" anchor="b"/>
                </a:tc>
                <a:extLst>
                  <a:ext uri="{0D108BD9-81ED-4DB2-BD59-A6C34878D82A}">
                    <a16:rowId xmlns:a16="http://schemas.microsoft.com/office/drawing/2014/main" xmlns="" val="10004"/>
                  </a:ext>
                </a:extLst>
              </a:tr>
              <a:tr h="228600">
                <a:tc vMerge="1">
                  <a:txBody>
                    <a:bodyPr/>
                    <a:lstStyle/>
                    <a:p>
                      <a:endParaRPr lang="en-US"/>
                    </a:p>
                  </a:txBody>
                  <a:tcPr/>
                </a:tc>
                <a:tc>
                  <a:txBody>
                    <a:bodyPr/>
                    <a:lstStyle/>
                    <a:p>
                      <a:pPr algn="l" rtl="0" fontAlgn="b"/>
                      <a:r>
                        <a:rPr lang="en-US" sz="1400" b="1" u="none" strike="noStrike">
                          <a:effectLst/>
                        </a:rPr>
                        <a:t>AMOC</a:t>
                      </a:r>
                      <a:endParaRPr lang="en-US" sz="1400" b="1" i="0" u="none" strike="noStrike">
                        <a:solidFill>
                          <a:srgbClr val="002060"/>
                        </a:solidFill>
                        <a:effectLst/>
                        <a:latin typeface="Arial" panose="020B0604020202020204" pitchFamily="34" charset="0"/>
                      </a:endParaRPr>
                    </a:p>
                  </a:txBody>
                  <a:tcPr marL="7620" marR="7620" marT="7620" marB="0" anchor="b"/>
                </a:tc>
                <a:tc>
                  <a:txBody>
                    <a:bodyPr/>
                    <a:lstStyle/>
                    <a:p>
                      <a:pPr algn="l" rtl="0" fontAlgn="b"/>
                      <a:r>
                        <a:rPr lang="en-US" altLang="zh-CN" sz="1400" b="1" u="none" strike="noStrike" dirty="0">
                          <a:effectLst/>
                        </a:rPr>
                        <a:t>1997</a:t>
                      </a:r>
                      <a:r>
                        <a:rPr lang="zh-CN" altLang="en-US" sz="1400" b="1" u="none" strike="noStrike" dirty="0">
                          <a:effectLst/>
                        </a:rPr>
                        <a:t>年</a:t>
                      </a:r>
                      <a:endParaRPr lang="zh-CN" altLang="en-US" sz="1400" b="1" i="0" u="none" strike="noStrike" dirty="0">
                        <a:solidFill>
                          <a:srgbClr val="002060"/>
                        </a:solidFill>
                        <a:effectLst/>
                        <a:latin typeface="黑体" panose="02010609060101010101" pitchFamily="49" charset="-122"/>
                        <a:ea typeface="黑体" panose="02010609060101010101" pitchFamily="49" charset="-122"/>
                      </a:endParaRPr>
                    </a:p>
                  </a:txBody>
                  <a:tcPr marL="7620" marR="7620" marT="7620" marB="0" anchor="b"/>
                </a:tc>
                <a:tc>
                  <a:txBody>
                    <a:bodyPr/>
                    <a:lstStyle/>
                    <a:p>
                      <a:pPr algn="ctr" rtl="0" fontAlgn="b"/>
                      <a:r>
                        <a:rPr lang="en-US" sz="1400" b="1" u="none" strike="noStrike">
                          <a:effectLst/>
                        </a:rPr>
                        <a:t>22</a:t>
                      </a:r>
                      <a:endParaRPr lang="en-US" sz="1400" b="1" i="0" u="none" strike="noStrike">
                        <a:solidFill>
                          <a:srgbClr val="002060"/>
                        </a:solidFill>
                        <a:effectLst/>
                        <a:latin typeface="黑体" panose="02010609060101010101" pitchFamily="49" charset="-122"/>
                        <a:ea typeface="黑体" panose="02010609060101010101" pitchFamily="49" charset="-122"/>
                      </a:endParaRPr>
                    </a:p>
                  </a:txBody>
                  <a:tcPr marL="7620" marR="7620" marT="7620" marB="0" anchor="b"/>
                </a:tc>
                <a:tc>
                  <a:txBody>
                    <a:bodyPr/>
                    <a:lstStyle/>
                    <a:p>
                      <a:pPr algn="ctr" rtl="0" fontAlgn="b"/>
                      <a:r>
                        <a:rPr lang="en-US" sz="1400" b="1" u="none" strike="noStrike">
                          <a:effectLst/>
                        </a:rPr>
                        <a:t>0%</a:t>
                      </a:r>
                      <a:endParaRPr lang="en-US" sz="1400" b="1" i="0" u="none" strike="noStrike">
                        <a:solidFill>
                          <a:srgbClr val="002060"/>
                        </a:solidFill>
                        <a:effectLst/>
                        <a:latin typeface="黑体" panose="02010609060101010101" pitchFamily="49" charset="-122"/>
                        <a:ea typeface="黑体" panose="02010609060101010101" pitchFamily="49" charset="-122"/>
                      </a:endParaRPr>
                    </a:p>
                  </a:txBody>
                  <a:tcPr marL="7620" marR="7620" marT="7620" marB="0" anchor="b"/>
                </a:tc>
                <a:extLst>
                  <a:ext uri="{0D108BD9-81ED-4DB2-BD59-A6C34878D82A}">
                    <a16:rowId xmlns:a16="http://schemas.microsoft.com/office/drawing/2014/main" xmlns="" val="10005"/>
                  </a:ext>
                </a:extLst>
              </a:tr>
              <a:tr h="228600">
                <a:tc rowSpan="3">
                  <a:txBody>
                    <a:bodyPr/>
                    <a:lstStyle/>
                    <a:p>
                      <a:pPr algn="ctr" rtl="0" fontAlgn="ctr"/>
                      <a:r>
                        <a:rPr lang="zh-CN" altLang="en-US" sz="1400" b="1" u="none" strike="noStrike" dirty="0">
                          <a:effectLst/>
                        </a:rPr>
                        <a:t>开罗</a:t>
                      </a:r>
                      <a:endParaRPr lang="en-US" altLang="zh-CN" sz="1400" b="1" u="none" strike="noStrike" dirty="0">
                        <a:effectLst/>
                      </a:endParaRPr>
                    </a:p>
                    <a:p>
                      <a:pPr algn="ctr" rtl="0" fontAlgn="ctr"/>
                      <a:r>
                        <a:rPr lang="zh-CN" altLang="en-US" sz="1400" b="1" u="none" strike="noStrike" dirty="0">
                          <a:effectLst/>
                        </a:rPr>
                        <a:t>地区</a:t>
                      </a:r>
                      <a:endParaRPr lang="zh-CN" altLang="en-US" sz="1400" b="1" i="0" u="none" strike="noStrike" dirty="0">
                        <a:solidFill>
                          <a:srgbClr val="002060"/>
                        </a:solidFill>
                        <a:effectLst/>
                        <a:latin typeface="微软雅黑" panose="020B0503020204020204" pitchFamily="34" charset="-122"/>
                        <a:ea typeface="微软雅黑" panose="020B0503020204020204" pitchFamily="34" charset="-122"/>
                      </a:endParaRPr>
                    </a:p>
                  </a:txBody>
                  <a:tcPr marL="7620" marR="7620" marT="7620" marB="0" anchor="ctr"/>
                </a:tc>
                <a:tc>
                  <a:txBody>
                    <a:bodyPr/>
                    <a:lstStyle/>
                    <a:p>
                      <a:pPr algn="l" rtl="0" fontAlgn="b"/>
                      <a:r>
                        <a:rPr lang="en-US" sz="1400" b="1" u="none" strike="noStrike">
                          <a:effectLst/>
                        </a:rPr>
                        <a:t>Mostorod</a:t>
                      </a:r>
                      <a:endParaRPr lang="en-US" sz="1400" b="1" i="0" u="none" strike="noStrike">
                        <a:solidFill>
                          <a:srgbClr val="002060"/>
                        </a:solidFill>
                        <a:effectLst/>
                        <a:latin typeface="Arial" panose="020B0604020202020204" pitchFamily="34" charset="0"/>
                      </a:endParaRPr>
                    </a:p>
                  </a:txBody>
                  <a:tcPr marL="7620" marR="7620" marT="7620" marB="0" anchor="b"/>
                </a:tc>
                <a:tc>
                  <a:txBody>
                    <a:bodyPr/>
                    <a:lstStyle/>
                    <a:p>
                      <a:pPr algn="l" rtl="0" fontAlgn="b"/>
                      <a:r>
                        <a:rPr lang="en-US" altLang="zh-CN" sz="1400" b="1" u="none" strike="noStrike" dirty="0">
                          <a:effectLst/>
                        </a:rPr>
                        <a:t>1969</a:t>
                      </a:r>
                      <a:r>
                        <a:rPr lang="zh-CN" altLang="en-US" sz="1400" b="1" u="none" strike="noStrike" dirty="0">
                          <a:effectLst/>
                        </a:rPr>
                        <a:t>年</a:t>
                      </a:r>
                      <a:endParaRPr lang="zh-CN" altLang="en-US" sz="1400" b="1" i="0" u="none" strike="noStrike" dirty="0">
                        <a:solidFill>
                          <a:srgbClr val="002060"/>
                        </a:solidFill>
                        <a:effectLst/>
                        <a:latin typeface="黑体" panose="02010609060101010101" pitchFamily="49" charset="-122"/>
                        <a:ea typeface="黑体" panose="02010609060101010101" pitchFamily="49" charset="-122"/>
                      </a:endParaRPr>
                    </a:p>
                  </a:txBody>
                  <a:tcPr marL="7620" marR="7620" marT="7620" marB="0" anchor="b"/>
                </a:tc>
                <a:tc>
                  <a:txBody>
                    <a:bodyPr/>
                    <a:lstStyle/>
                    <a:p>
                      <a:pPr algn="ctr" rtl="0" fontAlgn="b"/>
                      <a:r>
                        <a:rPr lang="en-US" sz="1400" b="1" u="none" strike="noStrike">
                          <a:effectLst/>
                        </a:rPr>
                        <a:t>142</a:t>
                      </a:r>
                      <a:endParaRPr lang="en-US" sz="1400" b="1" i="0" u="none" strike="noStrike">
                        <a:solidFill>
                          <a:srgbClr val="002060"/>
                        </a:solidFill>
                        <a:effectLst/>
                        <a:latin typeface="黑体" panose="02010609060101010101" pitchFamily="49" charset="-122"/>
                        <a:ea typeface="黑体" panose="02010609060101010101" pitchFamily="49" charset="-122"/>
                      </a:endParaRPr>
                    </a:p>
                  </a:txBody>
                  <a:tcPr marL="7620" marR="7620" marT="7620" marB="0" anchor="b"/>
                </a:tc>
                <a:tc>
                  <a:txBody>
                    <a:bodyPr/>
                    <a:lstStyle/>
                    <a:p>
                      <a:pPr algn="ctr" rtl="0" fontAlgn="b"/>
                      <a:r>
                        <a:rPr lang="en-US" sz="1400" b="1" u="none" strike="noStrike">
                          <a:effectLst/>
                        </a:rPr>
                        <a:t>100%</a:t>
                      </a:r>
                      <a:endParaRPr lang="en-US" sz="1400" b="1" i="0" u="none" strike="noStrike">
                        <a:solidFill>
                          <a:srgbClr val="002060"/>
                        </a:solidFill>
                        <a:effectLst/>
                        <a:latin typeface="黑体" panose="02010609060101010101" pitchFamily="49" charset="-122"/>
                        <a:ea typeface="黑体" panose="02010609060101010101" pitchFamily="49" charset="-122"/>
                      </a:endParaRPr>
                    </a:p>
                  </a:txBody>
                  <a:tcPr marL="7620" marR="7620" marT="7620" marB="0" anchor="b"/>
                </a:tc>
                <a:extLst>
                  <a:ext uri="{0D108BD9-81ED-4DB2-BD59-A6C34878D82A}">
                    <a16:rowId xmlns:a16="http://schemas.microsoft.com/office/drawing/2014/main" xmlns="" val="10006"/>
                  </a:ext>
                </a:extLst>
              </a:tr>
              <a:tr h="236220">
                <a:tc vMerge="1">
                  <a:txBody>
                    <a:bodyPr/>
                    <a:lstStyle/>
                    <a:p>
                      <a:endParaRPr lang="en-US"/>
                    </a:p>
                  </a:txBody>
                  <a:tcPr/>
                </a:tc>
                <a:tc>
                  <a:txBody>
                    <a:bodyPr/>
                    <a:lstStyle/>
                    <a:p>
                      <a:pPr algn="l" rtl="0" fontAlgn="b"/>
                      <a:r>
                        <a:rPr lang="en-US" sz="1400" b="1" u="none" strike="noStrike">
                          <a:effectLst/>
                        </a:rPr>
                        <a:t>Tanta </a:t>
                      </a:r>
                      <a:endParaRPr lang="en-US" sz="1400" b="1" i="0" u="none" strike="noStrike">
                        <a:solidFill>
                          <a:srgbClr val="002060"/>
                        </a:solidFill>
                        <a:effectLst/>
                        <a:latin typeface="Arial" panose="020B0604020202020204" pitchFamily="34" charset="0"/>
                      </a:endParaRPr>
                    </a:p>
                  </a:txBody>
                  <a:tcPr marL="7620" marR="7620" marT="7620" marB="0" anchor="b"/>
                </a:tc>
                <a:tc>
                  <a:txBody>
                    <a:bodyPr/>
                    <a:lstStyle/>
                    <a:p>
                      <a:pPr algn="l" rtl="0" fontAlgn="b"/>
                      <a:r>
                        <a:rPr lang="en-US" altLang="zh-CN" sz="1400" b="1" u="none" strike="noStrike" dirty="0">
                          <a:effectLst/>
                        </a:rPr>
                        <a:t>1973</a:t>
                      </a:r>
                      <a:r>
                        <a:rPr lang="zh-CN" altLang="en-US" sz="1400" b="1" u="none" strike="noStrike" dirty="0">
                          <a:effectLst/>
                        </a:rPr>
                        <a:t>年</a:t>
                      </a:r>
                      <a:endParaRPr lang="zh-CN" altLang="en-US" sz="1400" b="1" i="0" u="none" strike="noStrike" dirty="0">
                        <a:solidFill>
                          <a:srgbClr val="002060"/>
                        </a:solidFill>
                        <a:effectLst/>
                        <a:latin typeface="黑体" panose="02010609060101010101" pitchFamily="49" charset="-122"/>
                        <a:ea typeface="黑体" panose="02010609060101010101" pitchFamily="49" charset="-122"/>
                      </a:endParaRPr>
                    </a:p>
                  </a:txBody>
                  <a:tcPr marL="7620" marR="7620" marT="7620" marB="0" anchor="b"/>
                </a:tc>
                <a:tc>
                  <a:txBody>
                    <a:bodyPr/>
                    <a:lstStyle/>
                    <a:p>
                      <a:pPr algn="ctr" rtl="0" fontAlgn="b"/>
                      <a:r>
                        <a:rPr lang="en-US" sz="1400" b="1" u="none" strike="noStrike">
                          <a:effectLst/>
                        </a:rPr>
                        <a:t>35</a:t>
                      </a:r>
                      <a:endParaRPr lang="en-US" sz="1400" b="1" i="0" u="none" strike="noStrike">
                        <a:solidFill>
                          <a:srgbClr val="002060"/>
                        </a:solidFill>
                        <a:effectLst/>
                        <a:latin typeface="黑体" panose="02010609060101010101" pitchFamily="49" charset="-122"/>
                        <a:ea typeface="黑体" panose="02010609060101010101" pitchFamily="49" charset="-122"/>
                      </a:endParaRPr>
                    </a:p>
                  </a:txBody>
                  <a:tcPr marL="7620" marR="7620" marT="7620" marB="0" anchor="b"/>
                </a:tc>
                <a:tc>
                  <a:txBody>
                    <a:bodyPr/>
                    <a:lstStyle/>
                    <a:p>
                      <a:pPr algn="ctr" rtl="0" fontAlgn="b"/>
                      <a:r>
                        <a:rPr lang="en-US" sz="1400" b="1" u="none" strike="noStrike">
                          <a:effectLst/>
                        </a:rPr>
                        <a:t>100%</a:t>
                      </a:r>
                      <a:endParaRPr lang="en-US" sz="1400" b="1" i="0" u="none" strike="noStrike">
                        <a:solidFill>
                          <a:srgbClr val="002060"/>
                        </a:solidFill>
                        <a:effectLst/>
                        <a:latin typeface="黑体" panose="02010609060101010101" pitchFamily="49" charset="-122"/>
                        <a:ea typeface="黑体" panose="02010609060101010101" pitchFamily="49" charset="-122"/>
                      </a:endParaRPr>
                    </a:p>
                  </a:txBody>
                  <a:tcPr marL="7620" marR="7620" marT="7620" marB="0" anchor="b"/>
                </a:tc>
                <a:extLst>
                  <a:ext uri="{0D108BD9-81ED-4DB2-BD59-A6C34878D82A}">
                    <a16:rowId xmlns:a16="http://schemas.microsoft.com/office/drawing/2014/main" xmlns="" val="10007"/>
                  </a:ext>
                </a:extLst>
              </a:tr>
              <a:tr h="228600">
                <a:tc vMerge="1">
                  <a:txBody>
                    <a:bodyPr/>
                    <a:lstStyle/>
                    <a:p>
                      <a:endParaRPr lang="en-US"/>
                    </a:p>
                  </a:txBody>
                  <a:tcPr/>
                </a:tc>
                <a:tc>
                  <a:txBody>
                    <a:bodyPr/>
                    <a:lstStyle/>
                    <a:p>
                      <a:pPr algn="l" rtl="0" fontAlgn="b"/>
                      <a:r>
                        <a:rPr lang="en-US" sz="1400" b="1" u="none" strike="noStrike">
                          <a:effectLst/>
                        </a:rPr>
                        <a:t>ERC</a:t>
                      </a:r>
                      <a:endParaRPr lang="en-US" sz="1400" b="1" i="0" u="none" strike="noStrike">
                        <a:solidFill>
                          <a:srgbClr val="002060"/>
                        </a:solidFill>
                        <a:effectLst/>
                        <a:latin typeface="Arial" panose="020B0604020202020204" pitchFamily="34" charset="0"/>
                      </a:endParaRPr>
                    </a:p>
                  </a:txBody>
                  <a:tcPr marL="7620" marR="7620" marT="7620" marB="0" anchor="b"/>
                </a:tc>
                <a:tc>
                  <a:txBody>
                    <a:bodyPr/>
                    <a:lstStyle/>
                    <a:p>
                      <a:pPr algn="l" rtl="0" fontAlgn="b"/>
                      <a:r>
                        <a:rPr lang="en-US" altLang="zh-CN" sz="1400" b="1" u="none" strike="noStrike">
                          <a:effectLst/>
                        </a:rPr>
                        <a:t>2007</a:t>
                      </a:r>
                      <a:r>
                        <a:rPr lang="zh-CN" altLang="en-US" sz="1400" b="1" u="none" strike="noStrike">
                          <a:effectLst/>
                        </a:rPr>
                        <a:t>年</a:t>
                      </a:r>
                      <a:endParaRPr lang="zh-CN" altLang="en-US" sz="1400" b="1" i="0" u="none" strike="noStrike">
                        <a:solidFill>
                          <a:srgbClr val="002060"/>
                        </a:solidFill>
                        <a:effectLst/>
                        <a:latin typeface="黑体" panose="02010609060101010101" pitchFamily="49" charset="-122"/>
                        <a:ea typeface="黑体" panose="02010609060101010101" pitchFamily="49" charset="-122"/>
                      </a:endParaRPr>
                    </a:p>
                  </a:txBody>
                  <a:tcPr marL="7620" marR="7620" marT="7620" marB="0" anchor="b"/>
                </a:tc>
                <a:tc>
                  <a:txBody>
                    <a:bodyPr/>
                    <a:lstStyle/>
                    <a:p>
                      <a:pPr algn="ctr" rtl="0" fontAlgn="b"/>
                      <a:r>
                        <a:rPr lang="en-US" sz="1400" b="1" u="none" strike="noStrike" dirty="0">
                          <a:effectLst/>
                        </a:rPr>
                        <a:t>8</a:t>
                      </a:r>
                      <a:endParaRPr lang="en-US" sz="1400" b="1" i="0" u="none" strike="noStrike" dirty="0">
                        <a:solidFill>
                          <a:srgbClr val="002060"/>
                        </a:solidFill>
                        <a:effectLst/>
                        <a:latin typeface="黑体" panose="02010609060101010101" pitchFamily="49" charset="-122"/>
                        <a:ea typeface="黑体" panose="02010609060101010101" pitchFamily="49" charset="-122"/>
                      </a:endParaRPr>
                    </a:p>
                  </a:txBody>
                  <a:tcPr marL="7620" marR="7620" marT="7620" marB="0" anchor="b"/>
                </a:tc>
                <a:tc>
                  <a:txBody>
                    <a:bodyPr/>
                    <a:lstStyle/>
                    <a:p>
                      <a:pPr algn="ctr" rtl="0" fontAlgn="b"/>
                      <a:r>
                        <a:rPr lang="en-US" sz="1400" b="1" u="none" strike="noStrike">
                          <a:effectLst/>
                        </a:rPr>
                        <a:t>24%</a:t>
                      </a:r>
                      <a:endParaRPr lang="en-US" sz="1400" b="1" i="0" u="none" strike="noStrike">
                        <a:solidFill>
                          <a:srgbClr val="002060"/>
                        </a:solidFill>
                        <a:effectLst/>
                        <a:latin typeface="黑体" panose="02010609060101010101" pitchFamily="49" charset="-122"/>
                        <a:ea typeface="黑体" panose="02010609060101010101" pitchFamily="49" charset="-122"/>
                      </a:endParaRPr>
                    </a:p>
                  </a:txBody>
                  <a:tcPr marL="7620" marR="7620" marT="7620" marB="0" anchor="b"/>
                </a:tc>
                <a:extLst>
                  <a:ext uri="{0D108BD9-81ED-4DB2-BD59-A6C34878D82A}">
                    <a16:rowId xmlns:a16="http://schemas.microsoft.com/office/drawing/2014/main" xmlns="" val="10008"/>
                  </a:ext>
                </a:extLst>
              </a:tr>
              <a:tr h="228600">
                <a:tc rowSpan="3">
                  <a:txBody>
                    <a:bodyPr/>
                    <a:lstStyle/>
                    <a:p>
                      <a:pPr algn="ctr" rtl="0" fontAlgn="ctr"/>
                      <a:r>
                        <a:rPr lang="zh-CN" altLang="en-US" sz="1400" b="1" u="none" strike="noStrike">
                          <a:effectLst/>
                        </a:rPr>
                        <a:t>苏伊士地区</a:t>
                      </a:r>
                      <a:endParaRPr lang="zh-CN" altLang="en-US" sz="1400" b="1" i="0" u="none" strike="noStrike">
                        <a:solidFill>
                          <a:srgbClr val="002060"/>
                        </a:solidFill>
                        <a:effectLst/>
                        <a:latin typeface="微软雅黑" panose="020B0503020204020204" pitchFamily="34" charset="-122"/>
                        <a:ea typeface="微软雅黑" panose="020B0503020204020204" pitchFamily="34" charset="-122"/>
                      </a:endParaRPr>
                    </a:p>
                  </a:txBody>
                  <a:tcPr marL="7620" marR="7620" marT="7620" marB="0" anchor="ctr"/>
                </a:tc>
                <a:tc>
                  <a:txBody>
                    <a:bodyPr/>
                    <a:lstStyle/>
                    <a:p>
                      <a:pPr algn="l" rtl="0" fontAlgn="b"/>
                      <a:r>
                        <a:rPr lang="en-US" sz="1400" b="1" u="none" strike="noStrike">
                          <a:effectLst/>
                        </a:rPr>
                        <a:t>SOPC</a:t>
                      </a:r>
                      <a:endParaRPr lang="en-US" sz="1400" b="1" i="0" u="none" strike="noStrike">
                        <a:solidFill>
                          <a:srgbClr val="002060"/>
                        </a:solidFill>
                        <a:effectLst/>
                        <a:latin typeface="Arial" panose="020B0604020202020204" pitchFamily="34" charset="0"/>
                      </a:endParaRPr>
                    </a:p>
                  </a:txBody>
                  <a:tcPr marL="7620" marR="7620" marT="7620" marB="0" anchor="b"/>
                </a:tc>
                <a:tc>
                  <a:txBody>
                    <a:bodyPr/>
                    <a:lstStyle/>
                    <a:p>
                      <a:pPr algn="l" rtl="0" fontAlgn="b"/>
                      <a:r>
                        <a:rPr lang="en-US" altLang="zh-CN" sz="1400" b="1" u="none" strike="noStrike">
                          <a:effectLst/>
                        </a:rPr>
                        <a:t>1921</a:t>
                      </a:r>
                      <a:r>
                        <a:rPr lang="zh-CN" altLang="en-US" sz="1400" b="1" u="none" strike="noStrike">
                          <a:effectLst/>
                        </a:rPr>
                        <a:t>年</a:t>
                      </a:r>
                      <a:endParaRPr lang="zh-CN" altLang="en-US" sz="1400" b="1" i="0" u="none" strike="noStrike">
                        <a:solidFill>
                          <a:srgbClr val="002060"/>
                        </a:solidFill>
                        <a:effectLst/>
                        <a:latin typeface="黑体" panose="02010609060101010101" pitchFamily="49" charset="-122"/>
                        <a:ea typeface="黑体" panose="02010609060101010101" pitchFamily="49" charset="-122"/>
                      </a:endParaRPr>
                    </a:p>
                  </a:txBody>
                  <a:tcPr marL="7620" marR="7620" marT="7620" marB="0" anchor="b"/>
                </a:tc>
                <a:tc>
                  <a:txBody>
                    <a:bodyPr/>
                    <a:lstStyle/>
                    <a:p>
                      <a:pPr algn="ctr" rtl="0" fontAlgn="b"/>
                      <a:r>
                        <a:rPr lang="en-US" sz="1400" b="1" u="none" strike="noStrike" dirty="0">
                          <a:effectLst/>
                        </a:rPr>
                        <a:t>70</a:t>
                      </a:r>
                      <a:endParaRPr lang="en-US" sz="1400" b="1" i="0" u="none" strike="noStrike" dirty="0">
                        <a:solidFill>
                          <a:srgbClr val="002060"/>
                        </a:solidFill>
                        <a:effectLst/>
                        <a:latin typeface="黑体" panose="02010609060101010101" pitchFamily="49" charset="-122"/>
                        <a:ea typeface="黑体" panose="02010609060101010101" pitchFamily="49" charset="-122"/>
                      </a:endParaRPr>
                    </a:p>
                  </a:txBody>
                  <a:tcPr marL="7620" marR="7620" marT="7620" marB="0" anchor="b"/>
                </a:tc>
                <a:tc>
                  <a:txBody>
                    <a:bodyPr/>
                    <a:lstStyle/>
                    <a:p>
                      <a:pPr algn="ctr" rtl="0" fontAlgn="b"/>
                      <a:r>
                        <a:rPr lang="en-US" sz="1400" b="1" u="none" strike="noStrike">
                          <a:effectLst/>
                        </a:rPr>
                        <a:t>100%</a:t>
                      </a:r>
                      <a:endParaRPr lang="en-US" sz="1400" b="1" i="0" u="none" strike="noStrike">
                        <a:solidFill>
                          <a:srgbClr val="002060"/>
                        </a:solidFill>
                        <a:effectLst/>
                        <a:latin typeface="黑体" panose="02010609060101010101" pitchFamily="49" charset="-122"/>
                        <a:ea typeface="黑体" panose="02010609060101010101" pitchFamily="49" charset="-122"/>
                      </a:endParaRPr>
                    </a:p>
                  </a:txBody>
                  <a:tcPr marL="7620" marR="7620" marT="7620" marB="0" anchor="b"/>
                </a:tc>
                <a:extLst>
                  <a:ext uri="{0D108BD9-81ED-4DB2-BD59-A6C34878D82A}">
                    <a16:rowId xmlns:a16="http://schemas.microsoft.com/office/drawing/2014/main" xmlns="" val="10009"/>
                  </a:ext>
                </a:extLst>
              </a:tr>
              <a:tr h="228600">
                <a:tc vMerge="1">
                  <a:txBody>
                    <a:bodyPr/>
                    <a:lstStyle/>
                    <a:p>
                      <a:endParaRPr lang="en-US"/>
                    </a:p>
                  </a:txBody>
                  <a:tcPr/>
                </a:tc>
                <a:tc>
                  <a:txBody>
                    <a:bodyPr/>
                    <a:lstStyle/>
                    <a:p>
                      <a:pPr algn="l" rtl="0" fontAlgn="b"/>
                      <a:r>
                        <a:rPr lang="en-US" sz="1400" b="1" u="none" strike="noStrike" dirty="0" err="1">
                          <a:effectLst/>
                        </a:rPr>
                        <a:t>Wadi</a:t>
                      </a:r>
                      <a:r>
                        <a:rPr lang="en-US" sz="1400" b="1" u="none" strike="noStrike" dirty="0">
                          <a:effectLst/>
                        </a:rPr>
                        <a:t> </a:t>
                      </a:r>
                      <a:r>
                        <a:rPr lang="en-US" sz="1400" b="1" u="none" strike="noStrike" dirty="0" err="1">
                          <a:effectLst/>
                        </a:rPr>
                        <a:t>Feran</a:t>
                      </a:r>
                      <a:endParaRPr lang="en-US" sz="1400" b="1" i="0" u="none" strike="noStrike" dirty="0">
                        <a:solidFill>
                          <a:srgbClr val="002060"/>
                        </a:solidFill>
                        <a:effectLst/>
                        <a:latin typeface="Arial" panose="020B0604020202020204" pitchFamily="34" charset="0"/>
                      </a:endParaRPr>
                    </a:p>
                  </a:txBody>
                  <a:tcPr marL="7620" marR="7620" marT="7620" marB="0" anchor="b"/>
                </a:tc>
                <a:tc>
                  <a:txBody>
                    <a:bodyPr/>
                    <a:lstStyle/>
                    <a:p>
                      <a:pPr algn="l" rtl="0" fontAlgn="b"/>
                      <a:r>
                        <a:rPr lang="en-US" altLang="zh-CN" sz="1400" b="1" u="none" strike="noStrike" dirty="0">
                          <a:effectLst/>
                        </a:rPr>
                        <a:t>1913</a:t>
                      </a:r>
                      <a:r>
                        <a:rPr lang="zh-CN" altLang="en-US" sz="1400" b="1" u="none" strike="noStrike" dirty="0">
                          <a:effectLst/>
                        </a:rPr>
                        <a:t>年</a:t>
                      </a:r>
                      <a:endParaRPr lang="zh-CN" altLang="en-US" sz="1400" b="1" i="0" u="none" strike="noStrike" dirty="0">
                        <a:solidFill>
                          <a:srgbClr val="002060"/>
                        </a:solidFill>
                        <a:effectLst/>
                        <a:latin typeface="黑体" panose="02010609060101010101" pitchFamily="49" charset="-122"/>
                        <a:ea typeface="黑体" panose="02010609060101010101" pitchFamily="49" charset="-122"/>
                      </a:endParaRPr>
                    </a:p>
                  </a:txBody>
                  <a:tcPr marL="7620" marR="7620" marT="7620" marB="0" anchor="b"/>
                </a:tc>
                <a:tc>
                  <a:txBody>
                    <a:bodyPr/>
                    <a:lstStyle/>
                    <a:p>
                      <a:pPr algn="ctr" rtl="0" fontAlgn="b"/>
                      <a:r>
                        <a:rPr lang="en-US" sz="1400" b="1" u="none" strike="noStrike" dirty="0">
                          <a:effectLst/>
                        </a:rPr>
                        <a:t>9</a:t>
                      </a:r>
                      <a:endParaRPr lang="en-US" sz="1400" b="1" i="0" u="none" strike="noStrike" dirty="0">
                        <a:solidFill>
                          <a:srgbClr val="002060"/>
                        </a:solidFill>
                        <a:effectLst/>
                        <a:latin typeface="黑体" panose="02010609060101010101" pitchFamily="49" charset="-122"/>
                        <a:ea typeface="黑体" panose="02010609060101010101" pitchFamily="49" charset="-122"/>
                      </a:endParaRPr>
                    </a:p>
                  </a:txBody>
                  <a:tcPr marL="7620" marR="7620" marT="7620" marB="0" anchor="b"/>
                </a:tc>
                <a:tc>
                  <a:txBody>
                    <a:bodyPr/>
                    <a:lstStyle/>
                    <a:p>
                      <a:pPr algn="ctr" rtl="0" fontAlgn="b"/>
                      <a:r>
                        <a:rPr lang="en-US" sz="1400" b="1" u="none" strike="noStrike">
                          <a:effectLst/>
                        </a:rPr>
                        <a:t>100%</a:t>
                      </a:r>
                      <a:endParaRPr lang="en-US" sz="1400" b="1" i="0" u="none" strike="noStrike">
                        <a:solidFill>
                          <a:srgbClr val="002060"/>
                        </a:solidFill>
                        <a:effectLst/>
                        <a:latin typeface="黑体" panose="02010609060101010101" pitchFamily="49" charset="-122"/>
                        <a:ea typeface="黑体" panose="02010609060101010101" pitchFamily="49" charset="-122"/>
                      </a:endParaRPr>
                    </a:p>
                  </a:txBody>
                  <a:tcPr marL="7620" marR="7620" marT="7620" marB="0" anchor="b"/>
                </a:tc>
                <a:extLst>
                  <a:ext uri="{0D108BD9-81ED-4DB2-BD59-A6C34878D82A}">
                    <a16:rowId xmlns:a16="http://schemas.microsoft.com/office/drawing/2014/main" xmlns="" val="10010"/>
                  </a:ext>
                </a:extLst>
              </a:tr>
              <a:tr h="228600">
                <a:tc vMerge="1">
                  <a:txBody>
                    <a:bodyPr/>
                    <a:lstStyle/>
                    <a:p>
                      <a:endParaRPr lang="en-US"/>
                    </a:p>
                  </a:txBody>
                  <a:tcPr/>
                </a:tc>
                <a:tc>
                  <a:txBody>
                    <a:bodyPr/>
                    <a:lstStyle/>
                    <a:p>
                      <a:pPr algn="l" rtl="0" fontAlgn="b"/>
                      <a:r>
                        <a:rPr lang="en-US" sz="1400" b="1" u="none" strike="noStrike" dirty="0">
                          <a:effectLst/>
                        </a:rPr>
                        <a:t>NPC(Nasr)</a:t>
                      </a:r>
                      <a:endParaRPr lang="en-US" sz="1400" b="1" i="0" u="none" strike="noStrike" dirty="0">
                        <a:solidFill>
                          <a:srgbClr val="002060"/>
                        </a:solidFill>
                        <a:effectLst/>
                        <a:latin typeface="Arial" panose="020B0604020202020204" pitchFamily="34" charset="0"/>
                      </a:endParaRPr>
                    </a:p>
                  </a:txBody>
                  <a:tcPr marL="7620" marR="7620" marT="7620" marB="0" anchor="b"/>
                </a:tc>
                <a:tc>
                  <a:txBody>
                    <a:bodyPr/>
                    <a:lstStyle/>
                    <a:p>
                      <a:pPr algn="l" rtl="0" fontAlgn="b"/>
                      <a:r>
                        <a:rPr lang="en-US" altLang="zh-CN" sz="1400" b="1" u="none" strike="noStrike">
                          <a:effectLst/>
                        </a:rPr>
                        <a:t>1913</a:t>
                      </a:r>
                      <a:r>
                        <a:rPr lang="zh-CN" altLang="en-US" sz="1400" b="1" u="none" strike="noStrike">
                          <a:effectLst/>
                        </a:rPr>
                        <a:t>年</a:t>
                      </a:r>
                      <a:endParaRPr lang="zh-CN" altLang="en-US" sz="1400" b="1" i="0" u="none" strike="noStrike">
                        <a:solidFill>
                          <a:srgbClr val="002060"/>
                        </a:solidFill>
                        <a:effectLst/>
                        <a:latin typeface="黑体" panose="02010609060101010101" pitchFamily="49" charset="-122"/>
                        <a:ea typeface="黑体" panose="02010609060101010101" pitchFamily="49" charset="-122"/>
                      </a:endParaRPr>
                    </a:p>
                  </a:txBody>
                  <a:tcPr marL="7620" marR="7620" marT="7620" marB="0" anchor="b"/>
                </a:tc>
                <a:tc>
                  <a:txBody>
                    <a:bodyPr/>
                    <a:lstStyle/>
                    <a:p>
                      <a:pPr algn="ctr" rtl="0" fontAlgn="b"/>
                      <a:r>
                        <a:rPr lang="en-US" sz="1400" b="1" u="none" strike="noStrike" dirty="0">
                          <a:effectLst/>
                        </a:rPr>
                        <a:t>99</a:t>
                      </a:r>
                      <a:endParaRPr lang="en-US" sz="1400" b="1" i="0" u="none" strike="noStrike" dirty="0">
                        <a:solidFill>
                          <a:srgbClr val="002060"/>
                        </a:solidFill>
                        <a:effectLst/>
                        <a:latin typeface="黑体" panose="02010609060101010101" pitchFamily="49" charset="-122"/>
                        <a:ea typeface="黑体" panose="02010609060101010101" pitchFamily="49" charset="-122"/>
                      </a:endParaRPr>
                    </a:p>
                  </a:txBody>
                  <a:tcPr marL="7620" marR="7620" marT="7620" marB="0" anchor="b"/>
                </a:tc>
                <a:tc>
                  <a:txBody>
                    <a:bodyPr/>
                    <a:lstStyle/>
                    <a:p>
                      <a:pPr algn="ctr" rtl="0" fontAlgn="b"/>
                      <a:r>
                        <a:rPr lang="en-US" sz="1400" b="1" u="none" strike="noStrike" dirty="0">
                          <a:effectLst/>
                        </a:rPr>
                        <a:t>100%</a:t>
                      </a:r>
                      <a:endParaRPr lang="en-US" sz="1400" b="1" i="0" u="none" strike="noStrike" dirty="0">
                        <a:solidFill>
                          <a:srgbClr val="002060"/>
                        </a:solidFill>
                        <a:effectLst/>
                        <a:latin typeface="黑体" panose="02010609060101010101" pitchFamily="49" charset="-122"/>
                        <a:ea typeface="黑体" panose="02010609060101010101" pitchFamily="49" charset="-122"/>
                      </a:endParaRPr>
                    </a:p>
                  </a:txBody>
                  <a:tcPr marL="7620" marR="7620" marT="7620" marB="0" anchor="b"/>
                </a:tc>
                <a:extLst>
                  <a:ext uri="{0D108BD9-81ED-4DB2-BD59-A6C34878D82A}">
                    <a16:rowId xmlns:a16="http://schemas.microsoft.com/office/drawing/2014/main" xmlns="" val="10011"/>
                  </a:ext>
                </a:extLst>
              </a:tr>
              <a:tr h="259080">
                <a:tc>
                  <a:txBody>
                    <a:bodyPr/>
                    <a:lstStyle/>
                    <a:p>
                      <a:pPr algn="ctr" rtl="0" fontAlgn="ctr"/>
                      <a:r>
                        <a:rPr lang="zh-CN" altLang="en-US" sz="1400" b="1" u="none" strike="noStrike">
                          <a:effectLst/>
                        </a:rPr>
                        <a:t>上埃及</a:t>
                      </a:r>
                      <a:endParaRPr lang="zh-CN" altLang="en-US" sz="1400" b="1" i="0" u="none" strike="noStrike">
                        <a:solidFill>
                          <a:srgbClr val="002060"/>
                        </a:solidFill>
                        <a:effectLst/>
                        <a:latin typeface="微软雅黑" panose="020B0503020204020204" pitchFamily="34" charset="-122"/>
                        <a:ea typeface="微软雅黑" panose="020B0503020204020204" pitchFamily="34" charset="-122"/>
                      </a:endParaRPr>
                    </a:p>
                  </a:txBody>
                  <a:tcPr marL="7620" marR="7620" marT="7620" marB="0" anchor="ctr"/>
                </a:tc>
                <a:tc>
                  <a:txBody>
                    <a:bodyPr/>
                    <a:lstStyle/>
                    <a:p>
                      <a:pPr algn="l" rtl="0" fontAlgn="b"/>
                      <a:r>
                        <a:rPr lang="en-US" sz="1400" b="1" u="none" strike="noStrike" dirty="0">
                          <a:effectLst/>
                        </a:rPr>
                        <a:t>AORC(</a:t>
                      </a:r>
                      <a:r>
                        <a:rPr lang="en-US" sz="1400" b="1" u="none" strike="noStrike" dirty="0" err="1">
                          <a:effectLst/>
                        </a:rPr>
                        <a:t>Assuit</a:t>
                      </a:r>
                      <a:r>
                        <a:rPr lang="en-US" sz="1400" b="1" u="none" strike="noStrike" dirty="0">
                          <a:effectLst/>
                        </a:rPr>
                        <a:t>)</a:t>
                      </a:r>
                      <a:endParaRPr lang="en-US" sz="1400" b="1" i="0" u="none" strike="noStrike" dirty="0">
                        <a:solidFill>
                          <a:srgbClr val="002060"/>
                        </a:solidFill>
                        <a:effectLst/>
                        <a:latin typeface="Arial" panose="020B0604020202020204" pitchFamily="34" charset="0"/>
                      </a:endParaRPr>
                    </a:p>
                  </a:txBody>
                  <a:tcPr marL="7620" marR="7620" marT="7620" marB="0" anchor="b"/>
                </a:tc>
                <a:tc>
                  <a:txBody>
                    <a:bodyPr/>
                    <a:lstStyle/>
                    <a:p>
                      <a:pPr algn="l" rtl="0" fontAlgn="b"/>
                      <a:r>
                        <a:rPr lang="en-US" altLang="zh-CN" sz="1400" b="1" u="none" strike="noStrike" dirty="0">
                          <a:effectLst/>
                        </a:rPr>
                        <a:t>1987</a:t>
                      </a:r>
                      <a:r>
                        <a:rPr lang="zh-CN" altLang="en-US" sz="1400" b="1" u="none" strike="noStrike" dirty="0">
                          <a:effectLst/>
                        </a:rPr>
                        <a:t>年</a:t>
                      </a:r>
                      <a:endParaRPr lang="zh-CN" altLang="en-US" sz="1400" b="1" i="0" u="none" strike="noStrike" dirty="0">
                        <a:solidFill>
                          <a:srgbClr val="002060"/>
                        </a:solidFill>
                        <a:effectLst/>
                        <a:latin typeface="黑体" panose="02010609060101010101" pitchFamily="49" charset="-122"/>
                        <a:ea typeface="黑体" panose="02010609060101010101" pitchFamily="49" charset="-122"/>
                      </a:endParaRPr>
                    </a:p>
                  </a:txBody>
                  <a:tcPr marL="7620" marR="7620" marT="7620" marB="0" anchor="b"/>
                </a:tc>
                <a:tc>
                  <a:txBody>
                    <a:bodyPr/>
                    <a:lstStyle/>
                    <a:p>
                      <a:pPr algn="ctr" rtl="0" fontAlgn="b"/>
                      <a:r>
                        <a:rPr lang="en-US" sz="1400" b="1" u="none" strike="noStrike">
                          <a:effectLst/>
                        </a:rPr>
                        <a:t>47</a:t>
                      </a:r>
                      <a:endParaRPr lang="en-US" sz="1400" b="1" i="0" u="none" strike="noStrike">
                        <a:solidFill>
                          <a:srgbClr val="002060"/>
                        </a:solidFill>
                        <a:effectLst/>
                        <a:latin typeface="黑体" panose="02010609060101010101" pitchFamily="49" charset="-122"/>
                        <a:ea typeface="黑体" panose="02010609060101010101" pitchFamily="49" charset="-122"/>
                      </a:endParaRPr>
                    </a:p>
                  </a:txBody>
                  <a:tcPr marL="7620" marR="7620" marT="7620" marB="0" anchor="b"/>
                </a:tc>
                <a:tc>
                  <a:txBody>
                    <a:bodyPr/>
                    <a:lstStyle/>
                    <a:p>
                      <a:pPr algn="ctr" rtl="0" fontAlgn="b"/>
                      <a:r>
                        <a:rPr lang="en-US" sz="1400" b="1" u="none" strike="noStrike" dirty="0">
                          <a:effectLst/>
                        </a:rPr>
                        <a:t>100%</a:t>
                      </a:r>
                      <a:endParaRPr lang="en-US" sz="1400" b="1" i="0" u="none" strike="noStrike" dirty="0">
                        <a:solidFill>
                          <a:srgbClr val="002060"/>
                        </a:solidFill>
                        <a:effectLst/>
                        <a:latin typeface="黑体" panose="02010609060101010101" pitchFamily="49" charset="-122"/>
                        <a:ea typeface="黑体" panose="02010609060101010101" pitchFamily="49" charset="-122"/>
                      </a:endParaRPr>
                    </a:p>
                  </a:txBody>
                  <a:tcPr marL="7620" marR="7620" marT="7620" marB="0" anchor="b"/>
                </a:tc>
                <a:extLst>
                  <a:ext uri="{0D108BD9-81ED-4DB2-BD59-A6C34878D82A}">
                    <a16:rowId xmlns:a16="http://schemas.microsoft.com/office/drawing/2014/main" xmlns="" val="10012"/>
                  </a:ext>
                </a:extLst>
              </a:tr>
              <a:tr h="259080">
                <a:tc>
                  <a:txBody>
                    <a:bodyPr/>
                    <a:lstStyle/>
                    <a:p>
                      <a:pPr algn="ctr" rtl="0" fontAlgn="ctr"/>
                      <a:r>
                        <a:rPr lang="zh-CN" altLang="en-US" sz="1400" b="1" u="none" strike="noStrike">
                          <a:effectLst/>
                        </a:rPr>
                        <a:t>合计</a:t>
                      </a:r>
                      <a:endParaRPr lang="zh-CN" altLang="en-US" sz="1400" b="1" i="0" u="none" strike="noStrike">
                        <a:solidFill>
                          <a:srgbClr val="002060"/>
                        </a:solidFill>
                        <a:effectLst/>
                        <a:latin typeface="微软雅黑" panose="020B0503020204020204" pitchFamily="34" charset="-122"/>
                        <a:ea typeface="微软雅黑" panose="020B0503020204020204" pitchFamily="34" charset="-122"/>
                      </a:endParaRPr>
                    </a:p>
                  </a:txBody>
                  <a:tcPr marL="7620" marR="7620" marT="7620" marB="0" anchor="ctr"/>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l" fontAlgn="b"/>
                      <a:r>
                        <a:rPr lang="en-US" sz="1100" b="1" u="none" strike="noStrike">
                          <a:effectLst/>
                        </a:rPr>
                        <a:t> </a:t>
                      </a:r>
                      <a:endParaRPr lang="en-US" sz="1100" b="1" i="0" u="none" strike="noStrike">
                        <a:solidFill>
                          <a:srgbClr val="000000"/>
                        </a:solidFill>
                        <a:effectLst/>
                        <a:latin typeface="Calibri" panose="020F0502020204030204" pitchFamily="34" charset="0"/>
                      </a:endParaRPr>
                    </a:p>
                  </a:txBody>
                  <a:tcPr marL="7620" marR="7620" marT="7620" marB="0" anchor="b"/>
                </a:tc>
                <a:tc>
                  <a:txBody>
                    <a:bodyPr/>
                    <a:lstStyle/>
                    <a:p>
                      <a:pPr algn="ctr" rtl="0" fontAlgn="b"/>
                      <a:r>
                        <a:rPr lang="en-US" sz="1400" b="1" u="none" strike="noStrike">
                          <a:effectLst/>
                        </a:rPr>
                        <a:t>758</a:t>
                      </a:r>
                      <a:endParaRPr lang="en-US" sz="1400" b="1" i="0" u="none" strike="noStrike">
                        <a:solidFill>
                          <a:srgbClr val="002060"/>
                        </a:solidFill>
                        <a:effectLst/>
                        <a:latin typeface="黑体" panose="02010609060101010101" pitchFamily="49" charset="-122"/>
                        <a:ea typeface="黑体" panose="02010609060101010101" pitchFamily="49" charset="-122"/>
                      </a:endParaRPr>
                    </a:p>
                  </a:txBody>
                  <a:tcPr marL="7620" marR="7620" marT="7620" marB="0" anchor="b"/>
                </a:tc>
                <a:tc>
                  <a:txBody>
                    <a:bodyPr/>
                    <a:lstStyle/>
                    <a:p>
                      <a:pPr algn="ctr" rtl="0" fontAlgn="b"/>
                      <a:r>
                        <a:rPr lang="en-US" sz="1400" b="1" u="none" strike="noStrike" dirty="0">
                          <a:effectLst/>
                        </a:rPr>
                        <a:t> </a:t>
                      </a:r>
                      <a:endParaRPr lang="en-US" sz="1400" b="1" i="0" u="none" strike="noStrike" dirty="0">
                        <a:solidFill>
                          <a:srgbClr val="002060"/>
                        </a:solidFill>
                        <a:effectLst/>
                        <a:latin typeface="黑体" panose="02010609060101010101" pitchFamily="49" charset="-122"/>
                        <a:ea typeface="黑体" panose="02010609060101010101" pitchFamily="49" charset="-122"/>
                      </a:endParaRPr>
                    </a:p>
                  </a:txBody>
                  <a:tcPr marL="7620" marR="7620" marT="7620" marB="0" anchor="b"/>
                </a:tc>
                <a:extLst>
                  <a:ext uri="{0D108BD9-81ED-4DB2-BD59-A6C34878D82A}">
                    <a16:rowId xmlns:a16="http://schemas.microsoft.com/office/drawing/2014/main" xmlns="" val="10013"/>
                  </a:ext>
                </a:extLst>
              </a:tr>
            </a:tbl>
          </a:graphicData>
        </a:graphic>
      </p:graphicFrame>
      <p:sp>
        <p:nvSpPr>
          <p:cNvPr id="12" name="标题 1">
            <a:extLst>
              <a:ext uri="{FF2B5EF4-FFF2-40B4-BE49-F238E27FC236}">
                <a16:creationId xmlns:a16="http://schemas.microsoft.com/office/drawing/2014/main" xmlns="" id="{B0E0A7F5-1A1A-43B0-A8A7-FC38A93E4170}"/>
              </a:ext>
            </a:extLst>
          </p:cNvPr>
          <p:cNvSpPr txBox="1">
            <a:spLocks noChangeArrowheads="1"/>
          </p:cNvSpPr>
          <p:nvPr/>
        </p:nvSpPr>
        <p:spPr bwMode="auto">
          <a:xfrm>
            <a:off x="130128" y="60643"/>
            <a:ext cx="8229600" cy="5404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a:r>
              <a:rPr lang="zh-CN" altLang="en-US" sz="2400" dirty="0">
                <a:solidFill>
                  <a:srgbClr val="FF0000"/>
                </a:solidFill>
                <a:latin typeface="黑体" panose="02010609060101010101" pitchFamily="49" charset="-122"/>
                <a:ea typeface="黑体" panose="02010609060101010101" pitchFamily="49" charset="-122"/>
              </a:rPr>
              <a:t>一、埃及油气工业简介</a:t>
            </a:r>
            <a:r>
              <a:rPr lang="en-US" altLang="zh-CN" sz="2400" dirty="0">
                <a:solidFill>
                  <a:srgbClr val="FF0000"/>
                </a:solidFill>
                <a:latin typeface="黑体" panose="02010609060101010101" pitchFamily="49" charset="-122"/>
                <a:ea typeface="黑体" panose="02010609060101010101" pitchFamily="49" charset="-122"/>
              </a:rPr>
              <a:t>——4.</a:t>
            </a:r>
            <a:r>
              <a:rPr lang="zh-CN" altLang="en-US" sz="2400" dirty="0">
                <a:solidFill>
                  <a:srgbClr val="FF0000"/>
                </a:solidFill>
                <a:latin typeface="黑体" panose="02010609060101010101" pitchFamily="49" charset="-122"/>
                <a:ea typeface="黑体" panose="02010609060101010101" pitchFamily="49" charset="-122"/>
              </a:rPr>
              <a:t>炼化领域前景</a:t>
            </a:r>
          </a:p>
        </p:txBody>
      </p:sp>
    </p:spTree>
    <p:extLst>
      <p:ext uri="{BB962C8B-B14F-4D97-AF65-F5344CB8AC3E}">
        <p14:creationId xmlns:p14="http://schemas.microsoft.com/office/powerpoint/2010/main" val="27394071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灯片编号占位符 8"/>
          <p:cNvSpPr>
            <a:spLocks noGrp="1" noChangeArrowheads="1"/>
          </p:cNvSpPr>
          <p:nvPr>
            <p:ph type="sldNum" sz="quarter" idx="12"/>
          </p:nvPr>
        </p:nvSpPr>
        <p:spPr bwMode="auto">
          <a:xfrm>
            <a:off x="8344132" y="6311236"/>
            <a:ext cx="622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fontAlgn="base"/>
            <a:fld id="{957DA1D2-E847-451D-B689-82DB00A55580}" type="slidenum">
              <a:rPr lang="zh-CN" altLang="en-US">
                <a:solidFill>
                  <a:srgbClr val="FFFFFF"/>
                </a:solidFill>
                <a:latin typeface="Arial" panose="020B0604020202020204" pitchFamily="34" charset="0"/>
              </a:rPr>
              <a:pPr fontAlgn="base"/>
              <a:t>15</a:t>
            </a:fld>
            <a:endParaRPr lang="zh-CN" altLang="en-US">
              <a:solidFill>
                <a:srgbClr val="FFFFFF"/>
              </a:solidFill>
              <a:latin typeface="Arial" panose="020B0604020202020204" pitchFamily="34" charset="0"/>
            </a:endParaRPr>
          </a:p>
        </p:txBody>
      </p:sp>
      <p:sp>
        <p:nvSpPr>
          <p:cNvPr id="11" name="文本框 10"/>
          <p:cNvSpPr txBox="1"/>
          <p:nvPr/>
        </p:nvSpPr>
        <p:spPr>
          <a:xfrm>
            <a:off x="5397732" y="6311236"/>
            <a:ext cx="2582862" cy="252412"/>
          </a:xfrm>
          <a:prstGeom prst="rect">
            <a:avLst/>
          </a:prstGeom>
          <a:noFill/>
        </p:spPr>
        <p:txBody>
          <a:bodyPr wrap="none">
            <a:spAutoFit/>
          </a:bodyPr>
          <a:lstStyle/>
          <a:p>
            <a:pPr fontAlgn="auto"/>
            <a:r>
              <a:rPr kumimoji="1" lang="zh-CN" altLang="en-US" sz="1050" noProof="1">
                <a:latin typeface="方正兰亭中黑简体" panose="02000000000000000000" charset="-122"/>
                <a:ea typeface="方正兰亭中黑简体" panose="02000000000000000000" charset="-122"/>
                <a:cs typeface="HYDaSongJ"/>
              </a:rPr>
              <a:t>中国石化集团国际石油勘探开发有限公司</a:t>
            </a:r>
          </a:p>
        </p:txBody>
      </p:sp>
      <p:sp>
        <p:nvSpPr>
          <p:cNvPr id="18438" name="文本框 11"/>
          <p:cNvSpPr txBox="1">
            <a:spLocks noChangeArrowheads="1"/>
          </p:cNvSpPr>
          <p:nvPr/>
        </p:nvSpPr>
        <p:spPr bwMode="auto">
          <a:xfrm>
            <a:off x="5377094" y="6543011"/>
            <a:ext cx="2605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600" b="1" dirty="0">
                <a:latin typeface="Arial" panose="020B0604020202020204" pitchFamily="34" charset="0"/>
                <a:ea typeface="HYDaSongJ"/>
                <a:cs typeface="HYDaSongJ"/>
              </a:rPr>
              <a:t>SINOPEC</a:t>
            </a:r>
            <a:r>
              <a:rPr lang="zh-CN" altLang="en-US" sz="600" b="1" dirty="0">
                <a:latin typeface="Arial" panose="020B0604020202020204" pitchFamily="34" charset="0"/>
                <a:ea typeface="HYDaSongJ"/>
                <a:cs typeface="HYDaSongJ"/>
              </a:rPr>
              <a:t> </a:t>
            </a:r>
            <a:r>
              <a:rPr lang="en-US" altLang="zh-CN" sz="600" b="1" dirty="0">
                <a:latin typeface="Arial" panose="020B0604020202020204" pitchFamily="34" charset="0"/>
                <a:ea typeface="HYDaSongJ"/>
                <a:cs typeface="HYDaSongJ"/>
              </a:rPr>
              <a:t> </a:t>
            </a:r>
            <a:r>
              <a:rPr lang="zh-CN" altLang="en-US" sz="600" b="1" dirty="0">
                <a:latin typeface="Arial" panose="020B0604020202020204" pitchFamily="34" charset="0"/>
                <a:ea typeface="HYDaSongJ"/>
                <a:cs typeface="HYDaSongJ"/>
              </a:rPr>
              <a:t> </a:t>
            </a:r>
            <a:r>
              <a:rPr lang="en-US" altLang="zh-CN" sz="600" b="1" dirty="0">
                <a:latin typeface="Arial" panose="020B0604020202020204" pitchFamily="34" charset="0"/>
                <a:ea typeface="HYDaSongJ"/>
                <a:cs typeface="HYDaSongJ"/>
              </a:rPr>
              <a:t>INTERNATIONAL PETROLEUM EXPLORATION AND PRODUCTION CORPORATION</a:t>
            </a:r>
          </a:p>
        </p:txBody>
      </p:sp>
      <p:pic>
        <p:nvPicPr>
          <p:cNvPr id="18442" name="图片 15" descr="未标题-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282" y="6339811"/>
            <a:ext cx="108426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日期占位符 7"/>
          <p:cNvSpPr>
            <a:spLocks noGrp="1" noChangeArrowheads="1"/>
          </p:cNvSpPr>
          <p:nvPr>
            <p:ph type="dt" sz="quarter" idx="10"/>
          </p:nvPr>
        </p:nvSpPr>
        <p:spPr bwMode="auto">
          <a:xfrm>
            <a:off x="6375225" y="5465875"/>
            <a:ext cx="1196975" cy="3410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fontAlgn="base"/>
            <a:fld id="{FA9A24C6-9882-479E-9909-15C0EF58D9C6}" type="datetime1">
              <a:rPr lang="zh-CN" altLang="en-US">
                <a:latin typeface="Arial" panose="020B0604020202020204" pitchFamily="34" charset="0"/>
              </a:rPr>
              <a:pPr fontAlgn="base"/>
              <a:t>2018/11/4</a:t>
            </a:fld>
            <a:endParaRPr lang="zh-CN" altLang="en-US">
              <a:latin typeface="Arial" panose="020B0604020202020204" pitchFamily="34" charset="0"/>
            </a:endParaRPr>
          </a:p>
        </p:txBody>
      </p:sp>
      <p:sp>
        <p:nvSpPr>
          <p:cNvPr id="32" name="Rectangle 31"/>
          <p:cNvSpPr/>
          <p:nvPr/>
        </p:nvSpPr>
        <p:spPr>
          <a:xfrm>
            <a:off x="133518" y="4433235"/>
            <a:ext cx="8832914" cy="1697388"/>
          </a:xfrm>
          <a:prstGeom prst="rect">
            <a:avLst/>
          </a:prstGeom>
          <a:solidFill>
            <a:schemeClr val="bg1"/>
          </a:solidFill>
        </p:spPr>
        <p:txBody>
          <a:bodyPr wrap="square">
            <a:spAutoFit/>
          </a:bodyPr>
          <a:lstStyle/>
          <a:p>
            <a:pPr marL="180975" lvl="1" indent="-180975" algn="just">
              <a:spcBef>
                <a:spcPct val="15000"/>
              </a:spcBef>
              <a:buClr>
                <a:srgbClr val="FF3300"/>
              </a:buClr>
              <a:buFont typeface="Wingdings" pitchFamily="2" charset="2"/>
              <a:buChar char="n"/>
              <a:defRPr/>
            </a:pPr>
            <a:r>
              <a:rPr lang="zh-CN" altLang="en-US" sz="1400" dirty="0">
                <a:solidFill>
                  <a:schemeClr val="tx2">
                    <a:lumMod val="50000"/>
                  </a:schemeClr>
                </a:solidFill>
                <a:latin typeface="微软雅黑" pitchFamily="34" charset="-122"/>
                <a:ea typeface="微软雅黑" pitchFamily="34" charset="-122"/>
              </a:rPr>
              <a:t>埃及炼油行业发展基础良好，拥有非洲最大的炼油能力，具备发展临港重化工业基地的有利条件：</a:t>
            </a:r>
            <a:endParaRPr lang="en-US" altLang="zh-CN" sz="1400" dirty="0">
              <a:solidFill>
                <a:schemeClr val="tx2">
                  <a:lumMod val="50000"/>
                </a:schemeClr>
              </a:solidFill>
              <a:latin typeface="微软雅黑" pitchFamily="34" charset="-122"/>
              <a:ea typeface="微软雅黑" pitchFamily="34" charset="-122"/>
            </a:endParaRPr>
          </a:p>
          <a:p>
            <a:pPr marL="0" lvl="1" algn="just">
              <a:spcBef>
                <a:spcPct val="15000"/>
              </a:spcBef>
              <a:buClr>
                <a:srgbClr val="FF3300"/>
              </a:buClr>
              <a:defRPr/>
            </a:pPr>
            <a:r>
              <a:rPr lang="en-US" altLang="zh-CN" sz="1400" dirty="0">
                <a:solidFill>
                  <a:schemeClr val="tx2">
                    <a:lumMod val="50000"/>
                  </a:schemeClr>
                </a:solidFill>
                <a:latin typeface="微软雅黑" pitchFamily="34" charset="-122"/>
                <a:ea typeface="微软雅黑" pitchFamily="34" charset="-122"/>
              </a:rPr>
              <a:t>1</a:t>
            </a:r>
            <a:r>
              <a:rPr lang="zh-CN" altLang="en-US" sz="1400" dirty="0">
                <a:solidFill>
                  <a:schemeClr val="tx2">
                    <a:lumMod val="50000"/>
                  </a:schemeClr>
                </a:solidFill>
                <a:latin typeface="微软雅黑" pitchFamily="34" charset="-122"/>
                <a:ea typeface="微软雅黑" pitchFamily="34" charset="-122"/>
              </a:rPr>
              <a:t>、得天独厚的地理优势。位于欧洲、非洲消费国以及中东资源国的中心，辐射巨大的资源以及市场空间。从当前世界级石油运输枢纽的现实地位中可见一斑。</a:t>
            </a:r>
            <a:endParaRPr lang="en-US" altLang="zh-CN" sz="1400" dirty="0">
              <a:solidFill>
                <a:schemeClr val="tx2">
                  <a:lumMod val="50000"/>
                </a:schemeClr>
              </a:solidFill>
              <a:latin typeface="微软雅黑" pitchFamily="34" charset="-122"/>
              <a:ea typeface="微软雅黑" pitchFamily="34" charset="-122"/>
            </a:endParaRPr>
          </a:p>
          <a:p>
            <a:pPr marL="0" lvl="1" algn="just">
              <a:spcBef>
                <a:spcPct val="15000"/>
              </a:spcBef>
              <a:buClr>
                <a:srgbClr val="FF3300"/>
              </a:buClr>
              <a:defRPr/>
            </a:pPr>
            <a:r>
              <a:rPr lang="en-US" altLang="zh-CN" sz="1400" dirty="0">
                <a:solidFill>
                  <a:schemeClr val="tx2">
                    <a:lumMod val="50000"/>
                  </a:schemeClr>
                </a:solidFill>
                <a:latin typeface="微软雅黑" pitchFamily="34" charset="-122"/>
                <a:ea typeface="微软雅黑" pitchFamily="34" charset="-122"/>
              </a:rPr>
              <a:t>2</a:t>
            </a:r>
            <a:r>
              <a:rPr lang="zh-CN" altLang="en-US" sz="1400" dirty="0">
                <a:solidFill>
                  <a:schemeClr val="tx2">
                    <a:lumMod val="50000"/>
                  </a:schemeClr>
                </a:solidFill>
                <a:latin typeface="微软雅黑" pitchFamily="34" charset="-122"/>
                <a:ea typeface="微软雅黑" pitchFamily="34" charset="-122"/>
              </a:rPr>
              <a:t>、多元广阔的市场优势。非洲第二大人口大国，国内市场容量大，增长快；柴油、航空燃料可以销往欧洲、非洲市场；汽油、石脑油除非洲市场外，还可以面向全球其它市场。</a:t>
            </a:r>
            <a:endParaRPr lang="en-US" altLang="zh-CN" sz="1400" dirty="0">
              <a:solidFill>
                <a:schemeClr val="tx2">
                  <a:lumMod val="50000"/>
                </a:schemeClr>
              </a:solidFill>
              <a:latin typeface="微软雅黑" pitchFamily="34" charset="-122"/>
              <a:ea typeface="微软雅黑" pitchFamily="34" charset="-122"/>
            </a:endParaRPr>
          </a:p>
          <a:p>
            <a:pPr marL="0" lvl="1" algn="just">
              <a:spcBef>
                <a:spcPct val="15000"/>
              </a:spcBef>
              <a:buClr>
                <a:srgbClr val="FF3300"/>
              </a:buClr>
              <a:defRPr/>
            </a:pPr>
            <a:r>
              <a:rPr lang="en-US" altLang="zh-CN" sz="1400" dirty="0">
                <a:solidFill>
                  <a:schemeClr val="tx2">
                    <a:lumMod val="50000"/>
                  </a:schemeClr>
                </a:solidFill>
                <a:latin typeface="微软雅黑" pitchFamily="34" charset="-122"/>
                <a:ea typeface="微软雅黑" pitchFamily="34" charset="-122"/>
              </a:rPr>
              <a:t>3</a:t>
            </a:r>
            <a:r>
              <a:rPr lang="zh-CN" altLang="en-US" sz="1400" dirty="0">
                <a:solidFill>
                  <a:schemeClr val="tx2">
                    <a:lumMod val="50000"/>
                  </a:schemeClr>
                </a:solidFill>
                <a:latin typeface="微软雅黑" pitchFamily="34" charset="-122"/>
                <a:ea typeface="微软雅黑" pitchFamily="34" charset="-122"/>
              </a:rPr>
              <a:t>、相对成熟的配套优势。亚历山大和苏伊士是世界知名的炼油中心，石油化工的基础较为雄厚；天然良港较多，产品出口运输便捷。</a:t>
            </a:r>
            <a:endParaRPr lang="en-US" altLang="zh-CN" sz="1400" dirty="0">
              <a:solidFill>
                <a:schemeClr val="tx2">
                  <a:lumMod val="50000"/>
                </a:schemeClr>
              </a:solidFill>
              <a:latin typeface="微软雅黑" pitchFamily="34" charset="-122"/>
              <a:ea typeface="微软雅黑" pitchFamily="34" charset="-122"/>
            </a:endParaRPr>
          </a:p>
        </p:txBody>
      </p:sp>
      <p:sp>
        <p:nvSpPr>
          <p:cNvPr id="12" name="标题 1">
            <a:extLst>
              <a:ext uri="{FF2B5EF4-FFF2-40B4-BE49-F238E27FC236}">
                <a16:creationId xmlns:a16="http://schemas.microsoft.com/office/drawing/2014/main" xmlns="" id="{B0E0A7F5-1A1A-43B0-A8A7-FC38A93E4170}"/>
              </a:ext>
            </a:extLst>
          </p:cNvPr>
          <p:cNvSpPr txBox="1">
            <a:spLocks noChangeArrowheads="1"/>
          </p:cNvSpPr>
          <p:nvPr/>
        </p:nvSpPr>
        <p:spPr bwMode="auto">
          <a:xfrm>
            <a:off x="130128" y="60643"/>
            <a:ext cx="8229600" cy="5404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a:r>
              <a:rPr lang="zh-CN" altLang="en-US" sz="2400" dirty="0">
                <a:solidFill>
                  <a:srgbClr val="FF0000"/>
                </a:solidFill>
                <a:latin typeface="黑体" panose="02010609060101010101" pitchFamily="49" charset="-122"/>
                <a:ea typeface="黑体" panose="02010609060101010101" pitchFamily="49" charset="-122"/>
              </a:rPr>
              <a:t>一、埃及油气工业简介</a:t>
            </a:r>
            <a:r>
              <a:rPr lang="en-US" altLang="zh-CN" sz="2400" dirty="0">
                <a:solidFill>
                  <a:srgbClr val="FF0000"/>
                </a:solidFill>
                <a:latin typeface="黑体" panose="02010609060101010101" pitchFamily="49" charset="-122"/>
                <a:ea typeface="黑体" panose="02010609060101010101" pitchFamily="49" charset="-122"/>
              </a:rPr>
              <a:t>——4.</a:t>
            </a:r>
            <a:r>
              <a:rPr lang="zh-CN" altLang="en-US" sz="2400" dirty="0">
                <a:solidFill>
                  <a:srgbClr val="FF0000"/>
                </a:solidFill>
                <a:latin typeface="黑体" panose="02010609060101010101" pitchFamily="49" charset="-122"/>
                <a:ea typeface="黑体" panose="02010609060101010101" pitchFamily="49" charset="-122"/>
              </a:rPr>
              <a:t>炼化领域前景</a:t>
            </a:r>
          </a:p>
        </p:txBody>
      </p:sp>
      <p:pic>
        <p:nvPicPr>
          <p:cNvPr id="4" name="图片 3" descr="图片包含 工厂, 天空, 户外, 建筑物&#10;&#10;已生成极高可信度的说明">
            <a:extLst>
              <a:ext uri="{FF2B5EF4-FFF2-40B4-BE49-F238E27FC236}">
                <a16:creationId xmlns:a16="http://schemas.microsoft.com/office/drawing/2014/main" xmlns="" id="{4B16C230-EFAD-4F01-9262-632D7F2FD1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05453" y="986926"/>
            <a:ext cx="4111137" cy="3287270"/>
          </a:xfrm>
          <a:prstGeom prst="rect">
            <a:avLst/>
          </a:prstGeom>
        </p:spPr>
      </p:pic>
      <p:pic>
        <p:nvPicPr>
          <p:cNvPr id="9" name="图片 8">
            <a:extLst>
              <a:ext uri="{FF2B5EF4-FFF2-40B4-BE49-F238E27FC236}">
                <a16:creationId xmlns:a16="http://schemas.microsoft.com/office/drawing/2014/main" xmlns="" id="{49ABBBDF-ACEF-4D88-8B80-00010F89B16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06" r="2806"/>
          <a:stretch/>
        </p:blipFill>
        <p:spPr>
          <a:xfrm>
            <a:off x="27410" y="1040670"/>
            <a:ext cx="4674542" cy="2980177"/>
          </a:xfrm>
          <a:prstGeom prst="rect">
            <a:avLst/>
          </a:prstGeom>
        </p:spPr>
      </p:pic>
    </p:spTree>
    <p:extLst>
      <p:ext uri="{BB962C8B-B14F-4D97-AF65-F5344CB8AC3E}">
        <p14:creationId xmlns:p14="http://schemas.microsoft.com/office/powerpoint/2010/main" val="2016234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09" name="矩形 1"/>
          <p:cNvSpPr>
            <a:spLocks noChangeArrowheads="1"/>
          </p:cNvSpPr>
          <p:nvPr/>
        </p:nvSpPr>
        <p:spPr bwMode="auto">
          <a:xfrm>
            <a:off x="7092950" y="1773238"/>
            <a:ext cx="18272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200" dirty="0">
                <a:solidFill>
                  <a:schemeClr val="bg1"/>
                </a:solidFill>
                <a:latin typeface="Arial" panose="020B0604020202020204" pitchFamily="34" charset="0"/>
              </a:rPr>
              <a:t>Contents</a:t>
            </a:r>
            <a:endParaRPr lang="zh-CN" altLang="en-US" sz="3200">
              <a:solidFill>
                <a:schemeClr val="bg1"/>
              </a:solidFill>
              <a:latin typeface="Arial" panose="020B0604020202020204" pitchFamily="34" charset="0"/>
            </a:endParaRPr>
          </a:p>
        </p:txBody>
      </p:sp>
      <p:sp>
        <p:nvSpPr>
          <p:cNvPr id="17410" name="矩形 2"/>
          <p:cNvSpPr>
            <a:spLocks noChangeArrowheads="1"/>
          </p:cNvSpPr>
          <p:nvPr/>
        </p:nvSpPr>
        <p:spPr bwMode="auto">
          <a:xfrm>
            <a:off x="7085013" y="2249488"/>
            <a:ext cx="876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a:solidFill>
                  <a:srgbClr val="FFFFFF"/>
                </a:solidFill>
                <a:latin typeface="方正兰亭中黑简体" charset="-122"/>
                <a:ea typeface="方正兰亭中黑简体" charset="-122"/>
              </a:rPr>
              <a:t>目 录</a:t>
            </a:r>
          </a:p>
        </p:txBody>
      </p:sp>
      <p:sp>
        <p:nvSpPr>
          <p:cNvPr id="17411" name="矩形 3"/>
          <p:cNvSpPr>
            <a:spLocks noChangeArrowheads="1"/>
          </p:cNvSpPr>
          <p:nvPr/>
        </p:nvSpPr>
        <p:spPr bwMode="auto">
          <a:xfrm>
            <a:off x="971500" y="1807560"/>
            <a:ext cx="5400675" cy="3791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200000"/>
              </a:lnSpc>
            </a:pPr>
            <a:r>
              <a:rPr lang="zh-CN" altLang="en-US" sz="2400" dirty="0">
                <a:solidFill>
                  <a:srgbClr val="FF0000"/>
                </a:solidFill>
                <a:latin typeface="黑体" panose="02010609060101010101" pitchFamily="49" charset="-122"/>
                <a:ea typeface="黑体" panose="02010609060101010101" pitchFamily="49" charset="-122"/>
              </a:rPr>
              <a:t>一、埃及油气工业简介</a:t>
            </a:r>
            <a:endParaRPr lang="en-US" altLang="zh-CN" sz="2400" dirty="0">
              <a:solidFill>
                <a:srgbClr val="FF0000"/>
              </a:solidFill>
              <a:latin typeface="黑体" panose="02010609060101010101" pitchFamily="49" charset="-122"/>
              <a:ea typeface="黑体" panose="02010609060101010101" pitchFamily="49" charset="-122"/>
            </a:endParaRPr>
          </a:p>
          <a:p>
            <a:pPr>
              <a:lnSpc>
                <a:spcPct val="150000"/>
              </a:lnSpc>
            </a:pPr>
            <a:r>
              <a:rPr lang="zh-CN" altLang="en-US" sz="2400" dirty="0">
                <a:solidFill>
                  <a:srgbClr val="FF0000"/>
                </a:solidFill>
                <a:latin typeface="黑体" panose="02010609060101010101" pitchFamily="49" charset="-122"/>
                <a:ea typeface="黑体" panose="02010609060101010101" pitchFamily="49" charset="-122"/>
              </a:rPr>
              <a:t>二、</a:t>
            </a:r>
            <a:r>
              <a:rPr lang="en-US" altLang="zh-CN" sz="2400" dirty="0">
                <a:solidFill>
                  <a:srgbClr val="FF0000"/>
                </a:solidFill>
                <a:latin typeface="黑体" panose="02010609060101010101" pitchFamily="49" charset="-122"/>
                <a:ea typeface="黑体" panose="02010609060101010101" pitchFamily="49" charset="-122"/>
              </a:rPr>
              <a:t>SINOPEC</a:t>
            </a:r>
            <a:r>
              <a:rPr lang="zh-CN" altLang="en-US" sz="2400" dirty="0">
                <a:solidFill>
                  <a:srgbClr val="FF0000"/>
                </a:solidFill>
                <a:latin typeface="黑体" panose="02010609060101010101" pitchFamily="49" charset="-122"/>
                <a:ea typeface="黑体" panose="02010609060101010101" pitchFamily="49" charset="-122"/>
              </a:rPr>
              <a:t>在埃及的发展现状</a:t>
            </a:r>
            <a:endParaRPr lang="en-US" altLang="zh-CN" sz="2400" dirty="0">
              <a:solidFill>
                <a:srgbClr val="FF0000"/>
              </a:solidFill>
              <a:latin typeface="黑体" panose="02010609060101010101" pitchFamily="49" charset="-122"/>
              <a:ea typeface="黑体" panose="02010609060101010101" pitchFamily="49" charset="-122"/>
            </a:endParaRPr>
          </a:p>
          <a:p>
            <a:pPr lvl="1"/>
            <a:r>
              <a:rPr lang="en-US" altLang="zh-CN" dirty="0">
                <a:latin typeface="黑体" panose="02010609060101010101" pitchFamily="49" charset="-122"/>
                <a:ea typeface="黑体" panose="02010609060101010101" pitchFamily="49" charset="-122"/>
              </a:rPr>
              <a:t>1.</a:t>
            </a:r>
            <a:r>
              <a:rPr lang="zh-CN" altLang="en-US" dirty="0">
                <a:latin typeface="黑体" panose="02010609060101010101" pitchFamily="49" charset="-122"/>
                <a:ea typeface="黑体" panose="02010609060101010101" pitchFamily="49" charset="-122"/>
              </a:rPr>
              <a:t>基本情况</a:t>
            </a:r>
            <a:endParaRPr lang="en-US" altLang="zh-CN" dirty="0">
              <a:latin typeface="黑体" panose="02010609060101010101" pitchFamily="49" charset="-122"/>
              <a:ea typeface="黑体" panose="02010609060101010101" pitchFamily="49" charset="-122"/>
            </a:endParaRPr>
          </a:p>
          <a:p>
            <a:pPr lvl="1"/>
            <a:r>
              <a:rPr lang="en-US" altLang="zh-CN" dirty="0">
                <a:latin typeface="黑体" panose="02010609060101010101" pitchFamily="49" charset="-122"/>
                <a:ea typeface="黑体" panose="02010609060101010101" pitchFamily="49" charset="-122"/>
              </a:rPr>
              <a:t>2.</a:t>
            </a:r>
            <a:r>
              <a:rPr lang="zh-CN" altLang="en-US" dirty="0">
                <a:latin typeface="黑体" panose="02010609060101010101" pitchFamily="49" charset="-122"/>
                <a:ea typeface="黑体" panose="02010609060101010101" pitchFamily="49" charset="-122"/>
              </a:rPr>
              <a:t>新区块获取情况</a:t>
            </a:r>
            <a:endParaRPr lang="en-US" altLang="zh-CN" dirty="0">
              <a:latin typeface="黑体" panose="02010609060101010101" pitchFamily="49" charset="-122"/>
              <a:ea typeface="黑体" panose="02010609060101010101" pitchFamily="49" charset="-122"/>
            </a:endParaRPr>
          </a:p>
          <a:p>
            <a:pPr lvl="1"/>
            <a:r>
              <a:rPr lang="en-US" altLang="zh-CN" dirty="0">
                <a:latin typeface="黑体" panose="02010609060101010101" pitchFamily="49" charset="-122"/>
                <a:ea typeface="黑体" panose="02010609060101010101" pitchFamily="49" charset="-122"/>
              </a:rPr>
              <a:t>3.</a:t>
            </a:r>
            <a:r>
              <a:rPr lang="zh-CN" altLang="en-US" dirty="0">
                <a:latin typeface="黑体" panose="02010609060101010101" pitchFamily="49" charset="-122"/>
                <a:ea typeface="黑体" panose="02010609060101010101" pitchFamily="49" charset="-122"/>
              </a:rPr>
              <a:t>勘探增储情况</a:t>
            </a:r>
            <a:endParaRPr lang="en-US" altLang="zh-CN" dirty="0">
              <a:latin typeface="黑体" panose="02010609060101010101" pitchFamily="49" charset="-122"/>
              <a:ea typeface="黑体" panose="02010609060101010101" pitchFamily="49" charset="-122"/>
            </a:endParaRPr>
          </a:p>
          <a:p>
            <a:pPr lvl="1"/>
            <a:r>
              <a:rPr lang="en-US" altLang="zh-CN" dirty="0">
                <a:solidFill>
                  <a:prstClr val="black"/>
                </a:solidFill>
                <a:latin typeface="黑体" panose="02010609060101010101" pitchFamily="49" charset="-122"/>
                <a:ea typeface="黑体" panose="02010609060101010101" pitchFamily="49" charset="-122"/>
              </a:rPr>
              <a:t>4.</a:t>
            </a:r>
            <a:r>
              <a:rPr lang="zh-CN" altLang="en-US" dirty="0">
                <a:solidFill>
                  <a:prstClr val="black"/>
                </a:solidFill>
                <a:latin typeface="黑体" panose="02010609060101010101" pitchFamily="49" charset="-122"/>
                <a:ea typeface="黑体" panose="02010609060101010101" pitchFamily="49" charset="-122"/>
              </a:rPr>
              <a:t>开发生产运行情况</a:t>
            </a:r>
            <a:endParaRPr lang="en-US" altLang="zh-CN" dirty="0">
              <a:solidFill>
                <a:prstClr val="black"/>
              </a:solidFill>
              <a:latin typeface="黑体" panose="02010609060101010101" pitchFamily="49" charset="-122"/>
              <a:ea typeface="黑体" panose="02010609060101010101" pitchFamily="49" charset="-122"/>
            </a:endParaRPr>
          </a:p>
          <a:p>
            <a:pPr lvl="1"/>
            <a:r>
              <a:rPr lang="en-US" altLang="zh-CN" dirty="0">
                <a:solidFill>
                  <a:prstClr val="black"/>
                </a:solidFill>
                <a:latin typeface="黑体" panose="02010609060101010101" pitchFamily="49" charset="-122"/>
                <a:ea typeface="黑体" panose="02010609060101010101" pitchFamily="49" charset="-122"/>
              </a:rPr>
              <a:t>5.</a:t>
            </a:r>
            <a:r>
              <a:rPr lang="zh-CN" altLang="en-US" dirty="0">
                <a:solidFill>
                  <a:prstClr val="black"/>
                </a:solidFill>
                <a:latin typeface="黑体" panose="02010609060101010101" pitchFamily="49" charset="-122"/>
                <a:ea typeface="黑体" panose="02010609060101010101" pitchFamily="49" charset="-122"/>
              </a:rPr>
              <a:t>经济效益情况</a:t>
            </a:r>
            <a:endParaRPr lang="en-US" altLang="zh-CN" dirty="0">
              <a:solidFill>
                <a:prstClr val="black"/>
              </a:solidFill>
              <a:latin typeface="黑体" panose="02010609060101010101" pitchFamily="49" charset="-122"/>
              <a:ea typeface="黑体" panose="02010609060101010101" pitchFamily="49" charset="-122"/>
            </a:endParaRPr>
          </a:p>
          <a:p>
            <a:pPr>
              <a:lnSpc>
                <a:spcPct val="150000"/>
              </a:lnSpc>
            </a:pPr>
            <a:r>
              <a:rPr lang="zh-CN" altLang="en-US" sz="2400" dirty="0">
                <a:solidFill>
                  <a:srgbClr val="FF0000"/>
                </a:solidFill>
                <a:latin typeface="黑体" panose="02010609060101010101" pitchFamily="49" charset="-122"/>
                <a:ea typeface="黑体" panose="02010609060101010101" pitchFamily="49" charset="-122"/>
              </a:rPr>
              <a:t>三、面临的困难和挑战</a:t>
            </a:r>
            <a:endParaRPr lang="en-US" altLang="zh-CN" sz="2400" dirty="0">
              <a:solidFill>
                <a:srgbClr val="FF0000"/>
              </a:solidFill>
              <a:latin typeface="黑体" panose="02010609060101010101" pitchFamily="49" charset="-122"/>
              <a:ea typeface="黑体" panose="02010609060101010101" pitchFamily="49" charset="-122"/>
            </a:endParaRPr>
          </a:p>
          <a:p>
            <a:pPr>
              <a:lnSpc>
                <a:spcPct val="150000"/>
              </a:lnSpc>
            </a:pPr>
            <a:r>
              <a:rPr lang="zh-CN" altLang="en-US" sz="2400" dirty="0">
                <a:solidFill>
                  <a:srgbClr val="FF0000"/>
                </a:solidFill>
                <a:latin typeface="黑体" panose="02010609060101010101" pitchFamily="49" charset="-122"/>
                <a:ea typeface="黑体" panose="02010609060101010101" pitchFamily="49" charset="-122"/>
              </a:rPr>
              <a:t>四、</a:t>
            </a:r>
            <a:r>
              <a:rPr lang="en-US" altLang="zh-CN" sz="2400" dirty="0">
                <a:solidFill>
                  <a:srgbClr val="FF0000"/>
                </a:solidFill>
                <a:latin typeface="黑体" panose="02010609060101010101" pitchFamily="49" charset="-122"/>
                <a:ea typeface="黑体" panose="02010609060101010101" pitchFamily="49" charset="-122"/>
              </a:rPr>
              <a:t>SINOPEC</a:t>
            </a:r>
            <a:r>
              <a:rPr lang="zh-CN" altLang="en-US" sz="2400" dirty="0">
                <a:solidFill>
                  <a:srgbClr val="FF0000"/>
                </a:solidFill>
                <a:latin typeface="黑体" panose="02010609060101010101" pitchFamily="49" charset="-122"/>
                <a:ea typeface="黑体" panose="02010609060101010101" pitchFamily="49" charset="-122"/>
              </a:rPr>
              <a:t>在埃及的发展机遇</a:t>
            </a:r>
            <a:endParaRPr lang="en-US" altLang="zh-CN" sz="2400" dirty="0">
              <a:solidFill>
                <a:srgbClr val="FF0000"/>
              </a:solidFill>
              <a:latin typeface="黑体" panose="02010609060101010101" pitchFamily="49" charset="-122"/>
              <a:ea typeface="黑体" panose="02010609060101010101" pitchFamily="49" charset="-122"/>
            </a:endParaRPr>
          </a:p>
        </p:txBody>
      </p:sp>
      <p:sp>
        <p:nvSpPr>
          <p:cNvPr id="5" name="文本框 25"/>
          <p:cNvSpPr txBox="1">
            <a:spLocks noChangeArrowheads="1"/>
          </p:cNvSpPr>
          <p:nvPr/>
        </p:nvSpPr>
        <p:spPr bwMode="auto">
          <a:xfrm>
            <a:off x="755470" y="539905"/>
            <a:ext cx="61928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3200" b="1">
                <a:solidFill>
                  <a:srgbClr val="CD0A20"/>
                </a:solidFill>
                <a:latin typeface="黑体" panose="02010609060101010101" pitchFamily="49" charset="-122"/>
                <a:ea typeface="黑体" panose="02010609060101010101" pitchFamily="49" charset="-122"/>
              </a:defRPr>
            </a:lvl1pPr>
          </a:lstStyle>
          <a:p>
            <a:r>
              <a:rPr lang="en-US" altLang="zh-CN" dirty="0"/>
              <a:t>SINOPEC</a:t>
            </a:r>
            <a:r>
              <a:rPr lang="zh-CN" altLang="zh-CN" dirty="0"/>
              <a:t>在埃及的发展历程及机遇</a:t>
            </a:r>
          </a:p>
        </p:txBody>
      </p:sp>
    </p:spTree>
    <p:extLst>
      <p:ext uri="{BB962C8B-B14F-4D97-AF65-F5344CB8AC3E}">
        <p14:creationId xmlns:p14="http://schemas.microsoft.com/office/powerpoint/2010/main" val="410293868"/>
      </p:ext>
    </p:extLst>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灯片编号占位符 8"/>
          <p:cNvSpPr>
            <a:spLocks noGrp="1" noChangeArrowheads="1"/>
          </p:cNvSpPr>
          <p:nvPr>
            <p:ph type="sldNum" sz="quarter" idx="12"/>
          </p:nvPr>
        </p:nvSpPr>
        <p:spPr bwMode="auto">
          <a:xfrm>
            <a:off x="8344132" y="6311236"/>
            <a:ext cx="622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fontAlgn="base"/>
            <a:fld id="{957DA1D2-E847-451D-B689-82DB00A55580}" type="slidenum">
              <a:rPr lang="zh-CN" altLang="en-US">
                <a:solidFill>
                  <a:srgbClr val="FFFFFF"/>
                </a:solidFill>
                <a:latin typeface="Arial" panose="020B0604020202020204" pitchFamily="34" charset="0"/>
              </a:rPr>
              <a:pPr fontAlgn="base"/>
              <a:t>17</a:t>
            </a:fld>
            <a:endParaRPr lang="zh-CN" altLang="en-US">
              <a:solidFill>
                <a:srgbClr val="FFFFFF"/>
              </a:solidFill>
              <a:latin typeface="Arial" panose="020B0604020202020204" pitchFamily="34" charset="0"/>
            </a:endParaRPr>
          </a:p>
        </p:txBody>
      </p:sp>
      <p:sp>
        <p:nvSpPr>
          <p:cNvPr id="11" name="文本框 10"/>
          <p:cNvSpPr txBox="1"/>
          <p:nvPr/>
        </p:nvSpPr>
        <p:spPr>
          <a:xfrm>
            <a:off x="5397732" y="6311236"/>
            <a:ext cx="2582862" cy="252412"/>
          </a:xfrm>
          <a:prstGeom prst="rect">
            <a:avLst/>
          </a:prstGeom>
          <a:noFill/>
        </p:spPr>
        <p:txBody>
          <a:bodyPr wrap="none">
            <a:spAutoFit/>
          </a:bodyPr>
          <a:lstStyle/>
          <a:p>
            <a:pPr fontAlgn="auto"/>
            <a:r>
              <a:rPr kumimoji="1" lang="zh-CN" altLang="en-US" sz="1050" noProof="1">
                <a:latin typeface="方正兰亭中黑简体" panose="02000000000000000000" charset="-122"/>
                <a:ea typeface="方正兰亭中黑简体" panose="02000000000000000000" charset="-122"/>
                <a:cs typeface="HYDaSongJ"/>
              </a:rPr>
              <a:t>中国石化集团国际石油勘探开发有限公司</a:t>
            </a:r>
          </a:p>
        </p:txBody>
      </p:sp>
      <p:sp>
        <p:nvSpPr>
          <p:cNvPr id="18438" name="文本框 11"/>
          <p:cNvSpPr txBox="1">
            <a:spLocks noChangeArrowheads="1"/>
          </p:cNvSpPr>
          <p:nvPr/>
        </p:nvSpPr>
        <p:spPr bwMode="auto">
          <a:xfrm>
            <a:off x="5377094" y="6543011"/>
            <a:ext cx="2605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600" b="1" dirty="0">
                <a:latin typeface="Arial" panose="020B0604020202020204" pitchFamily="34" charset="0"/>
                <a:ea typeface="HYDaSongJ"/>
                <a:cs typeface="HYDaSongJ"/>
              </a:rPr>
              <a:t>SINOPEC</a:t>
            </a:r>
            <a:r>
              <a:rPr lang="zh-CN" altLang="en-US" sz="600" b="1" dirty="0">
                <a:latin typeface="Arial" panose="020B0604020202020204" pitchFamily="34" charset="0"/>
                <a:ea typeface="HYDaSongJ"/>
                <a:cs typeface="HYDaSongJ"/>
              </a:rPr>
              <a:t> </a:t>
            </a:r>
            <a:r>
              <a:rPr lang="en-US" altLang="zh-CN" sz="600" b="1" dirty="0">
                <a:latin typeface="Arial" panose="020B0604020202020204" pitchFamily="34" charset="0"/>
                <a:ea typeface="HYDaSongJ"/>
                <a:cs typeface="HYDaSongJ"/>
              </a:rPr>
              <a:t> </a:t>
            </a:r>
            <a:r>
              <a:rPr lang="zh-CN" altLang="en-US" sz="600" b="1" dirty="0">
                <a:latin typeface="Arial" panose="020B0604020202020204" pitchFamily="34" charset="0"/>
                <a:ea typeface="HYDaSongJ"/>
                <a:cs typeface="HYDaSongJ"/>
              </a:rPr>
              <a:t> </a:t>
            </a:r>
            <a:r>
              <a:rPr lang="en-US" altLang="zh-CN" sz="600" b="1" dirty="0">
                <a:latin typeface="Arial" panose="020B0604020202020204" pitchFamily="34" charset="0"/>
                <a:ea typeface="HYDaSongJ"/>
                <a:cs typeface="HYDaSongJ"/>
              </a:rPr>
              <a:t>INTERNATIONAL PETROLEUM EXPLORATION AND PRODUCTION CORPORATION</a:t>
            </a:r>
          </a:p>
        </p:txBody>
      </p:sp>
      <p:pic>
        <p:nvPicPr>
          <p:cNvPr id="18442" name="图片 15" descr="未标题-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282" y="6339811"/>
            <a:ext cx="108426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日期占位符 7"/>
          <p:cNvSpPr>
            <a:spLocks noGrp="1" noChangeArrowheads="1"/>
          </p:cNvSpPr>
          <p:nvPr>
            <p:ph type="dt" sz="quarter" idx="10"/>
          </p:nvPr>
        </p:nvSpPr>
        <p:spPr bwMode="auto">
          <a:xfrm>
            <a:off x="6375225" y="5465875"/>
            <a:ext cx="1196975" cy="3410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fontAlgn="base"/>
            <a:fld id="{FA9A24C6-9882-479E-9909-15C0EF58D9C6}" type="datetime1">
              <a:rPr lang="zh-CN" altLang="en-US">
                <a:latin typeface="Arial" panose="020B0604020202020204" pitchFamily="34" charset="0"/>
              </a:rPr>
              <a:pPr fontAlgn="base"/>
              <a:t>2018/11/4</a:t>
            </a:fld>
            <a:endParaRPr lang="zh-CN" altLang="en-US">
              <a:latin typeface="Arial" panose="020B0604020202020204" pitchFamily="34" charset="0"/>
            </a:endParaRPr>
          </a:p>
        </p:txBody>
      </p:sp>
      <p:sp>
        <p:nvSpPr>
          <p:cNvPr id="32" name="Rectangle 31"/>
          <p:cNvSpPr/>
          <p:nvPr/>
        </p:nvSpPr>
        <p:spPr>
          <a:xfrm>
            <a:off x="130128" y="1051057"/>
            <a:ext cx="8904824" cy="3711081"/>
          </a:xfrm>
          <a:prstGeom prst="rect">
            <a:avLst/>
          </a:prstGeom>
          <a:solidFill>
            <a:schemeClr val="bg1"/>
          </a:solidFill>
        </p:spPr>
        <p:txBody>
          <a:bodyPr wrap="square">
            <a:spAutoFit/>
          </a:bodyPr>
          <a:lstStyle/>
          <a:p>
            <a:pPr marL="180975" lvl="1" indent="-180975" algn="just">
              <a:lnSpc>
                <a:spcPct val="150000"/>
              </a:lnSpc>
              <a:spcBef>
                <a:spcPct val="15000"/>
              </a:spcBef>
              <a:buClr>
                <a:srgbClr val="FF3300"/>
              </a:buClr>
              <a:buFont typeface="Wingdings" pitchFamily="2" charset="2"/>
              <a:buChar char="n"/>
              <a:defRPr/>
            </a:pPr>
            <a:r>
              <a:rPr lang="en-US" altLang="zh-CN" sz="1600" dirty="0">
                <a:solidFill>
                  <a:schemeClr val="tx2">
                    <a:lumMod val="50000"/>
                  </a:schemeClr>
                </a:solidFill>
                <a:latin typeface="微软雅黑" pitchFamily="34" charset="-122"/>
                <a:ea typeface="微软雅黑" pitchFamily="34" charset="-122"/>
              </a:rPr>
              <a:t>2013</a:t>
            </a:r>
            <a:r>
              <a:rPr lang="zh-CN" altLang="en-US" sz="1600" dirty="0">
                <a:solidFill>
                  <a:schemeClr val="tx2">
                    <a:lumMod val="50000"/>
                  </a:schemeClr>
                </a:solidFill>
                <a:latin typeface="微软雅黑" pitchFamily="34" charset="-122"/>
                <a:ea typeface="微软雅黑" pitchFamily="34" charset="-122"/>
              </a:rPr>
              <a:t>年</a:t>
            </a:r>
            <a:r>
              <a:rPr lang="en-US" altLang="zh-CN" sz="1600" dirty="0">
                <a:solidFill>
                  <a:schemeClr val="tx2">
                    <a:lumMod val="50000"/>
                  </a:schemeClr>
                </a:solidFill>
                <a:latin typeface="微软雅黑" pitchFamily="34" charset="-122"/>
                <a:ea typeface="微软雅黑" pitchFamily="34" charset="-122"/>
              </a:rPr>
              <a:t>8</a:t>
            </a:r>
            <a:r>
              <a:rPr lang="zh-CN" altLang="en-US" sz="1600" dirty="0">
                <a:solidFill>
                  <a:schemeClr val="tx2">
                    <a:lumMod val="50000"/>
                  </a:schemeClr>
                </a:solidFill>
                <a:latin typeface="微软雅黑" pitchFamily="34" charset="-122"/>
                <a:ea typeface="微软雅黑" pitchFamily="34" charset="-122"/>
              </a:rPr>
              <a:t>月</a:t>
            </a:r>
            <a:r>
              <a:rPr lang="en-US" altLang="zh-CN" sz="1600" dirty="0">
                <a:solidFill>
                  <a:schemeClr val="tx2">
                    <a:lumMod val="50000"/>
                  </a:schemeClr>
                </a:solidFill>
                <a:latin typeface="微软雅黑" pitchFamily="34" charset="-122"/>
                <a:ea typeface="微软雅黑" pitchFamily="34" charset="-122"/>
              </a:rPr>
              <a:t>30</a:t>
            </a:r>
            <a:r>
              <a:rPr lang="zh-CN" altLang="en-US" sz="1600" dirty="0">
                <a:solidFill>
                  <a:schemeClr val="tx2">
                    <a:lumMod val="50000"/>
                  </a:schemeClr>
                </a:solidFill>
                <a:latin typeface="微软雅黑" pitchFamily="34" charset="-122"/>
                <a:ea typeface="微软雅黑" pitchFamily="34" charset="-122"/>
              </a:rPr>
              <a:t>日，</a:t>
            </a:r>
            <a:r>
              <a:rPr lang="en-US" altLang="zh-CN" sz="1600" dirty="0">
                <a:solidFill>
                  <a:schemeClr val="tx2">
                    <a:lumMod val="50000"/>
                  </a:schemeClr>
                </a:solidFill>
                <a:latin typeface="微软雅黑" pitchFamily="34" charset="-122"/>
                <a:ea typeface="微软雅黑" pitchFamily="34" charset="-122"/>
              </a:rPr>
              <a:t>SINOPEC</a:t>
            </a:r>
            <a:r>
              <a:rPr lang="zh-CN" altLang="en-US" sz="1600" dirty="0">
                <a:solidFill>
                  <a:schemeClr val="tx2">
                    <a:lumMod val="50000"/>
                  </a:schemeClr>
                </a:solidFill>
                <a:latin typeface="微软雅黑" pitchFamily="34" charset="-122"/>
                <a:ea typeface="微软雅黑" pitchFamily="34" charset="-122"/>
              </a:rPr>
              <a:t>与美国</a:t>
            </a:r>
            <a:r>
              <a:rPr lang="en-US" altLang="zh-CN" sz="1600" dirty="0">
                <a:solidFill>
                  <a:schemeClr val="tx2">
                    <a:lumMod val="50000"/>
                  </a:schemeClr>
                </a:solidFill>
                <a:latin typeface="微软雅黑" pitchFamily="34" charset="-122"/>
                <a:ea typeface="微软雅黑" pitchFamily="34" charset="-122"/>
              </a:rPr>
              <a:t>APACHE</a:t>
            </a:r>
            <a:r>
              <a:rPr lang="zh-CN" altLang="en-US" sz="1600" dirty="0">
                <a:solidFill>
                  <a:schemeClr val="tx2">
                    <a:lumMod val="50000"/>
                  </a:schemeClr>
                </a:solidFill>
                <a:latin typeface="微软雅黑" pitchFamily="34" charset="-122"/>
                <a:ea typeface="微软雅黑" pitchFamily="34" charset="-122"/>
              </a:rPr>
              <a:t>公司签订全球战略合作伙伴协议，并于</a:t>
            </a:r>
            <a:r>
              <a:rPr lang="en-US" altLang="zh-CN" sz="1600" dirty="0">
                <a:solidFill>
                  <a:schemeClr val="tx2">
                    <a:lumMod val="50000"/>
                  </a:schemeClr>
                </a:solidFill>
                <a:latin typeface="微软雅黑" pitchFamily="34" charset="-122"/>
                <a:ea typeface="微软雅黑" pitchFamily="34" charset="-122"/>
              </a:rPr>
              <a:t>11</a:t>
            </a:r>
            <a:r>
              <a:rPr lang="zh-CN" altLang="en-US" sz="1600" dirty="0">
                <a:solidFill>
                  <a:schemeClr val="tx2">
                    <a:lumMod val="50000"/>
                  </a:schemeClr>
                </a:solidFill>
                <a:latin typeface="微软雅黑" pitchFamily="34" charset="-122"/>
                <a:ea typeface="微软雅黑" pitchFamily="34" charset="-122"/>
              </a:rPr>
              <a:t>月</a:t>
            </a:r>
            <a:r>
              <a:rPr lang="en-US" altLang="zh-CN" sz="1600" dirty="0">
                <a:solidFill>
                  <a:schemeClr val="tx2">
                    <a:lumMod val="50000"/>
                  </a:schemeClr>
                </a:solidFill>
                <a:latin typeface="微软雅黑" pitchFamily="34" charset="-122"/>
                <a:ea typeface="微软雅黑" pitchFamily="34" charset="-122"/>
              </a:rPr>
              <a:t>14</a:t>
            </a:r>
            <a:r>
              <a:rPr lang="zh-CN" altLang="en-US" sz="1600" dirty="0">
                <a:solidFill>
                  <a:schemeClr val="tx2">
                    <a:lumMod val="50000"/>
                  </a:schemeClr>
                </a:solidFill>
                <a:latin typeface="微软雅黑" pitchFamily="34" charset="-122"/>
                <a:ea typeface="微软雅黑" pitchFamily="34" charset="-122"/>
              </a:rPr>
              <a:t>日正式成立了</a:t>
            </a:r>
            <a:r>
              <a:rPr lang="en-US" altLang="zh-CN" sz="1600" dirty="0">
                <a:solidFill>
                  <a:schemeClr val="tx2">
                    <a:lumMod val="50000"/>
                  </a:schemeClr>
                </a:solidFill>
                <a:latin typeface="微软雅黑" pitchFamily="34" charset="-122"/>
                <a:ea typeface="微软雅黑" pitchFamily="34" charset="-122"/>
              </a:rPr>
              <a:t>APACHE</a:t>
            </a:r>
            <a:r>
              <a:rPr lang="zh-CN" altLang="en-US" sz="1600" dirty="0">
                <a:solidFill>
                  <a:schemeClr val="tx2">
                    <a:lumMod val="50000"/>
                  </a:schemeClr>
                </a:solidFill>
                <a:latin typeface="微软雅黑" pitchFamily="34" charset="-122"/>
                <a:ea typeface="微软雅黑" pitchFamily="34" charset="-122"/>
              </a:rPr>
              <a:t>埃及合伙公司，</a:t>
            </a:r>
            <a:r>
              <a:rPr lang="en-US" altLang="zh-CN" sz="1600" dirty="0">
                <a:solidFill>
                  <a:schemeClr val="tx2">
                    <a:lumMod val="50000"/>
                  </a:schemeClr>
                </a:solidFill>
                <a:latin typeface="微软雅黑" pitchFamily="34" charset="-122"/>
                <a:ea typeface="微软雅黑" pitchFamily="34" charset="-122"/>
              </a:rPr>
              <a:t>SINOPEC</a:t>
            </a:r>
            <a:r>
              <a:rPr lang="zh-CN" altLang="en-US" sz="1600" dirty="0">
                <a:solidFill>
                  <a:schemeClr val="tx2">
                    <a:lumMod val="50000"/>
                  </a:schemeClr>
                </a:solidFill>
                <a:latin typeface="微软雅黑" pitchFamily="34" charset="-122"/>
                <a:ea typeface="微软雅黑" pitchFamily="34" charset="-122"/>
              </a:rPr>
              <a:t>拥有合伙公司</a:t>
            </a:r>
            <a:r>
              <a:rPr lang="en-US" altLang="zh-CN" sz="1600" dirty="0">
                <a:solidFill>
                  <a:schemeClr val="tx2">
                    <a:lumMod val="50000"/>
                  </a:schemeClr>
                </a:solidFill>
                <a:latin typeface="微软雅黑" pitchFamily="34" charset="-122"/>
                <a:ea typeface="微软雅黑" pitchFamily="34" charset="-122"/>
              </a:rPr>
              <a:t>1/3</a:t>
            </a:r>
            <a:r>
              <a:rPr lang="zh-CN" altLang="en-US" sz="1600" dirty="0">
                <a:solidFill>
                  <a:schemeClr val="tx2">
                    <a:lumMod val="50000"/>
                  </a:schemeClr>
                </a:solidFill>
                <a:latin typeface="微软雅黑" pitchFamily="34" charset="-122"/>
                <a:ea typeface="微软雅黑" pitchFamily="34" charset="-122"/>
              </a:rPr>
              <a:t>权益。</a:t>
            </a:r>
            <a:r>
              <a:rPr lang="en-US" altLang="zh-CN" sz="1600" dirty="0">
                <a:solidFill>
                  <a:schemeClr val="tx2">
                    <a:lumMod val="50000"/>
                  </a:schemeClr>
                </a:solidFill>
                <a:latin typeface="微软雅黑" pitchFamily="34" charset="-122"/>
                <a:ea typeface="微软雅黑" pitchFamily="34" charset="-122"/>
              </a:rPr>
              <a:t>2014</a:t>
            </a:r>
            <a:r>
              <a:rPr lang="zh-CN" altLang="en-US" sz="1600" dirty="0">
                <a:solidFill>
                  <a:schemeClr val="tx2">
                    <a:lumMod val="50000"/>
                  </a:schemeClr>
                </a:solidFill>
                <a:latin typeface="微软雅黑" pitchFamily="34" charset="-122"/>
                <a:ea typeface="微软雅黑" pitchFamily="34" charset="-122"/>
              </a:rPr>
              <a:t>年</a:t>
            </a:r>
            <a:r>
              <a:rPr lang="en-US" altLang="zh-CN" sz="1600" dirty="0">
                <a:solidFill>
                  <a:schemeClr val="tx2">
                    <a:lumMod val="50000"/>
                  </a:schemeClr>
                </a:solidFill>
                <a:latin typeface="微软雅黑" pitchFamily="34" charset="-122"/>
                <a:ea typeface="微软雅黑" pitchFamily="34" charset="-122"/>
              </a:rPr>
              <a:t>1</a:t>
            </a:r>
            <a:r>
              <a:rPr lang="zh-CN" altLang="en-US" sz="1600" dirty="0">
                <a:solidFill>
                  <a:schemeClr val="tx2">
                    <a:lumMod val="50000"/>
                  </a:schemeClr>
                </a:solidFill>
                <a:latin typeface="微软雅黑" pitchFamily="34" charset="-122"/>
                <a:ea typeface="微软雅黑" pitchFamily="34" charset="-122"/>
              </a:rPr>
              <a:t>月</a:t>
            </a:r>
            <a:r>
              <a:rPr lang="en-US" altLang="zh-CN" sz="1600" dirty="0">
                <a:solidFill>
                  <a:schemeClr val="tx2">
                    <a:lumMod val="50000"/>
                  </a:schemeClr>
                </a:solidFill>
                <a:latin typeface="微软雅黑" pitchFamily="34" charset="-122"/>
                <a:ea typeface="微软雅黑" pitchFamily="34" charset="-122"/>
              </a:rPr>
              <a:t>1</a:t>
            </a:r>
            <a:r>
              <a:rPr lang="zh-CN" altLang="en-US" sz="1600" dirty="0">
                <a:solidFill>
                  <a:schemeClr val="tx2">
                    <a:lumMod val="50000"/>
                  </a:schemeClr>
                </a:solidFill>
                <a:latin typeface="微软雅黑" pitchFamily="34" charset="-122"/>
                <a:ea typeface="微软雅黑" pitchFamily="34" charset="-122"/>
              </a:rPr>
              <a:t>日，</a:t>
            </a:r>
            <a:r>
              <a:rPr lang="en-US" altLang="zh-CN" sz="1600" dirty="0">
                <a:solidFill>
                  <a:schemeClr val="tx2">
                    <a:lumMod val="50000"/>
                  </a:schemeClr>
                </a:solidFill>
                <a:latin typeface="微软雅黑" pitchFamily="34" charset="-122"/>
                <a:ea typeface="微软雅黑" pitchFamily="34" charset="-122"/>
              </a:rPr>
              <a:t>SINOPEC</a:t>
            </a:r>
            <a:r>
              <a:rPr lang="zh-CN" altLang="en-US" sz="1600" dirty="0">
                <a:solidFill>
                  <a:schemeClr val="tx2">
                    <a:lumMod val="50000"/>
                  </a:schemeClr>
                </a:solidFill>
                <a:latin typeface="微软雅黑" pitchFamily="34" charset="-122"/>
                <a:ea typeface="微软雅黑" pitchFamily="34" charset="-122"/>
              </a:rPr>
              <a:t>派员工正式进入</a:t>
            </a:r>
            <a:r>
              <a:rPr lang="en-US" altLang="zh-CN" sz="1600" dirty="0">
                <a:solidFill>
                  <a:schemeClr val="tx2">
                    <a:lumMod val="50000"/>
                  </a:schemeClr>
                </a:solidFill>
                <a:latin typeface="微软雅黑" pitchFamily="34" charset="-122"/>
                <a:ea typeface="微软雅黑" pitchFamily="34" charset="-122"/>
              </a:rPr>
              <a:t>APACHE</a:t>
            </a:r>
            <a:r>
              <a:rPr lang="zh-CN" altLang="en-US" sz="1600" dirty="0">
                <a:solidFill>
                  <a:schemeClr val="tx2">
                    <a:lumMod val="50000"/>
                  </a:schemeClr>
                </a:solidFill>
                <a:latin typeface="微软雅黑" pitchFamily="34" charset="-122"/>
                <a:ea typeface="微软雅黑" pitchFamily="34" charset="-122"/>
              </a:rPr>
              <a:t>合伙公司。</a:t>
            </a:r>
            <a:endParaRPr lang="en-US" altLang="zh-CN" sz="1600" dirty="0">
              <a:solidFill>
                <a:schemeClr val="tx2">
                  <a:lumMod val="50000"/>
                </a:schemeClr>
              </a:solidFill>
              <a:latin typeface="微软雅黑" pitchFamily="34" charset="-122"/>
              <a:ea typeface="微软雅黑" pitchFamily="34" charset="-122"/>
            </a:endParaRPr>
          </a:p>
          <a:p>
            <a:pPr marL="180975" lvl="1" indent="-180975" algn="just">
              <a:lnSpc>
                <a:spcPct val="150000"/>
              </a:lnSpc>
              <a:spcBef>
                <a:spcPct val="15000"/>
              </a:spcBef>
              <a:buClr>
                <a:srgbClr val="FF3300"/>
              </a:buClr>
              <a:buFont typeface="Wingdings" pitchFamily="2" charset="2"/>
              <a:buChar char="n"/>
              <a:defRPr/>
            </a:pPr>
            <a:r>
              <a:rPr lang="zh-CN" altLang="zh-CN" sz="1600" dirty="0">
                <a:solidFill>
                  <a:schemeClr val="tx2">
                    <a:lumMod val="50000"/>
                  </a:schemeClr>
                </a:solidFill>
                <a:latin typeface="微软雅黑" pitchFamily="34" charset="-122"/>
                <a:ea typeface="微软雅黑" pitchFamily="34" charset="-122"/>
              </a:rPr>
              <a:t>尽管</a:t>
            </a:r>
            <a:r>
              <a:rPr lang="en-US" altLang="zh-CN" sz="1600" dirty="0">
                <a:solidFill>
                  <a:schemeClr val="tx2">
                    <a:lumMod val="50000"/>
                  </a:schemeClr>
                </a:solidFill>
                <a:latin typeface="微软雅黑" pitchFamily="34" charset="-122"/>
                <a:ea typeface="微软雅黑" pitchFamily="34" charset="-122"/>
              </a:rPr>
              <a:t>2014</a:t>
            </a:r>
            <a:r>
              <a:rPr lang="zh-CN" altLang="zh-CN" sz="1600" dirty="0">
                <a:solidFill>
                  <a:schemeClr val="tx2">
                    <a:lumMod val="50000"/>
                  </a:schemeClr>
                </a:solidFill>
                <a:latin typeface="微软雅黑" pitchFamily="34" charset="-122"/>
                <a:ea typeface="微软雅黑" pitchFamily="34" charset="-122"/>
              </a:rPr>
              <a:t>年以来，国际油价出现了断崖式下跌，</a:t>
            </a:r>
            <a:r>
              <a:rPr lang="en-US" altLang="zh-CN" sz="1600" dirty="0">
                <a:solidFill>
                  <a:schemeClr val="tx2">
                    <a:lumMod val="50000"/>
                  </a:schemeClr>
                </a:solidFill>
                <a:latin typeface="微软雅黑" pitchFamily="34" charset="-122"/>
                <a:ea typeface="微软雅黑" pitchFamily="34" charset="-122"/>
              </a:rPr>
              <a:t>APACHE</a:t>
            </a:r>
            <a:r>
              <a:rPr lang="zh-CN" altLang="zh-CN" sz="1600" dirty="0">
                <a:solidFill>
                  <a:schemeClr val="tx2">
                    <a:lumMod val="50000"/>
                  </a:schemeClr>
                </a:solidFill>
                <a:latin typeface="微软雅黑" pitchFamily="34" charset="-122"/>
                <a:ea typeface="微软雅黑" pitchFamily="34" charset="-122"/>
              </a:rPr>
              <a:t>合伙公司的投资受油价下跌影响而大幅削减，</a:t>
            </a:r>
            <a:r>
              <a:rPr lang="en-US" altLang="zh-CN" sz="1600" dirty="0">
                <a:solidFill>
                  <a:schemeClr val="tx2">
                    <a:lumMod val="50000"/>
                  </a:schemeClr>
                </a:solidFill>
                <a:latin typeface="微软雅黑" pitchFamily="34" charset="-122"/>
                <a:ea typeface="微软雅黑" pitchFamily="34" charset="-122"/>
              </a:rPr>
              <a:t>2016-17</a:t>
            </a:r>
            <a:r>
              <a:rPr lang="zh-CN" altLang="zh-CN" sz="1600" dirty="0">
                <a:solidFill>
                  <a:schemeClr val="tx2">
                    <a:lumMod val="50000"/>
                  </a:schemeClr>
                </a:solidFill>
                <a:latin typeface="微软雅黑" pitchFamily="34" charset="-122"/>
                <a:ea typeface="微软雅黑" pitchFamily="34" charset="-122"/>
              </a:rPr>
              <a:t>年投资总额仅为</a:t>
            </a:r>
            <a:r>
              <a:rPr lang="en-US" altLang="zh-CN" sz="1600" dirty="0">
                <a:solidFill>
                  <a:schemeClr val="tx2">
                    <a:lumMod val="50000"/>
                  </a:schemeClr>
                </a:solidFill>
                <a:latin typeface="微软雅黑" pitchFamily="34" charset="-122"/>
                <a:ea typeface="微软雅黑" pitchFamily="34" charset="-122"/>
              </a:rPr>
              <a:t>2013-14</a:t>
            </a:r>
            <a:r>
              <a:rPr lang="zh-CN" altLang="zh-CN" sz="1600" dirty="0">
                <a:solidFill>
                  <a:schemeClr val="tx2">
                    <a:lumMod val="50000"/>
                  </a:schemeClr>
                </a:solidFill>
                <a:latin typeface="微软雅黑" pitchFamily="34" charset="-122"/>
                <a:ea typeface="微软雅黑" pitchFamily="34" charset="-122"/>
              </a:rPr>
              <a:t>年的</a:t>
            </a:r>
            <a:r>
              <a:rPr lang="en-US" altLang="zh-CN" sz="1600" dirty="0">
                <a:solidFill>
                  <a:schemeClr val="tx2">
                    <a:lumMod val="50000"/>
                  </a:schemeClr>
                </a:solidFill>
                <a:latin typeface="微软雅黑" pitchFamily="34" charset="-122"/>
                <a:ea typeface="微软雅黑" pitchFamily="34" charset="-122"/>
              </a:rPr>
              <a:t>30-40%</a:t>
            </a:r>
            <a:r>
              <a:rPr lang="zh-CN" altLang="zh-CN" sz="1600" dirty="0">
                <a:solidFill>
                  <a:schemeClr val="tx2">
                    <a:lumMod val="50000"/>
                  </a:schemeClr>
                </a:solidFill>
                <a:latin typeface="微软雅黑" pitchFamily="34" charset="-122"/>
                <a:ea typeface="微软雅黑" pitchFamily="34" charset="-122"/>
              </a:rPr>
              <a:t>。但合伙公司逆势而上、主动作为，通过优化投资、控制成本、采用新技术等举措，合伙公司生产经营没有受到政局动荡、油价下跌和投资下降的影响，借助于</a:t>
            </a:r>
            <a:r>
              <a:rPr lang="en-US" altLang="zh-CN" sz="1600" dirty="0">
                <a:solidFill>
                  <a:schemeClr val="tx2">
                    <a:lumMod val="50000"/>
                  </a:schemeClr>
                </a:solidFill>
                <a:latin typeface="微软雅黑" pitchFamily="34" charset="-122"/>
                <a:ea typeface="微软雅黑" pitchFamily="34" charset="-122"/>
              </a:rPr>
              <a:t>SINOPEC</a:t>
            </a:r>
            <a:r>
              <a:rPr lang="zh-CN" altLang="zh-CN" sz="1600" dirty="0">
                <a:solidFill>
                  <a:schemeClr val="tx2">
                    <a:lumMod val="50000"/>
                  </a:schemeClr>
                </a:solidFill>
                <a:latin typeface="微软雅黑" pitchFamily="34" charset="-122"/>
                <a:ea typeface="微软雅黑" pitchFamily="34" charset="-122"/>
              </a:rPr>
              <a:t>雄厚的技术力量和</a:t>
            </a:r>
            <a:r>
              <a:rPr lang="en-US" altLang="zh-CN" sz="1600" dirty="0">
                <a:solidFill>
                  <a:schemeClr val="tx2">
                    <a:lumMod val="50000"/>
                  </a:schemeClr>
                </a:solidFill>
                <a:latin typeface="微软雅黑" pitchFamily="34" charset="-122"/>
                <a:ea typeface="微软雅黑" pitchFamily="34" charset="-122"/>
              </a:rPr>
              <a:t>APACHE</a:t>
            </a:r>
            <a:r>
              <a:rPr lang="zh-CN" altLang="zh-CN" sz="1600" dirty="0">
                <a:solidFill>
                  <a:schemeClr val="tx2">
                    <a:lumMod val="50000"/>
                  </a:schemeClr>
                </a:solidFill>
                <a:latin typeface="微软雅黑" pitchFamily="34" charset="-122"/>
                <a:ea typeface="微软雅黑" pitchFamily="34" charset="-122"/>
              </a:rPr>
              <a:t>在埃及深耕</a:t>
            </a:r>
            <a:r>
              <a:rPr lang="en-US" altLang="zh-CN" sz="1600" dirty="0">
                <a:solidFill>
                  <a:schemeClr val="tx2">
                    <a:lumMod val="50000"/>
                  </a:schemeClr>
                </a:solidFill>
                <a:latin typeface="微软雅黑" pitchFamily="34" charset="-122"/>
                <a:ea typeface="微软雅黑" pitchFamily="34" charset="-122"/>
              </a:rPr>
              <a:t>20</a:t>
            </a:r>
            <a:r>
              <a:rPr lang="zh-CN" altLang="zh-CN" sz="1600" dirty="0">
                <a:solidFill>
                  <a:schemeClr val="tx2">
                    <a:lumMod val="50000"/>
                  </a:schemeClr>
                </a:solidFill>
                <a:latin typeface="微软雅黑" pitchFamily="34" charset="-122"/>
                <a:ea typeface="微软雅黑" pitchFamily="34" charset="-122"/>
              </a:rPr>
              <a:t>余年的经验，合伙公司得到了持续稳定发展，进一步做强做大，取得了显著的生产经营成果。</a:t>
            </a:r>
          </a:p>
          <a:p>
            <a:pPr marL="180975" lvl="1" indent="-180975" algn="just">
              <a:lnSpc>
                <a:spcPts val="2160"/>
              </a:lnSpc>
              <a:spcBef>
                <a:spcPct val="15000"/>
              </a:spcBef>
              <a:buClr>
                <a:srgbClr val="FF3300"/>
              </a:buClr>
              <a:buFont typeface="Wingdings" pitchFamily="2" charset="2"/>
              <a:buChar char="n"/>
              <a:defRPr/>
            </a:pPr>
            <a:endParaRPr lang="en-US" altLang="zh-CN" sz="1600" dirty="0">
              <a:solidFill>
                <a:schemeClr val="tx2">
                  <a:lumMod val="50000"/>
                </a:schemeClr>
              </a:solidFill>
              <a:latin typeface="微软雅黑" pitchFamily="34" charset="-122"/>
              <a:ea typeface="微软雅黑" pitchFamily="34" charset="-122"/>
            </a:endParaRPr>
          </a:p>
          <a:p>
            <a:pPr marL="0" lvl="1" algn="just">
              <a:lnSpc>
                <a:spcPts val="2160"/>
              </a:lnSpc>
              <a:spcBef>
                <a:spcPct val="15000"/>
              </a:spcBef>
              <a:buClr>
                <a:srgbClr val="FF3300"/>
              </a:buClr>
              <a:defRPr/>
            </a:pPr>
            <a:endParaRPr lang="zh-CN" altLang="zh-CN" dirty="0">
              <a:solidFill>
                <a:schemeClr val="tx2">
                  <a:lumMod val="50000"/>
                </a:schemeClr>
              </a:solidFill>
              <a:latin typeface="微软雅黑" pitchFamily="34" charset="-122"/>
              <a:ea typeface="微软雅黑" pitchFamily="34" charset="-122"/>
            </a:endParaRPr>
          </a:p>
        </p:txBody>
      </p:sp>
      <p:sp>
        <p:nvSpPr>
          <p:cNvPr id="20" name="标题 1">
            <a:extLst>
              <a:ext uri="{FF2B5EF4-FFF2-40B4-BE49-F238E27FC236}">
                <a16:creationId xmlns:a16="http://schemas.microsoft.com/office/drawing/2014/main" xmlns="" id="{C515FCA1-6A0D-4EA7-B9D2-7CC174BC126F}"/>
              </a:ext>
            </a:extLst>
          </p:cNvPr>
          <p:cNvSpPr txBox="1">
            <a:spLocks noChangeArrowheads="1"/>
          </p:cNvSpPr>
          <p:nvPr/>
        </p:nvSpPr>
        <p:spPr bwMode="auto">
          <a:xfrm>
            <a:off x="130128" y="60643"/>
            <a:ext cx="8229600" cy="5404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a:r>
              <a:rPr lang="zh-CN" altLang="en-US" sz="2800" dirty="0">
                <a:solidFill>
                  <a:srgbClr val="FF0000"/>
                </a:solidFill>
                <a:latin typeface="黑体" panose="02010609060101010101" pitchFamily="49" charset="-122"/>
                <a:ea typeface="黑体" panose="02010609060101010101" pitchFamily="49" charset="-122"/>
              </a:rPr>
              <a:t>二、</a:t>
            </a:r>
            <a:r>
              <a:rPr lang="en-US" altLang="zh-CN" sz="2800" dirty="0">
                <a:solidFill>
                  <a:srgbClr val="FF0000"/>
                </a:solidFill>
                <a:latin typeface="黑体" panose="02010609060101010101" pitchFamily="49" charset="-122"/>
                <a:ea typeface="黑体" panose="02010609060101010101" pitchFamily="49" charset="-122"/>
              </a:rPr>
              <a:t>SINOPEC</a:t>
            </a:r>
            <a:r>
              <a:rPr lang="zh-CN" altLang="en-US" sz="2800" dirty="0">
                <a:solidFill>
                  <a:srgbClr val="FF0000"/>
                </a:solidFill>
                <a:latin typeface="黑体" panose="02010609060101010101" pitchFamily="49" charset="-122"/>
                <a:ea typeface="黑体" panose="02010609060101010101" pitchFamily="49" charset="-122"/>
              </a:rPr>
              <a:t>在埃及的发展现状</a:t>
            </a:r>
            <a:r>
              <a:rPr lang="en-US" altLang="zh-CN" sz="2800" dirty="0">
                <a:solidFill>
                  <a:srgbClr val="FF0000"/>
                </a:solidFill>
                <a:latin typeface="黑体" panose="02010609060101010101" pitchFamily="49" charset="-122"/>
                <a:ea typeface="黑体" panose="02010609060101010101" pitchFamily="49" charset="-122"/>
              </a:rPr>
              <a:t>——</a:t>
            </a:r>
            <a:r>
              <a:rPr lang="en-US" altLang="zh-CN" sz="2400" dirty="0">
                <a:solidFill>
                  <a:srgbClr val="FF0000"/>
                </a:solidFill>
                <a:latin typeface="黑体" panose="02010609060101010101" pitchFamily="49" charset="-122"/>
                <a:ea typeface="黑体" panose="02010609060101010101" pitchFamily="49" charset="-122"/>
              </a:rPr>
              <a:t>1.</a:t>
            </a:r>
            <a:r>
              <a:rPr lang="zh-CN" altLang="en-US" sz="2400" dirty="0">
                <a:solidFill>
                  <a:srgbClr val="FF0000"/>
                </a:solidFill>
                <a:latin typeface="黑体" panose="02010609060101010101" pitchFamily="49" charset="-122"/>
                <a:ea typeface="黑体" panose="02010609060101010101" pitchFamily="49" charset="-122"/>
              </a:rPr>
              <a:t>基本情况</a:t>
            </a:r>
          </a:p>
        </p:txBody>
      </p:sp>
    </p:spTree>
    <p:extLst>
      <p:ext uri="{BB962C8B-B14F-4D97-AF65-F5344CB8AC3E}">
        <p14:creationId xmlns:p14="http://schemas.microsoft.com/office/powerpoint/2010/main" val="2178008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75E2D54A-D663-4911-B021-57044A6A2CBB}"/>
              </a:ext>
            </a:extLst>
          </p:cNvPr>
          <p:cNvSpPr>
            <a:spLocks noGrp="1"/>
          </p:cNvSpPr>
          <p:nvPr>
            <p:ph type="dt" sz="half" idx="10"/>
          </p:nvPr>
        </p:nvSpPr>
        <p:spPr/>
        <p:txBody>
          <a:bodyPr/>
          <a:lstStyle/>
          <a:p>
            <a:fld id="{D9DE98FE-917E-4DEF-80D6-9FEA7ECDC804}" type="datetime1">
              <a:rPr lang="zh-CN" altLang="en-US" smtClean="0"/>
              <a:pPr/>
              <a:t>2018/11/4</a:t>
            </a:fld>
            <a:endParaRPr lang="zh-CN" altLang="en-US"/>
          </a:p>
        </p:txBody>
      </p:sp>
      <p:sp>
        <p:nvSpPr>
          <p:cNvPr id="3" name="灯片编号占位符 2">
            <a:extLst>
              <a:ext uri="{FF2B5EF4-FFF2-40B4-BE49-F238E27FC236}">
                <a16:creationId xmlns:a16="http://schemas.microsoft.com/office/drawing/2014/main" xmlns="" id="{19E5429E-E0AC-4F46-A3F2-81B9F6AE82D3}"/>
              </a:ext>
            </a:extLst>
          </p:cNvPr>
          <p:cNvSpPr>
            <a:spLocks noGrp="1"/>
          </p:cNvSpPr>
          <p:nvPr>
            <p:ph type="sldNum" sz="quarter" idx="12"/>
          </p:nvPr>
        </p:nvSpPr>
        <p:spPr/>
        <p:txBody>
          <a:bodyPr/>
          <a:lstStyle/>
          <a:p>
            <a:fld id="{E65CF058-7738-4F59-A210-8731098C0446}" type="slidenum">
              <a:rPr lang="zh-CN" altLang="en-US" smtClean="0"/>
              <a:pPr/>
              <a:t>18</a:t>
            </a:fld>
            <a:endParaRPr lang="zh-CN" altLang="en-US" dirty="0"/>
          </a:p>
        </p:txBody>
      </p:sp>
      <p:sp>
        <p:nvSpPr>
          <p:cNvPr id="24" name="标题 1">
            <a:extLst>
              <a:ext uri="{FF2B5EF4-FFF2-40B4-BE49-F238E27FC236}">
                <a16:creationId xmlns:a16="http://schemas.microsoft.com/office/drawing/2014/main" xmlns="" id="{30886730-62BE-4F71-9A9D-93ADEE35C1C1}"/>
              </a:ext>
            </a:extLst>
          </p:cNvPr>
          <p:cNvSpPr txBox="1">
            <a:spLocks noChangeArrowheads="1"/>
          </p:cNvSpPr>
          <p:nvPr/>
        </p:nvSpPr>
        <p:spPr bwMode="auto">
          <a:xfrm>
            <a:off x="130128" y="60643"/>
            <a:ext cx="8229600" cy="5404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a:r>
              <a:rPr lang="zh-CN" altLang="en-US" sz="2800" dirty="0">
                <a:solidFill>
                  <a:srgbClr val="FF0000"/>
                </a:solidFill>
                <a:latin typeface="黑体" panose="02010609060101010101" pitchFamily="49" charset="-122"/>
                <a:ea typeface="黑体" panose="02010609060101010101" pitchFamily="49" charset="-122"/>
              </a:rPr>
              <a:t>二、</a:t>
            </a:r>
            <a:r>
              <a:rPr lang="en-US" altLang="zh-CN" sz="2800" dirty="0">
                <a:solidFill>
                  <a:srgbClr val="FF0000"/>
                </a:solidFill>
                <a:latin typeface="黑体" panose="02010609060101010101" pitchFamily="49" charset="-122"/>
                <a:ea typeface="黑体" panose="02010609060101010101" pitchFamily="49" charset="-122"/>
              </a:rPr>
              <a:t>SINOPEC</a:t>
            </a:r>
            <a:r>
              <a:rPr lang="zh-CN" altLang="en-US" sz="2800" dirty="0">
                <a:solidFill>
                  <a:srgbClr val="FF0000"/>
                </a:solidFill>
                <a:latin typeface="黑体" panose="02010609060101010101" pitchFamily="49" charset="-122"/>
                <a:ea typeface="黑体" panose="02010609060101010101" pitchFamily="49" charset="-122"/>
              </a:rPr>
              <a:t>在埃及的发展现状</a:t>
            </a:r>
            <a:r>
              <a:rPr lang="en-US" altLang="zh-CN" sz="2800" dirty="0">
                <a:solidFill>
                  <a:srgbClr val="FF0000"/>
                </a:solidFill>
                <a:latin typeface="黑体" panose="02010609060101010101" pitchFamily="49" charset="-122"/>
                <a:ea typeface="黑体" panose="02010609060101010101" pitchFamily="49" charset="-122"/>
              </a:rPr>
              <a:t>——</a:t>
            </a:r>
            <a:r>
              <a:rPr lang="en-US" altLang="zh-CN" sz="2400" dirty="0">
                <a:solidFill>
                  <a:srgbClr val="FF0000"/>
                </a:solidFill>
                <a:latin typeface="黑体" panose="02010609060101010101" pitchFamily="49" charset="-122"/>
                <a:ea typeface="黑体" panose="02010609060101010101" pitchFamily="49" charset="-122"/>
              </a:rPr>
              <a:t>1.</a:t>
            </a:r>
            <a:r>
              <a:rPr lang="zh-CN" altLang="en-US" sz="2400" dirty="0">
                <a:solidFill>
                  <a:srgbClr val="FF0000"/>
                </a:solidFill>
                <a:latin typeface="黑体" panose="02010609060101010101" pitchFamily="49" charset="-122"/>
                <a:ea typeface="黑体" panose="02010609060101010101" pitchFamily="49" charset="-122"/>
              </a:rPr>
              <a:t>基本情况</a:t>
            </a:r>
            <a:endParaRPr lang="zh-CN" altLang="en-US" sz="2000" dirty="0">
              <a:solidFill>
                <a:srgbClr val="FF0000"/>
              </a:solidFill>
              <a:latin typeface="黑体" panose="02010609060101010101" pitchFamily="49" charset="-122"/>
              <a:ea typeface="黑体" panose="02010609060101010101" pitchFamily="49" charset="-122"/>
            </a:endParaRPr>
          </a:p>
        </p:txBody>
      </p:sp>
      <p:sp>
        <p:nvSpPr>
          <p:cNvPr id="25" name="矩形 24">
            <a:extLst>
              <a:ext uri="{FF2B5EF4-FFF2-40B4-BE49-F238E27FC236}">
                <a16:creationId xmlns:a16="http://schemas.microsoft.com/office/drawing/2014/main" xmlns="" id="{90642E4D-784B-4934-9E01-CCA620B6ADF7}"/>
              </a:ext>
            </a:extLst>
          </p:cNvPr>
          <p:cNvSpPr/>
          <p:nvPr/>
        </p:nvSpPr>
        <p:spPr>
          <a:xfrm>
            <a:off x="231072" y="770421"/>
            <a:ext cx="8400166" cy="1093376"/>
          </a:xfrm>
          <a:prstGeom prst="rect">
            <a:avLst/>
          </a:prstGeom>
        </p:spPr>
        <p:txBody>
          <a:bodyPr wrap="square">
            <a:spAutoFit/>
          </a:bodyPr>
          <a:lstStyle/>
          <a:p>
            <a:pPr marL="285750" indent="-285750">
              <a:lnSpc>
                <a:spcPts val="2700"/>
              </a:lnSpc>
              <a:spcAft>
                <a:spcPts val="800"/>
              </a:spcAft>
              <a:buClr>
                <a:srgbClr val="FF0000"/>
              </a:buClr>
              <a:buFont typeface="Wingdings" panose="05000000000000000000" pitchFamily="2" charset="2"/>
              <a:buChar char="p"/>
            </a:pPr>
            <a:r>
              <a:rPr lang="zh-CN" altLang="en-US" sz="1600" dirty="0">
                <a:solidFill>
                  <a:schemeClr val="tx2">
                    <a:lumMod val="50000"/>
                  </a:schemeClr>
                </a:solidFill>
                <a:latin typeface="微软雅黑" pitchFamily="34" charset="-122"/>
                <a:ea typeface="微软雅黑" pitchFamily="34" charset="-122"/>
              </a:rPr>
              <a:t>截止到</a:t>
            </a:r>
            <a:r>
              <a:rPr lang="en-US" altLang="zh-CN" sz="1600" dirty="0">
                <a:solidFill>
                  <a:schemeClr val="tx2">
                    <a:lumMod val="50000"/>
                  </a:schemeClr>
                </a:solidFill>
                <a:latin typeface="微软雅黑" pitchFamily="34" charset="-122"/>
                <a:ea typeface="微软雅黑" pitchFamily="34" charset="-122"/>
              </a:rPr>
              <a:t>2018</a:t>
            </a:r>
            <a:r>
              <a:rPr lang="zh-CN" altLang="en-US" sz="1600" dirty="0">
                <a:solidFill>
                  <a:schemeClr val="tx2">
                    <a:lumMod val="50000"/>
                  </a:schemeClr>
                </a:solidFill>
                <a:latin typeface="微软雅黑" pitchFamily="34" charset="-122"/>
                <a:ea typeface="微软雅黑" pitchFamily="34" charset="-122"/>
              </a:rPr>
              <a:t>年</a:t>
            </a:r>
            <a:r>
              <a:rPr lang="en-US" altLang="zh-CN" sz="1600" dirty="0">
                <a:solidFill>
                  <a:schemeClr val="tx2">
                    <a:lumMod val="50000"/>
                  </a:schemeClr>
                </a:solidFill>
                <a:latin typeface="微软雅黑" pitchFamily="34" charset="-122"/>
                <a:ea typeface="微软雅黑" pitchFamily="34" charset="-122"/>
              </a:rPr>
              <a:t>10</a:t>
            </a:r>
            <a:r>
              <a:rPr lang="zh-CN" altLang="en-US" sz="1600" dirty="0">
                <a:solidFill>
                  <a:schemeClr val="tx2">
                    <a:lumMod val="50000"/>
                  </a:schemeClr>
                </a:solidFill>
                <a:latin typeface="微软雅黑" pitchFamily="34" charset="-122"/>
                <a:ea typeface="微软雅黑" pitchFamily="34" charset="-122"/>
              </a:rPr>
              <a:t>月，</a:t>
            </a:r>
            <a:r>
              <a:rPr lang="en-US" altLang="zh-CN" sz="1600" dirty="0">
                <a:solidFill>
                  <a:schemeClr val="tx2">
                    <a:lumMod val="50000"/>
                  </a:schemeClr>
                </a:solidFill>
                <a:latin typeface="微软雅黑" pitchFamily="34" charset="-122"/>
                <a:ea typeface="微软雅黑" pitchFamily="34" charset="-122"/>
              </a:rPr>
              <a:t>APACHE</a:t>
            </a:r>
            <a:r>
              <a:rPr lang="zh-CN" altLang="en-US" sz="1600" dirty="0">
                <a:solidFill>
                  <a:schemeClr val="tx2">
                    <a:lumMod val="50000"/>
                  </a:schemeClr>
                </a:solidFill>
                <a:latin typeface="微软雅黑" pitchFamily="34" charset="-122"/>
                <a:ea typeface="微软雅黑" pitchFamily="34" charset="-122"/>
              </a:rPr>
              <a:t>合伙公司共有合同区块（</a:t>
            </a:r>
            <a:r>
              <a:rPr lang="en-US" altLang="zh-CN" sz="1600" dirty="0">
                <a:solidFill>
                  <a:schemeClr val="tx2">
                    <a:lumMod val="50000"/>
                  </a:schemeClr>
                </a:solidFill>
                <a:latin typeface="微软雅黑" pitchFamily="34" charset="-122"/>
                <a:ea typeface="微软雅黑" pitchFamily="34" charset="-122"/>
              </a:rPr>
              <a:t>Concessions </a:t>
            </a:r>
            <a:r>
              <a:rPr lang="zh-CN" altLang="en-US" sz="1600" dirty="0">
                <a:solidFill>
                  <a:schemeClr val="tx2">
                    <a:lumMod val="50000"/>
                  </a:schemeClr>
                </a:solidFill>
                <a:latin typeface="微软雅黑" pitchFamily="34" charset="-122"/>
                <a:ea typeface="微软雅黑" pitchFamily="34" charset="-122"/>
              </a:rPr>
              <a:t>）</a:t>
            </a:r>
            <a:r>
              <a:rPr lang="en-US" altLang="zh-CN" sz="1600" dirty="0">
                <a:solidFill>
                  <a:schemeClr val="tx2">
                    <a:lumMod val="50000"/>
                  </a:schemeClr>
                </a:solidFill>
                <a:latin typeface="微软雅黑" pitchFamily="34" charset="-122"/>
                <a:ea typeface="微软雅黑" pitchFamily="34" charset="-122"/>
              </a:rPr>
              <a:t>25</a:t>
            </a:r>
            <a:r>
              <a:rPr lang="zh-CN" altLang="en-US" sz="1600" dirty="0">
                <a:solidFill>
                  <a:schemeClr val="tx2">
                    <a:lumMod val="50000"/>
                  </a:schemeClr>
                </a:solidFill>
                <a:latin typeface="微软雅黑" pitchFamily="34" charset="-122"/>
                <a:ea typeface="微软雅黑" pitchFamily="34" charset="-122"/>
              </a:rPr>
              <a:t>个，开发许可（</a:t>
            </a:r>
            <a:r>
              <a:rPr lang="en-US" altLang="zh-CN" sz="1600" dirty="0">
                <a:solidFill>
                  <a:schemeClr val="tx2">
                    <a:lumMod val="50000"/>
                  </a:schemeClr>
                </a:solidFill>
                <a:latin typeface="微软雅黑" pitchFamily="34" charset="-122"/>
                <a:ea typeface="微软雅黑" pitchFamily="34" charset="-122"/>
              </a:rPr>
              <a:t>Development Leases</a:t>
            </a:r>
            <a:r>
              <a:rPr lang="zh-CN" altLang="en-US" sz="1600" dirty="0">
                <a:solidFill>
                  <a:schemeClr val="tx2">
                    <a:lumMod val="50000"/>
                  </a:schemeClr>
                </a:solidFill>
                <a:latin typeface="微软雅黑" pitchFamily="34" charset="-122"/>
                <a:ea typeface="微软雅黑" pitchFamily="34" charset="-122"/>
              </a:rPr>
              <a:t>） </a:t>
            </a:r>
            <a:r>
              <a:rPr lang="en-US" altLang="zh-CN" sz="1600" dirty="0">
                <a:solidFill>
                  <a:schemeClr val="tx2">
                    <a:lumMod val="50000"/>
                  </a:schemeClr>
                </a:solidFill>
                <a:latin typeface="微软雅黑" pitchFamily="34" charset="-122"/>
                <a:ea typeface="微软雅黑" pitchFamily="34" charset="-122"/>
              </a:rPr>
              <a:t>138</a:t>
            </a:r>
            <a:r>
              <a:rPr lang="zh-CN" altLang="en-US" sz="1600" dirty="0">
                <a:solidFill>
                  <a:schemeClr val="tx2">
                    <a:lumMod val="50000"/>
                  </a:schemeClr>
                </a:solidFill>
                <a:latin typeface="微软雅黑" pitchFamily="34" charset="-122"/>
                <a:ea typeface="微软雅黑" pitchFamily="34" charset="-122"/>
              </a:rPr>
              <a:t>个，分布在埃及西部沙漠地区的</a:t>
            </a:r>
            <a:r>
              <a:rPr lang="en-US" altLang="zh-CN" sz="1600" dirty="0">
                <a:solidFill>
                  <a:schemeClr val="tx2">
                    <a:lumMod val="50000"/>
                  </a:schemeClr>
                </a:solidFill>
                <a:latin typeface="微软雅黑" pitchFamily="34" charset="-122"/>
                <a:ea typeface="微软雅黑" pitchFamily="34" charset="-122"/>
              </a:rPr>
              <a:t>6</a:t>
            </a:r>
            <a:r>
              <a:rPr lang="zh-CN" altLang="en-US" sz="1600" dirty="0">
                <a:solidFill>
                  <a:schemeClr val="tx2">
                    <a:lumMod val="50000"/>
                  </a:schemeClr>
                </a:solidFill>
                <a:latin typeface="微软雅黑" pitchFamily="34" charset="-122"/>
                <a:ea typeface="微软雅黑" pitchFamily="34" charset="-122"/>
              </a:rPr>
              <a:t>个盆地。合伙公司共拥有权益区块面积</a:t>
            </a:r>
            <a:r>
              <a:rPr lang="en-US" altLang="zh-CN" sz="1600" dirty="0">
                <a:solidFill>
                  <a:schemeClr val="tx2">
                    <a:lumMod val="50000"/>
                  </a:schemeClr>
                </a:solidFill>
                <a:latin typeface="微软雅黑" pitchFamily="34" charset="-122"/>
                <a:ea typeface="微软雅黑" pitchFamily="34" charset="-122"/>
              </a:rPr>
              <a:t>2.31</a:t>
            </a:r>
            <a:r>
              <a:rPr lang="zh-CN" altLang="en-US" sz="1600" dirty="0">
                <a:solidFill>
                  <a:schemeClr val="tx2">
                    <a:lumMod val="50000"/>
                  </a:schemeClr>
                </a:solidFill>
                <a:latin typeface="微软雅黑" pitchFamily="34" charset="-122"/>
                <a:ea typeface="微软雅黑" pitchFamily="34" charset="-122"/>
              </a:rPr>
              <a:t>万平方公里（其中</a:t>
            </a:r>
            <a:r>
              <a:rPr lang="en-US" altLang="zh-CN" sz="1600" dirty="0">
                <a:solidFill>
                  <a:schemeClr val="tx2">
                    <a:lumMod val="50000"/>
                  </a:schemeClr>
                </a:solidFill>
                <a:latin typeface="微软雅黑" pitchFamily="34" charset="-122"/>
                <a:ea typeface="微软雅黑" pitchFamily="34" charset="-122"/>
              </a:rPr>
              <a:t>100%</a:t>
            </a:r>
            <a:r>
              <a:rPr lang="zh-CN" altLang="en-US" sz="1600" dirty="0">
                <a:solidFill>
                  <a:schemeClr val="tx2">
                    <a:lumMod val="50000"/>
                  </a:schemeClr>
                </a:solidFill>
                <a:latin typeface="微软雅黑" pitchFamily="34" charset="-122"/>
                <a:ea typeface="微软雅黑" pitchFamily="34" charset="-122"/>
              </a:rPr>
              <a:t>权益区块</a:t>
            </a:r>
            <a:r>
              <a:rPr lang="en-US" altLang="zh-CN" sz="1600" dirty="0">
                <a:solidFill>
                  <a:schemeClr val="tx2">
                    <a:lumMod val="50000"/>
                  </a:schemeClr>
                </a:solidFill>
                <a:latin typeface="微软雅黑" pitchFamily="34" charset="-122"/>
                <a:ea typeface="微软雅黑" pitchFamily="34" charset="-122"/>
              </a:rPr>
              <a:t>17</a:t>
            </a:r>
            <a:r>
              <a:rPr lang="zh-CN" altLang="en-US" sz="1600" dirty="0">
                <a:solidFill>
                  <a:schemeClr val="tx2">
                    <a:lumMod val="50000"/>
                  </a:schemeClr>
                </a:solidFill>
                <a:latin typeface="微软雅黑" pitchFamily="34" charset="-122"/>
                <a:ea typeface="微软雅黑" pitchFamily="34" charset="-122"/>
              </a:rPr>
              <a:t>个，非</a:t>
            </a:r>
            <a:r>
              <a:rPr lang="en-US" altLang="zh-CN" sz="1600" dirty="0">
                <a:solidFill>
                  <a:schemeClr val="tx2">
                    <a:lumMod val="50000"/>
                  </a:schemeClr>
                </a:solidFill>
                <a:latin typeface="微软雅黑" pitchFamily="34" charset="-122"/>
                <a:ea typeface="微软雅黑" pitchFamily="34" charset="-122"/>
              </a:rPr>
              <a:t>100%</a:t>
            </a:r>
            <a:r>
              <a:rPr lang="zh-CN" altLang="en-US" sz="1600" dirty="0">
                <a:solidFill>
                  <a:schemeClr val="tx2">
                    <a:lumMod val="50000"/>
                  </a:schemeClr>
                </a:solidFill>
                <a:latin typeface="微软雅黑" pitchFamily="34" charset="-122"/>
                <a:ea typeface="微软雅黑" pitchFamily="34" charset="-122"/>
              </a:rPr>
              <a:t>权益区块</a:t>
            </a:r>
            <a:r>
              <a:rPr lang="en-US" altLang="zh-CN" sz="1600" dirty="0">
                <a:solidFill>
                  <a:schemeClr val="tx2">
                    <a:lumMod val="50000"/>
                  </a:schemeClr>
                </a:solidFill>
                <a:latin typeface="微软雅黑" pitchFamily="34" charset="-122"/>
                <a:ea typeface="微软雅黑" pitchFamily="34" charset="-122"/>
              </a:rPr>
              <a:t>8</a:t>
            </a:r>
            <a:r>
              <a:rPr lang="zh-CN" altLang="en-US" sz="1600" dirty="0">
                <a:solidFill>
                  <a:schemeClr val="tx2">
                    <a:lumMod val="50000"/>
                  </a:schemeClr>
                </a:solidFill>
                <a:latin typeface="微软雅黑" pitchFamily="34" charset="-122"/>
                <a:ea typeface="微软雅黑" pitchFamily="34" charset="-122"/>
              </a:rPr>
              <a:t>个）。</a:t>
            </a:r>
            <a:endParaRPr lang="zh-CN" altLang="zh-CN" sz="1600" dirty="0">
              <a:solidFill>
                <a:schemeClr val="tx2">
                  <a:lumMod val="50000"/>
                </a:schemeClr>
              </a:solidFill>
              <a:latin typeface="微软雅黑" pitchFamily="34" charset="-122"/>
              <a:ea typeface="微软雅黑" pitchFamily="34" charset="-122"/>
            </a:endParaRPr>
          </a:p>
        </p:txBody>
      </p:sp>
      <p:grpSp>
        <p:nvGrpSpPr>
          <p:cNvPr id="26" name="组合 3">
            <a:extLst>
              <a:ext uri="{FF2B5EF4-FFF2-40B4-BE49-F238E27FC236}">
                <a16:creationId xmlns:a16="http://schemas.microsoft.com/office/drawing/2014/main" xmlns="" id="{521C2FF8-3F61-49FE-B9B8-487FE4B49DE7}"/>
              </a:ext>
            </a:extLst>
          </p:cNvPr>
          <p:cNvGrpSpPr/>
          <p:nvPr/>
        </p:nvGrpSpPr>
        <p:grpSpPr>
          <a:xfrm>
            <a:off x="648641" y="2033105"/>
            <a:ext cx="6712262" cy="3994839"/>
            <a:chOff x="-66646" y="2113990"/>
            <a:chExt cx="6462392" cy="3758491"/>
          </a:xfrm>
        </p:grpSpPr>
        <p:grpSp>
          <p:nvGrpSpPr>
            <p:cNvPr id="27" name="组合 2">
              <a:extLst>
                <a:ext uri="{FF2B5EF4-FFF2-40B4-BE49-F238E27FC236}">
                  <a16:creationId xmlns:a16="http://schemas.microsoft.com/office/drawing/2014/main" xmlns="" id="{F8A33502-952C-428C-A71A-D3A92ED8AD92}"/>
                </a:ext>
              </a:extLst>
            </p:cNvPr>
            <p:cNvGrpSpPr/>
            <p:nvPr/>
          </p:nvGrpSpPr>
          <p:grpSpPr>
            <a:xfrm>
              <a:off x="30534" y="2113990"/>
              <a:ext cx="6365212" cy="3758491"/>
              <a:chOff x="611450" y="1930219"/>
              <a:chExt cx="7705070" cy="4163151"/>
            </a:xfrm>
          </p:grpSpPr>
          <p:grpSp>
            <p:nvGrpSpPr>
              <p:cNvPr id="29" name="组合 1">
                <a:extLst>
                  <a:ext uri="{FF2B5EF4-FFF2-40B4-BE49-F238E27FC236}">
                    <a16:creationId xmlns:a16="http://schemas.microsoft.com/office/drawing/2014/main" xmlns="" id="{1BD1400E-F8D0-485B-9951-559F8227BA74}"/>
                  </a:ext>
                </a:extLst>
              </p:cNvPr>
              <p:cNvGrpSpPr/>
              <p:nvPr/>
            </p:nvGrpSpPr>
            <p:grpSpPr>
              <a:xfrm>
                <a:off x="611450" y="1930219"/>
                <a:ext cx="7705070" cy="4163151"/>
                <a:chOff x="54474" y="1714166"/>
                <a:chExt cx="7173687" cy="3331028"/>
              </a:xfrm>
            </p:grpSpPr>
            <p:pic>
              <p:nvPicPr>
                <p:cNvPr id="48" name="Picture 2">
                  <a:extLst>
                    <a:ext uri="{FF2B5EF4-FFF2-40B4-BE49-F238E27FC236}">
                      <a16:creationId xmlns:a16="http://schemas.microsoft.com/office/drawing/2014/main" xmlns="" id="{5D35384E-EB73-4331-9EE1-D8ECD8D77B5D}"/>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7056" t="18183" r="10342" b="15515"/>
                <a:stretch/>
              </p:blipFill>
              <p:spPr bwMode="auto">
                <a:xfrm>
                  <a:off x="54474" y="1714166"/>
                  <a:ext cx="7173687" cy="3331028"/>
                </a:xfrm>
                <a:prstGeom prst="rect">
                  <a:avLst/>
                </a:prstGeom>
                <a:noFill/>
                <a:ln w="19050">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49" name="Group 11">
                  <a:extLst>
                    <a:ext uri="{FF2B5EF4-FFF2-40B4-BE49-F238E27FC236}">
                      <a16:creationId xmlns:a16="http://schemas.microsoft.com/office/drawing/2014/main" xmlns="" id="{07DFEFD3-4A3E-43AB-8F04-2981A875FFBB}"/>
                    </a:ext>
                  </a:extLst>
                </p:cNvPr>
                <p:cNvGrpSpPr/>
                <p:nvPr/>
              </p:nvGrpSpPr>
              <p:grpSpPr>
                <a:xfrm>
                  <a:off x="175522" y="3338918"/>
                  <a:ext cx="6408081" cy="1620366"/>
                  <a:chOff x="654447" y="2751423"/>
                  <a:chExt cx="6408081" cy="1620366"/>
                </a:xfrm>
              </p:grpSpPr>
              <p:sp>
                <p:nvSpPr>
                  <p:cNvPr id="65" name="Oval 61">
                    <a:extLst>
                      <a:ext uri="{FF2B5EF4-FFF2-40B4-BE49-F238E27FC236}">
                        <a16:creationId xmlns:a16="http://schemas.microsoft.com/office/drawing/2014/main" xmlns="" id="{DBAC76CC-F2BC-44D0-B228-43873051C0C6}"/>
                      </a:ext>
                    </a:extLst>
                  </p:cNvPr>
                  <p:cNvSpPr/>
                  <p:nvPr/>
                </p:nvSpPr>
                <p:spPr>
                  <a:xfrm rot="4973483">
                    <a:off x="4148583" y="757149"/>
                    <a:ext cx="919672" cy="4908219"/>
                  </a:xfrm>
                  <a:prstGeom prst="ellipse">
                    <a:avLst/>
                  </a:prstGeom>
                  <a:noFill/>
                  <a:ln w="38100">
                    <a:solidFill>
                      <a:schemeClr val="tx1">
                        <a:alpha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66" name="Picture 65">
                    <a:extLst>
                      <a:ext uri="{FF2B5EF4-FFF2-40B4-BE49-F238E27FC236}">
                        <a16:creationId xmlns:a16="http://schemas.microsoft.com/office/drawing/2014/main" xmlns="" id="{DA7ABA5F-09E3-499C-9AEC-56604ABBFBA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475" t="90095" r="70924" b="6143"/>
                  <a:stretch/>
                </p:blipFill>
                <p:spPr>
                  <a:xfrm>
                    <a:off x="654447" y="4115116"/>
                    <a:ext cx="1795020" cy="256673"/>
                  </a:xfrm>
                  <a:prstGeom prst="rect">
                    <a:avLst/>
                  </a:prstGeom>
                  <a:ln>
                    <a:solidFill>
                      <a:schemeClr val="bg1">
                        <a:lumMod val="65000"/>
                      </a:schemeClr>
                    </a:solidFill>
                  </a:ln>
                  <a:effectLst>
                    <a:outerShdw blurRad="50800" dist="38100" dir="2700000" algn="tl" rotWithShape="0">
                      <a:prstClr val="black">
                        <a:alpha val="40000"/>
                      </a:prstClr>
                    </a:outerShdw>
                  </a:effectLst>
                </p:spPr>
              </p:pic>
            </p:grpSp>
            <p:grpSp>
              <p:nvGrpSpPr>
                <p:cNvPr id="50" name="Group 33">
                  <a:extLst>
                    <a:ext uri="{FF2B5EF4-FFF2-40B4-BE49-F238E27FC236}">
                      <a16:creationId xmlns:a16="http://schemas.microsoft.com/office/drawing/2014/main" xmlns="" id="{291F0547-98FA-4ACD-9601-E49BACB89744}"/>
                    </a:ext>
                  </a:extLst>
                </p:cNvPr>
                <p:cNvGrpSpPr/>
                <p:nvPr/>
              </p:nvGrpSpPr>
              <p:grpSpPr>
                <a:xfrm>
                  <a:off x="3896229" y="2061615"/>
                  <a:ext cx="1194558" cy="357756"/>
                  <a:chOff x="4321971" y="2544577"/>
                  <a:chExt cx="1592741" cy="477009"/>
                </a:xfrm>
              </p:grpSpPr>
              <p:sp>
                <p:nvSpPr>
                  <p:cNvPr id="63" name="Freeform 34">
                    <a:extLst>
                      <a:ext uri="{FF2B5EF4-FFF2-40B4-BE49-F238E27FC236}">
                        <a16:creationId xmlns:a16="http://schemas.microsoft.com/office/drawing/2014/main" xmlns="" id="{F72CD3FB-6F75-4F5B-8A3B-70EB5D0C94F5}"/>
                      </a:ext>
                    </a:extLst>
                  </p:cNvPr>
                  <p:cNvSpPr/>
                  <p:nvPr/>
                </p:nvSpPr>
                <p:spPr>
                  <a:xfrm>
                    <a:off x="4321971" y="2786636"/>
                    <a:ext cx="101600" cy="234950"/>
                  </a:xfrm>
                  <a:custGeom>
                    <a:avLst/>
                    <a:gdLst>
                      <a:gd name="connsiteX0" fmla="*/ 0 w 101600"/>
                      <a:gd name="connsiteY0" fmla="*/ 0 h 234950"/>
                      <a:gd name="connsiteX1" fmla="*/ 0 w 101600"/>
                      <a:gd name="connsiteY1" fmla="*/ 234950 h 234950"/>
                      <a:gd name="connsiteX2" fmla="*/ 101600 w 101600"/>
                      <a:gd name="connsiteY2" fmla="*/ 31750 h 234950"/>
                    </a:gdLst>
                    <a:ahLst/>
                    <a:cxnLst>
                      <a:cxn ang="0">
                        <a:pos x="connsiteX0" y="connsiteY0"/>
                      </a:cxn>
                      <a:cxn ang="0">
                        <a:pos x="connsiteX1" y="connsiteY1"/>
                      </a:cxn>
                      <a:cxn ang="0">
                        <a:pos x="connsiteX2" y="connsiteY2"/>
                      </a:cxn>
                    </a:cxnLst>
                    <a:rect l="l" t="t" r="r" b="b"/>
                    <a:pathLst>
                      <a:path w="101600" h="234950">
                        <a:moveTo>
                          <a:pt x="0" y="0"/>
                        </a:moveTo>
                        <a:lnTo>
                          <a:pt x="0" y="234950"/>
                        </a:lnTo>
                        <a:lnTo>
                          <a:pt x="101600" y="31750"/>
                        </a:lnTo>
                      </a:path>
                    </a:pathLst>
                  </a:custGeom>
                  <a:solidFill>
                    <a:schemeClr val="tx1"/>
                  </a:soli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350" dirty="0"/>
                  </a:p>
                </p:txBody>
              </p:sp>
              <p:sp>
                <p:nvSpPr>
                  <p:cNvPr id="64" name="TextBox 35">
                    <a:extLst>
                      <a:ext uri="{FF2B5EF4-FFF2-40B4-BE49-F238E27FC236}">
                        <a16:creationId xmlns:a16="http://schemas.microsoft.com/office/drawing/2014/main" xmlns="" id="{5C861AA2-FD65-4427-8368-C85B2A5193E2}"/>
                      </a:ext>
                    </a:extLst>
                  </p:cNvPr>
                  <p:cNvSpPr txBox="1"/>
                  <p:nvPr/>
                </p:nvSpPr>
                <p:spPr>
                  <a:xfrm>
                    <a:off x="4321971" y="2544577"/>
                    <a:ext cx="1592741" cy="287259"/>
                  </a:xfrm>
                  <a:prstGeom prst="rect">
                    <a:avLst/>
                  </a:prstGeom>
                  <a:solidFill>
                    <a:schemeClr val="tx1"/>
                  </a:solidFill>
                  <a:effectLst>
                    <a:outerShdw blurRad="50800" dist="38100" dir="2700000" algn="tl" rotWithShape="0">
                      <a:prstClr val="black">
                        <a:alpha val="40000"/>
                      </a:prstClr>
                    </a:outerShdw>
                  </a:effectLst>
                </p:spPr>
                <p:txBody>
                  <a:bodyPr wrap="none" lIns="34290" tIns="0" rIns="34290" bIns="0" rtlCol="0">
                    <a:spAutoFit/>
                  </a:bodyPr>
                  <a:lstStyle>
                    <a:defPPr>
                      <a:defRPr lang="en-US"/>
                    </a:defPPr>
                    <a:lvl1pPr>
                      <a:defRPr sz="1400" i="1">
                        <a:solidFill>
                          <a:schemeClr val="bg1"/>
                        </a:solidFill>
                      </a:defRPr>
                    </a:lvl1pPr>
                  </a:lstStyle>
                  <a:p>
                    <a:r>
                      <a:rPr lang="en-US" dirty="0"/>
                      <a:t>Alamein basin</a:t>
                    </a:r>
                  </a:p>
                </p:txBody>
              </p:sp>
            </p:grpSp>
            <p:grpSp>
              <p:nvGrpSpPr>
                <p:cNvPr id="51" name="Group 30">
                  <a:extLst>
                    <a:ext uri="{FF2B5EF4-FFF2-40B4-BE49-F238E27FC236}">
                      <a16:creationId xmlns:a16="http://schemas.microsoft.com/office/drawing/2014/main" xmlns="" id="{65F34A3A-FE5C-420B-AE07-A77DE4A9BD30}"/>
                    </a:ext>
                  </a:extLst>
                </p:cNvPr>
                <p:cNvGrpSpPr/>
                <p:nvPr/>
              </p:nvGrpSpPr>
              <p:grpSpPr>
                <a:xfrm>
                  <a:off x="2740527" y="4244315"/>
                  <a:ext cx="1651417" cy="358683"/>
                  <a:chOff x="3154733" y="4713779"/>
                  <a:chExt cx="2201886" cy="478241"/>
                </a:xfrm>
              </p:grpSpPr>
              <p:sp>
                <p:nvSpPr>
                  <p:cNvPr id="61" name="TextBox 31">
                    <a:extLst>
                      <a:ext uri="{FF2B5EF4-FFF2-40B4-BE49-F238E27FC236}">
                        <a16:creationId xmlns:a16="http://schemas.microsoft.com/office/drawing/2014/main" xmlns="" id="{D0026F57-6CB9-4F97-93C2-CBEDEB262D45}"/>
                      </a:ext>
                    </a:extLst>
                  </p:cNvPr>
                  <p:cNvSpPr txBox="1"/>
                  <p:nvPr/>
                </p:nvSpPr>
                <p:spPr>
                  <a:xfrm>
                    <a:off x="3154733" y="4904763"/>
                    <a:ext cx="2201886" cy="287257"/>
                  </a:xfrm>
                  <a:prstGeom prst="rect">
                    <a:avLst/>
                  </a:prstGeom>
                  <a:solidFill>
                    <a:schemeClr val="tx1"/>
                  </a:solidFill>
                  <a:effectLst>
                    <a:outerShdw blurRad="50800" dist="38100" dir="2700000" algn="tl" rotWithShape="0">
                      <a:prstClr val="black">
                        <a:alpha val="40000"/>
                      </a:prstClr>
                    </a:outerShdw>
                  </a:effectLst>
                </p:spPr>
                <p:txBody>
                  <a:bodyPr wrap="none" lIns="34290" tIns="0" rIns="34290" bIns="0" rtlCol="0">
                    <a:spAutoFit/>
                  </a:bodyPr>
                  <a:lstStyle>
                    <a:defPPr>
                      <a:defRPr lang="en-US"/>
                    </a:defPPr>
                    <a:lvl1pPr>
                      <a:defRPr sz="1400" i="1">
                        <a:solidFill>
                          <a:schemeClr val="bg1"/>
                        </a:solidFill>
                      </a:defRPr>
                    </a:lvl1pPr>
                  </a:lstStyle>
                  <a:p>
                    <a:r>
                      <a:rPr lang="en-US" dirty="0"/>
                      <a:t>Abu Gharadig basin</a:t>
                    </a:r>
                  </a:p>
                </p:txBody>
              </p:sp>
              <p:sp>
                <p:nvSpPr>
                  <p:cNvPr id="62" name="Freeform 32">
                    <a:extLst>
                      <a:ext uri="{FF2B5EF4-FFF2-40B4-BE49-F238E27FC236}">
                        <a16:creationId xmlns:a16="http://schemas.microsoft.com/office/drawing/2014/main" xmlns="" id="{68805C3B-693C-4EC2-A095-F15B6AC29B6E}"/>
                      </a:ext>
                    </a:extLst>
                  </p:cNvPr>
                  <p:cNvSpPr/>
                  <p:nvPr/>
                </p:nvSpPr>
                <p:spPr>
                  <a:xfrm flipH="1">
                    <a:off x="5006687" y="4713779"/>
                    <a:ext cx="115987" cy="209774"/>
                  </a:xfrm>
                  <a:custGeom>
                    <a:avLst/>
                    <a:gdLst>
                      <a:gd name="connsiteX0" fmla="*/ 0 w 102198"/>
                      <a:gd name="connsiteY0" fmla="*/ 209774 h 209774"/>
                      <a:gd name="connsiteX1" fmla="*/ 0 w 102198"/>
                      <a:gd name="connsiteY1" fmla="*/ 0 h 209774"/>
                      <a:gd name="connsiteX2" fmla="*/ 102198 w 102198"/>
                      <a:gd name="connsiteY2" fmla="*/ 209774 h 209774"/>
                    </a:gdLst>
                    <a:ahLst/>
                    <a:cxnLst>
                      <a:cxn ang="0">
                        <a:pos x="connsiteX0" y="connsiteY0"/>
                      </a:cxn>
                      <a:cxn ang="0">
                        <a:pos x="connsiteX1" y="connsiteY1"/>
                      </a:cxn>
                      <a:cxn ang="0">
                        <a:pos x="connsiteX2" y="connsiteY2"/>
                      </a:cxn>
                    </a:cxnLst>
                    <a:rect l="l" t="t" r="r" b="b"/>
                    <a:pathLst>
                      <a:path w="102198" h="209774">
                        <a:moveTo>
                          <a:pt x="0" y="209774"/>
                        </a:moveTo>
                        <a:lnTo>
                          <a:pt x="0" y="0"/>
                        </a:lnTo>
                        <a:lnTo>
                          <a:pt x="102198" y="209774"/>
                        </a:lnTo>
                      </a:path>
                    </a:pathLst>
                  </a:custGeom>
                  <a:solidFill>
                    <a:schemeClr val="tx1"/>
                  </a:soli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400" dirty="0"/>
                  </a:p>
                </p:txBody>
              </p:sp>
            </p:grpSp>
            <p:grpSp>
              <p:nvGrpSpPr>
                <p:cNvPr id="52" name="Group 46">
                  <a:extLst>
                    <a:ext uri="{FF2B5EF4-FFF2-40B4-BE49-F238E27FC236}">
                      <a16:creationId xmlns:a16="http://schemas.microsoft.com/office/drawing/2014/main" xmlns="" id="{9BA0173E-1182-46F5-A64E-57AECF502CDD}"/>
                    </a:ext>
                  </a:extLst>
                </p:cNvPr>
                <p:cNvGrpSpPr/>
                <p:nvPr/>
              </p:nvGrpSpPr>
              <p:grpSpPr>
                <a:xfrm>
                  <a:off x="54474" y="3306724"/>
                  <a:ext cx="1112805" cy="416694"/>
                  <a:chOff x="651209" y="2321371"/>
                  <a:chExt cx="1483742" cy="555593"/>
                </a:xfrm>
              </p:grpSpPr>
              <p:sp>
                <p:nvSpPr>
                  <p:cNvPr id="59" name="Freeform 47">
                    <a:extLst>
                      <a:ext uri="{FF2B5EF4-FFF2-40B4-BE49-F238E27FC236}">
                        <a16:creationId xmlns:a16="http://schemas.microsoft.com/office/drawing/2014/main" xmlns="" id="{01DA7A42-375E-47D8-806B-B54E546D3322}"/>
                      </a:ext>
                    </a:extLst>
                  </p:cNvPr>
                  <p:cNvSpPr/>
                  <p:nvPr/>
                </p:nvSpPr>
                <p:spPr>
                  <a:xfrm flipV="1">
                    <a:off x="1826266" y="2321371"/>
                    <a:ext cx="154432" cy="453353"/>
                  </a:xfrm>
                  <a:custGeom>
                    <a:avLst/>
                    <a:gdLst>
                      <a:gd name="connsiteX0" fmla="*/ 0 w 101600"/>
                      <a:gd name="connsiteY0" fmla="*/ 0 h 234950"/>
                      <a:gd name="connsiteX1" fmla="*/ 0 w 101600"/>
                      <a:gd name="connsiteY1" fmla="*/ 234950 h 234950"/>
                      <a:gd name="connsiteX2" fmla="*/ 101600 w 101600"/>
                      <a:gd name="connsiteY2" fmla="*/ 31750 h 234950"/>
                    </a:gdLst>
                    <a:ahLst/>
                    <a:cxnLst>
                      <a:cxn ang="0">
                        <a:pos x="connsiteX0" y="connsiteY0"/>
                      </a:cxn>
                      <a:cxn ang="0">
                        <a:pos x="connsiteX1" y="connsiteY1"/>
                      </a:cxn>
                      <a:cxn ang="0">
                        <a:pos x="connsiteX2" y="connsiteY2"/>
                      </a:cxn>
                    </a:cxnLst>
                    <a:rect l="l" t="t" r="r" b="b"/>
                    <a:pathLst>
                      <a:path w="101600" h="234950">
                        <a:moveTo>
                          <a:pt x="0" y="0"/>
                        </a:moveTo>
                        <a:lnTo>
                          <a:pt x="0" y="234950"/>
                        </a:lnTo>
                        <a:lnTo>
                          <a:pt x="101600" y="31750"/>
                        </a:lnTo>
                      </a:path>
                    </a:pathLst>
                  </a:custGeom>
                  <a:solidFill>
                    <a:schemeClr val="tx1"/>
                  </a:soli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400" dirty="0"/>
                  </a:p>
                </p:txBody>
              </p:sp>
              <p:sp>
                <p:nvSpPr>
                  <p:cNvPr id="60" name="TextBox 48">
                    <a:extLst>
                      <a:ext uri="{FF2B5EF4-FFF2-40B4-BE49-F238E27FC236}">
                        <a16:creationId xmlns:a16="http://schemas.microsoft.com/office/drawing/2014/main" xmlns="" id="{024B2A3B-0DD5-49F1-90B6-B8024708C237}"/>
                      </a:ext>
                    </a:extLst>
                  </p:cNvPr>
                  <p:cNvSpPr txBox="1"/>
                  <p:nvPr/>
                </p:nvSpPr>
                <p:spPr>
                  <a:xfrm>
                    <a:off x="651209" y="2589705"/>
                    <a:ext cx="1483742" cy="287259"/>
                  </a:xfrm>
                  <a:prstGeom prst="rect">
                    <a:avLst/>
                  </a:prstGeom>
                  <a:solidFill>
                    <a:schemeClr val="tx1"/>
                  </a:solidFill>
                  <a:effectLst>
                    <a:outerShdw blurRad="50800" dist="38100" dir="2700000" algn="tl" rotWithShape="0">
                      <a:prstClr val="black">
                        <a:alpha val="40000"/>
                      </a:prstClr>
                    </a:outerShdw>
                  </a:effectLst>
                </p:spPr>
                <p:txBody>
                  <a:bodyPr wrap="none" lIns="34290" tIns="0" rIns="34290" bIns="0" rtlCol="0">
                    <a:spAutoFit/>
                  </a:bodyPr>
                  <a:lstStyle>
                    <a:defPPr>
                      <a:defRPr lang="en-US"/>
                    </a:defPPr>
                    <a:lvl1pPr>
                      <a:defRPr sz="1400" i="1">
                        <a:solidFill>
                          <a:schemeClr val="bg1"/>
                        </a:solidFill>
                      </a:defRPr>
                    </a:lvl1pPr>
                  </a:lstStyle>
                  <a:p>
                    <a:r>
                      <a:rPr lang="en-US" dirty="0"/>
                      <a:t>Faghur basin</a:t>
                    </a:r>
                  </a:p>
                </p:txBody>
              </p:sp>
            </p:grpSp>
            <p:grpSp>
              <p:nvGrpSpPr>
                <p:cNvPr id="53" name="Group 42">
                  <a:extLst>
                    <a:ext uri="{FF2B5EF4-FFF2-40B4-BE49-F238E27FC236}">
                      <a16:creationId xmlns:a16="http://schemas.microsoft.com/office/drawing/2014/main" xmlns="" id="{6B8AE958-429E-47A4-9AA7-8AE5BAC3C456}"/>
                    </a:ext>
                  </a:extLst>
                </p:cNvPr>
                <p:cNvGrpSpPr/>
                <p:nvPr/>
              </p:nvGrpSpPr>
              <p:grpSpPr>
                <a:xfrm>
                  <a:off x="1424561" y="2966157"/>
                  <a:ext cx="1253869" cy="356964"/>
                  <a:chOff x="2070036" y="2976048"/>
                  <a:chExt cx="1671825" cy="475951"/>
                </a:xfrm>
              </p:grpSpPr>
              <p:sp>
                <p:nvSpPr>
                  <p:cNvPr id="57" name="Freeform 44">
                    <a:extLst>
                      <a:ext uri="{FF2B5EF4-FFF2-40B4-BE49-F238E27FC236}">
                        <a16:creationId xmlns:a16="http://schemas.microsoft.com/office/drawing/2014/main" xmlns="" id="{F6E61449-0926-4923-9D12-31D21FF6CB9B}"/>
                      </a:ext>
                    </a:extLst>
                  </p:cNvPr>
                  <p:cNvSpPr/>
                  <p:nvPr/>
                </p:nvSpPr>
                <p:spPr>
                  <a:xfrm>
                    <a:off x="2072105" y="2976048"/>
                    <a:ext cx="102198" cy="209774"/>
                  </a:xfrm>
                  <a:custGeom>
                    <a:avLst/>
                    <a:gdLst>
                      <a:gd name="connsiteX0" fmla="*/ 0 w 102198"/>
                      <a:gd name="connsiteY0" fmla="*/ 209774 h 209774"/>
                      <a:gd name="connsiteX1" fmla="*/ 0 w 102198"/>
                      <a:gd name="connsiteY1" fmla="*/ 0 h 209774"/>
                      <a:gd name="connsiteX2" fmla="*/ 102198 w 102198"/>
                      <a:gd name="connsiteY2" fmla="*/ 209774 h 209774"/>
                    </a:gdLst>
                    <a:ahLst/>
                    <a:cxnLst>
                      <a:cxn ang="0">
                        <a:pos x="connsiteX0" y="connsiteY0"/>
                      </a:cxn>
                      <a:cxn ang="0">
                        <a:pos x="connsiteX1" y="connsiteY1"/>
                      </a:cxn>
                      <a:cxn ang="0">
                        <a:pos x="connsiteX2" y="connsiteY2"/>
                      </a:cxn>
                    </a:cxnLst>
                    <a:rect l="l" t="t" r="r" b="b"/>
                    <a:pathLst>
                      <a:path w="102198" h="209774">
                        <a:moveTo>
                          <a:pt x="0" y="209774"/>
                        </a:moveTo>
                        <a:lnTo>
                          <a:pt x="0" y="0"/>
                        </a:lnTo>
                        <a:lnTo>
                          <a:pt x="102198" y="209774"/>
                        </a:lnTo>
                      </a:path>
                    </a:pathLst>
                  </a:custGeom>
                  <a:solidFill>
                    <a:schemeClr val="tx1"/>
                  </a:soli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400" dirty="0"/>
                  </a:p>
                </p:txBody>
              </p:sp>
              <p:sp>
                <p:nvSpPr>
                  <p:cNvPr id="58" name="TextBox 43">
                    <a:extLst>
                      <a:ext uri="{FF2B5EF4-FFF2-40B4-BE49-F238E27FC236}">
                        <a16:creationId xmlns:a16="http://schemas.microsoft.com/office/drawing/2014/main" xmlns="" id="{A3C241EB-A0A0-4565-8F6E-E8CD186D3AD6}"/>
                      </a:ext>
                    </a:extLst>
                  </p:cNvPr>
                  <p:cNvSpPr txBox="1"/>
                  <p:nvPr/>
                </p:nvSpPr>
                <p:spPr>
                  <a:xfrm>
                    <a:off x="2070036" y="3164741"/>
                    <a:ext cx="1671825" cy="287258"/>
                  </a:xfrm>
                  <a:prstGeom prst="rect">
                    <a:avLst/>
                  </a:prstGeom>
                  <a:solidFill>
                    <a:schemeClr val="tx1"/>
                  </a:solidFill>
                  <a:effectLst>
                    <a:outerShdw blurRad="50800" dist="38100" dir="2700000" algn="tl" rotWithShape="0">
                      <a:prstClr val="black">
                        <a:alpha val="40000"/>
                      </a:prstClr>
                    </a:outerShdw>
                  </a:effectLst>
                </p:spPr>
                <p:txBody>
                  <a:bodyPr wrap="none" lIns="34290" tIns="0" rIns="34290" bIns="0" rtlCol="0">
                    <a:spAutoFit/>
                  </a:bodyPr>
                  <a:lstStyle>
                    <a:defPPr>
                      <a:defRPr lang="en-US"/>
                    </a:defPPr>
                    <a:lvl1pPr>
                      <a:defRPr sz="1400" i="1">
                        <a:solidFill>
                          <a:schemeClr val="bg1"/>
                        </a:solidFill>
                      </a:defRPr>
                    </a:lvl1pPr>
                  </a:lstStyle>
                  <a:p>
                    <a:r>
                      <a:rPr lang="en-US" dirty="0"/>
                      <a:t>Shushan basin</a:t>
                    </a:r>
                  </a:p>
                </p:txBody>
              </p:sp>
            </p:grpSp>
            <p:grpSp>
              <p:nvGrpSpPr>
                <p:cNvPr id="54" name="Group 5">
                  <a:extLst>
                    <a:ext uri="{FF2B5EF4-FFF2-40B4-BE49-F238E27FC236}">
                      <a16:creationId xmlns:a16="http://schemas.microsoft.com/office/drawing/2014/main" xmlns="" id="{056785A0-A932-4DC5-97D1-9353DCA73AB2}"/>
                    </a:ext>
                  </a:extLst>
                </p:cNvPr>
                <p:cNvGrpSpPr/>
                <p:nvPr/>
              </p:nvGrpSpPr>
              <p:grpSpPr>
                <a:xfrm>
                  <a:off x="1492425" y="1748801"/>
                  <a:ext cx="1103187" cy="347328"/>
                  <a:chOff x="2293129" y="2408860"/>
                  <a:chExt cx="1470916" cy="463099"/>
                </a:xfrm>
              </p:grpSpPr>
              <p:sp>
                <p:nvSpPr>
                  <p:cNvPr id="55" name="Freeform 39">
                    <a:extLst>
                      <a:ext uri="{FF2B5EF4-FFF2-40B4-BE49-F238E27FC236}">
                        <a16:creationId xmlns:a16="http://schemas.microsoft.com/office/drawing/2014/main" xmlns="" id="{E34E01CD-A2A0-46F1-B533-2389078B4EEF}"/>
                      </a:ext>
                    </a:extLst>
                  </p:cNvPr>
                  <p:cNvSpPr/>
                  <p:nvPr/>
                </p:nvSpPr>
                <p:spPr>
                  <a:xfrm flipH="1">
                    <a:off x="3598499" y="2637011"/>
                    <a:ext cx="101420" cy="234948"/>
                  </a:xfrm>
                  <a:custGeom>
                    <a:avLst/>
                    <a:gdLst>
                      <a:gd name="connsiteX0" fmla="*/ 0 w 101600"/>
                      <a:gd name="connsiteY0" fmla="*/ 0 h 234950"/>
                      <a:gd name="connsiteX1" fmla="*/ 0 w 101600"/>
                      <a:gd name="connsiteY1" fmla="*/ 234950 h 234950"/>
                      <a:gd name="connsiteX2" fmla="*/ 101600 w 101600"/>
                      <a:gd name="connsiteY2" fmla="*/ 31750 h 234950"/>
                    </a:gdLst>
                    <a:ahLst/>
                    <a:cxnLst>
                      <a:cxn ang="0">
                        <a:pos x="connsiteX0" y="connsiteY0"/>
                      </a:cxn>
                      <a:cxn ang="0">
                        <a:pos x="connsiteX1" y="connsiteY1"/>
                      </a:cxn>
                      <a:cxn ang="0">
                        <a:pos x="connsiteX2" y="connsiteY2"/>
                      </a:cxn>
                    </a:cxnLst>
                    <a:rect l="l" t="t" r="r" b="b"/>
                    <a:pathLst>
                      <a:path w="101600" h="234950">
                        <a:moveTo>
                          <a:pt x="0" y="0"/>
                        </a:moveTo>
                        <a:lnTo>
                          <a:pt x="0" y="234950"/>
                        </a:lnTo>
                        <a:lnTo>
                          <a:pt x="101600" y="31750"/>
                        </a:lnTo>
                      </a:path>
                    </a:pathLst>
                  </a:custGeom>
                  <a:solidFill>
                    <a:schemeClr val="tx1"/>
                  </a:soli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400" dirty="0"/>
                  </a:p>
                </p:txBody>
              </p:sp>
              <p:sp>
                <p:nvSpPr>
                  <p:cNvPr id="56" name="TextBox 40">
                    <a:extLst>
                      <a:ext uri="{FF2B5EF4-FFF2-40B4-BE49-F238E27FC236}">
                        <a16:creationId xmlns:a16="http://schemas.microsoft.com/office/drawing/2014/main" xmlns="" id="{03293819-5AD1-47A2-B082-6E8A69383B4A}"/>
                      </a:ext>
                    </a:extLst>
                  </p:cNvPr>
                  <p:cNvSpPr txBox="1"/>
                  <p:nvPr/>
                </p:nvSpPr>
                <p:spPr>
                  <a:xfrm>
                    <a:off x="2293129" y="2408860"/>
                    <a:ext cx="1470916" cy="287256"/>
                  </a:xfrm>
                  <a:prstGeom prst="rect">
                    <a:avLst/>
                  </a:prstGeom>
                  <a:solidFill>
                    <a:schemeClr val="tx1"/>
                  </a:solidFill>
                  <a:effectLst>
                    <a:outerShdw blurRad="50800" dist="38100" dir="2700000" algn="tl" rotWithShape="0">
                      <a:prstClr val="black">
                        <a:alpha val="40000"/>
                      </a:prstClr>
                    </a:outerShdw>
                  </a:effectLst>
                </p:spPr>
                <p:txBody>
                  <a:bodyPr wrap="none" lIns="34290" tIns="0" rIns="34290" bIns="0" rtlCol="0">
                    <a:spAutoFit/>
                  </a:bodyPr>
                  <a:lstStyle/>
                  <a:p>
                    <a:r>
                      <a:rPr lang="en-US" sz="1400" i="1" dirty="0">
                        <a:solidFill>
                          <a:schemeClr val="bg1"/>
                        </a:solidFill>
                      </a:rPr>
                      <a:t>Matruh basin</a:t>
                    </a:r>
                  </a:p>
                </p:txBody>
              </p:sp>
            </p:grpSp>
          </p:grpSp>
          <p:sp>
            <p:nvSpPr>
              <p:cNvPr id="30" name="Oval 98">
                <a:extLst>
                  <a:ext uri="{FF2B5EF4-FFF2-40B4-BE49-F238E27FC236}">
                    <a16:creationId xmlns:a16="http://schemas.microsoft.com/office/drawing/2014/main" xmlns="" id="{556DEED3-A1BD-40DE-B55E-01D67086EDFE}"/>
                  </a:ext>
                </a:extLst>
              </p:cNvPr>
              <p:cNvSpPr/>
              <p:nvPr/>
            </p:nvSpPr>
            <p:spPr>
              <a:xfrm>
                <a:off x="4139429" y="4388308"/>
                <a:ext cx="100020" cy="106186"/>
              </a:xfrm>
              <a:prstGeom prst="ellipse">
                <a:avLst/>
              </a:prstGeom>
              <a:solidFill>
                <a:srgbClr val="009900"/>
              </a:solidFill>
              <a:ln w="63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1" name="Oval 98">
                <a:extLst>
                  <a:ext uri="{FF2B5EF4-FFF2-40B4-BE49-F238E27FC236}">
                    <a16:creationId xmlns:a16="http://schemas.microsoft.com/office/drawing/2014/main" xmlns="" id="{C1A44B67-C029-4426-96D4-9AAD596223AE}"/>
                  </a:ext>
                </a:extLst>
              </p:cNvPr>
              <p:cNvSpPr/>
              <p:nvPr/>
            </p:nvSpPr>
            <p:spPr>
              <a:xfrm>
                <a:off x="3943400" y="4345566"/>
                <a:ext cx="100020" cy="106186"/>
              </a:xfrm>
              <a:prstGeom prst="ellipse">
                <a:avLst/>
              </a:prstGeom>
              <a:solidFill>
                <a:srgbClr val="009900"/>
              </a:solidFill>
              <a:ln w="63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3" name="Oval 99">
                <a:extLst>
                  <a:ext uri="{FF2B5EF4-FFF2-40B4-BE49-F238E27FC236}">
                    <a16:creationId xmlns:a16="http://schemas.microsoft.com/office/drawing/2014/main" xmlns="" id="{568B9AC7-ABC0-4614-B6BA-43D67358C4E2}"/>
                  </a:ext>
                </a:extLst>
              </p:cNvPr>
              <p:cNvSpPr/>
              <p:nvPr/>
            </p:nvSpPr>
            <p:spPr>
              <a:xfrm>
                <a:off x="4331161" y="4143537"/>
                <a:ext cx="100020" cy="106186"/>
              </a:xfrm>
              <a:prstGeom prst="ellipse">
                <a:avLst/>
              </a:prstGeom>
              <a:solidFill>
                <a:srgbClr val="009900"/>
              </a:solidFill>
              <a:ln w="63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4" name="Oval 100">
                <a:extLst>
                  <a:ext uri="{FF2B5EF4-FFF2-40B4-BE49-F238E27FC236}">
                    <a16:creationId xmlns:a16="http://schemas.microsoft.com/office/drawing/2014/main" xmlns="" id="{1A08930F-9D54-4DBB-9AB0-909CD4EB9250}"/>
                  </a:ext>
                </a:extLst>
              </p:cNvPr>
              <p:cNvSpPr/>
              <p:nvPr/>
            </p:nvSpPr>
            <p:spPr>
              <a:xfrm>
                <a:off x="5712689" y="4107416"/>
                <a:ext cx="100020" cy="106186"/>
              </a:xfrm>
              <a:prstGeom prst="ellipse">
                <a:avLst/>
              </a:prstGeom>
              <a:solidFill>
                <a:srgbClr val="009900"/>
              </a:solidFill>
              <a:ln w="63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35" name="Oval 98">
                <a:extLst>
                  <a:ext uri="{FF2B5EF4-FFF2-40B4-BE49-F238E27FC236}">
                    <a16:creationId xmlns:a16="http://schemas.microsoft.com/office/drawing/2014/main" xmlns="" id="{0E041D84-170C-462B-B8CD-25099F44A5B7}"/>
                  </a:ext>
                </a:extLst>
              </p:cNvPr>
              <p:cNvSpPr/>
              <p:nvPr/>
            </p:nvSpPr>
            <p:spPr>
              <a:xfrm>
                <a:off x="5563912" y="4202789"/>
                <a:ext cx="100020" cy="106186"/>
              </a:xfrm>
              <a:prstGeom prst="ellipse">
                <a:avLst/>
              </a:prstGeom>
              <a:solidFill>
                <a:srgbClr val="009900"/>
              </a:solidFill>
              <a:ln w="63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4" name="Oval 98">
                <a:extLst>
                  <a:ext uri="{FF2B5EF4-FFF2-40B4-BE49-F238E27FC236}">
                    <a16:creationId xmlns:a16="http://schemas.microsoft.com/office/drawing/2014/main" xmlns="" id="{6537AE8B-CB52-4CA5-B86C-2A99FB621FB3}"/>
                  </a:ext>
                </a:extLst>
              </p:cNvPr>
              <p:cNvSpPr/>
              <p:nvPr/>
            </p:nvSpPr>
            <p:spPr>
              <a:xfrm>
                <a:off x="4678681" y="4272172"/>
                <a:ext cx="100020" cy="106186"/>
              </a:xfrm>
              <a:prstGeom prst="ellipse">
                <a:avLst/>
              </a:prstGeom>
              <a:solidFill>
                <a:srgbClr val="009900"/>
              </a:solidFill>
              <a:ln w="63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5" name="Oval 108">
                <a:extLst>
                  <a:ext uri="{FF2B5EF4-FFF2-40B4-BE49-F238E27FC236}">
                    <a16:creationId xmlns:a16="http://schemas.microsoft.com/office/drawing/2014/main" xmlns="" id="{9ECE0F07-9624-488F-942E-D9E23E1851F1}"/>
                  </a:ext>
                </a:extLst>
              </p:cNvPr>
              <p:cNvSpPr/>
              <p:nvPr/>
            </p:nvSpPr>
            <p:spPr>
              <a:xfrm>
                <a:off x="3701544" y="4219079"/>
                <a:ext cx="100020" cy="106186"/>
              </a:xfrm>
              <a:prstGeom prst="ellipse">
                <a:avLst/>
              </a:prstGeom>
              <a:solidFill>
                <a:srgbClr val="FF0000"/>
              </a:solidFill>
              <a:ln w="63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46" name="TextBox 43">
                <a:extLst>
                  <a:ext uri="{FF2B5EF4-FFF2-40B4-BE49-F238E27FC236}">
                    <a16:creationId xmlns:a16="http://schemas.microsoft.com/office/drawing/2014/main" xmlns="" id="{D9910A99-4981-4C96-B6C8-FAC22EFA0265}"/>
                  </a:ext>
                </a:extLst>
              </p:cNvPr>
              <p:cNvSpPr txBox="1"/>
              <p:nvPr/>
            </p:nvSpPr>
            <p:spPr>
              <a:xfrm>
                <a:off x="6156788" y="4709609"/>
                <a:ext cx="1356982" cy="215444"/>
              </a:xfrm>
              <a:prstGeom prst="rect">
                <a:avLst/>
              </a:prstGeom>
              <a:solidFill>
                <a:schemeClr val="tx1"/>
              </a:solidFill>
              <a:effectLst>
                <a:outerShdw blurRad="50800" dist="38100" dir="2700000" algn="tl" rotWithShape="0">
                  <a:prstClr val="black">
                    <a:alpha val="40000"/>
                  </a:prstClr>
                </a:outerShdw>
              </a:effectLst>
            </p:spPr>
            <p:txBody>
              <a:bodyPr wrap="square" lIns="34290" tIns="0" rIns="34290" bIns="0" rtlCol="0">
                <a:spAutoFit/>
              </a:bodyPr>
              <a:lstStyle>
                <a:defPPr>
                  <a:defRPr lang="en-US"/>
                </a:defPPr>
                <a:lvl1pPr>
                  <a:defRPr sz="1400" i="1">
                    <a:solidFill>
                      <a:schemeClr val="bg1"/>
                    </a:solidFill>
                  </a:defRPr>
                </a:lvl1pPr>
              </a:lstStyle>
              <a:p>
                <a:r>
                  <a:rPr lang="en-US" dirty="0" err="1"/>
                  <a:t>Gindi</a:t>
                </a:r>
                <a:r>
                  <a:rPr lang="en-US" dirty="0"/>
                  <a:t>/</a:t>
                </a:r>
                <a:r>
                  <a:rPr lang="en-US" dirty="0" err="1"/>
                  <a:t>BeniSuef</a:t>
                </a:r>
                <a:endParaRPr lang="en-US" dirty="0"/>
              </a:p>
            </p:txBody>
          </p:sp>
          <p:sp>
            <p:nvSpPr>
              <p:cNvPr id="47" name="Freeform 32">
                <a:extLst>
                  <a:ext uri="{FF2B5EF4-FFF2-40B4-BE49-F238E27FC236}">
                    <a16:creationId xmlns:a16="http://schemas.microsoft.com/office/drawing/2014/main" xmlns="" id="{562A2FDF-48D7-457D-AB89-4201ABF587B2}"/>
                  </a:ext>
                </a:extLst>
              </p:cNvPr>
              <p:cNvSpPr/>
              <p:nvPr/>
            </p:nvSpPr>
            <p:spPr>
              <a:xfrm flipH="1">
                <a:off x="7281744" y="4562246"/>
                <a:ext cx="93434" cy="196633"/>
              </a:xfrm>
              <a:custGeom>
                <a:avLst/>
                <a:gdLst>
                  <a:gd name="connsiteX0" fmla="*/ 0 w 102198"/>
                  <a:gd name="connsiteY0" fmla="*/ 209774 h 209774"/>
                  <a:gd name="connsiteX1" fmla="*/ 0 w 102198"/>
                  <a:gd name="connsiteY1" fmla="*/ 0 h 209774"/>
                  <a:gd name="connsiteX2" fmla="*/ 102198 w 102198"/>
                  <a:gd name="connsiteY2" fmla="*/ 209774 h 209774"/>
                </a:gdLst>
                <a:ahLst/>
                <a:cxnLst>
                  <a:cxn ang="0">
                    <a:pos x="connsiteX0" y="connsiteY0"/>
                  </a:cxn>
                  <a:cxn ang="0">
                    <a:pos x="connsiteX1" y="connsiteY1"/>
                  </a:cxn>
                  <a:cxn ang="0">
                    <a:pos x="connsiteX2" y="connsiteY2"/>
                  </a:cxn>
                </a:cxnLst>
                <a:rect l="l" t="t" r="r" b="b"/>
                <a:pathLst>
                  <a:path w="102198" h="209774">
                    <a:moveTo>
                      <a:pt x="0" y="209774"/>
                    </a:moveTo>
                    <a:lnTo>
                      <a:pt x="0" y="0"/>
                    </a:lnTo>
                    <a:lnTo>
                      <a:pt x="102198" y="209774"/>
                    </a:lnTo>
                  </a:path>
                </a:pathLst>
              </a:custGeom>
              <a:solidFill>
                <a:schemeClr val="tx1"/>
              </a:soli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400" dirty="0"/>
              </a:p>
            </p:txBody>
          </p:sp>
        </p:grpSp>
        <p:sp>
          <p:nvSpPr>
            <p:cNvPr id="28" name="Oval 61">
              <a:extLst>
                <a:ext uri="{FF2B5EF4-FFF2-40B4-BE49-F238E27FC236}">
                  <a16:creationId xmlns:a16="http://schemas.microsoft.com/office/drawing/2014/main" xmlns="" id="{E36750DC-236B-4A4C-944F-C3AD5FFBB0AE}"/>
                </a:ext>
              </a:extLst>
            </p:cNvPr>
            <p:cNvSpPr/>
            <p:nvPr/>
          </p:nvSpPr>
          <p:spPr>
            <a:xfrm rot="4777200">
              <a:off x="1700077" y="569481"/>
              <a:ext cx="1201609" cy="4735055"/>
            </a:xfrm>
            <a:prstGeom prst="ellipse">
              <a:avLst/>
            </a:prstGeom>
            <a:noFill/>
            <a:ln w="38100">
              <a:solidFill>
                <a:schemeClr val="tx1">
                  <a:alpha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Tree>
    <p:extLst>
      <p:ext uri="{BB962C8B-B14F-4D97-AF65-F5344CB8AC3E}">
        <p14:creationId xmlns:p14="http://schemas.microsoft.com/office/powerpoint/2010/main" val="38723116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灯片编号占位符 8"/>
          <p:cNvSpPr>
            <a:spLocks noGrp="1" noChangeArrowheads="1"/>
          </p:cNvSpPr>
          <p:nvPr>
            <p:ph type="sldNum" sz="quarter" idx="12"/>
          </p:nvPr>
        </p:nvSpPr>
        <p:spPr bwMode="auto">
          <a:xfrm>
            <a:off x="8344132" y="6311236"/>
            <a:ext cx="622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fontAlgn="base"/>
            <a:fld id="{957DA1D2-E847-451D-B689-82DB00A55580}" type="slidenum">
              <a:rPr lang="zh-CN" altLang="en-US">
                <a:solidFill>
                  <a:srgbClr val="FFFFFF"/>
                </a:solidFill>
                <a:latin typeface="Arial" panose="020B0604020202020204" pitchFamily="34" charset="0"/>
              </a:rPr>
              <a:pPr fontAlgn="base"/>
              <a:t>19</a:t>
            </a:fld>
            <a:endParaRPr lang="zh-CN" altLang="en-US">
              <a:solidFill>
                <a:srgbClr val="FFFFFF"/>
              </a:solidFill>
              <a:latin typeface="Arial" panose="020B0604020202020204" pitchFamily="34" charset="0"/>
            </a:endParaRPr>
          </a:p>
        </p:txBody>
      </p:sp>
      <p:sp>
        <p:nvSpPr>
          <p:cNvPr id="11" name="文本框 10"/>
          <p:cNvSpPr txBox="1"/>
          <p:nvPr/>
        </p:nvSpPr>
        <p:spPr>
          <a:xfrm>
            <a:off x="5397732" y="6311236"/>
            <a:ext cx="2582862" cy="252412"/>
          </a:xfrm>
          <a:prstGeom prst="rect">
            <a:avLst/>
          </a:prstGeom>
          <a:noFill/>
        </p:spPr>
        <p:txBody>
          <a:bodyPr wrap="none">
            <a:spAutoFit/>
          </a:bodyPr>
          <a:lstStyle/>
          <a:p>
            <a:pPr fontAlgn="auto"/>
            <a:r>
              <a:rPr kumimoji="1" lang="zh-CN" altLang="en-US" sz="1050" noProof="1">
                <a:latin typeface="方正兰亭中黑简体" panose="02000000000000000000" charset="-122"/>
                <a:ea typeface="方正兰亭中黑简体" panose="02000000000000000000" charset="-122"/>
                <a:cs typeface="HYDaSongJ"/>
              </a:rPr>
              <a:t>中国石化集团国际石油勘探开发有限公司</a:t>
            </a:r>
          </a:p>
        </p:txBody>
      </p:sp>
      <p:sp>
        <p:nvSpPr>
          <p:cNvPr id="18438" name="文本框 11"/>
          <p:cNvSpPr txBox="1">
            <a:spLocks noChangeArrowheads="1"/>
          </p:cNvSpPr>
          <p:nvPr/>
        </p:nvSpPr>
        <p:spPr bwMode="auto">
          <a:xfrm>
            <a:off x="5377094" y="6543011"/>
            <a:ext cx="2605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600" b="1" dirty="0">
                <a:latin typeface="Arial" panose="020B0604020202020204" pitchFamily="34" charset="0"/>
                <a:ea typeface="HYDaSongJ"/>
                <a:cs typeface="HYDaSongJ"/>
              </a:rPr>
              <a:t>SINOPEC</a:t>
            </a:r>
            <a:r>
              <a:rPr lang="zh-CN" altLang="en-US" sz="600" b="1" dirty="0">
                <a:latin typeface="Arial" panose="020B0604020202020204" pitchFamily="34" charset="0"/>
                <a:ea typeface="HYDaSongJ"/>
                <a:cs typeface="HYDaSongJ"/>
              </a:rPr>
              <a:t> </a:t>
            </a:r>
            <a:r>
              <a:rPr lang="en-US" altLang="zh-CN" sz="600" b="1" dirty="0">
                <a:latin typeface="Arial" panose="020B0604020202020204" pitchFamily="34" charset="0"/>
                <a:ea typeface="HYDaSongJ"/>
                <a:cs typeface="HYDaSongJ"/>
              </a:rPr>
              <a:t> </a:t>
            </a:r>
            <a:r>
              <a:rPr lang="zh-CN" altLang="en-US" sz="600" b="1" dirty="0">
                <a:latin typeface="Arial" panose="020B0604020202020204" pitchFamily="34" charset="0"/>
                <a:ea typeface="HYDaSongJ"/>
                <a:cs typeface="HYDaSongJ"/>
              </a:rPr>
              <a:t> </a:t>
            </a:r>
            <a:r>
              <a:rPr lang="en-US" altLang="zh-CN" sz="600" b="1" dirty="0">
                <a:latin typeface="Arial" panose="020B0604020202020204" pitchFamily="34" charset="0"/>
                <a:ea typeface="HYDaSongJ"/>
                <a:cs typeface="HYDaSongJ"/>
              </a:rPr>
              <a:t>INTERNATIONAL PETROLEUM EXPLORATION AND PRODUCTION CORPORATION</a:t>
            </a:r>
          </a:p>
        </p:txBody>
      </p:sp>
      <p:pic>
        <p:nvPicPr>
          <p:cNvPr id="18442" name="图片 15" descr="未标题-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282" y="6339811"/>
            <a:ext cx="108426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日期占位符 7"/>
          <p:cNvSpPr>
            <a:spLocks noGrp="1" noChangeArrowheads="1"/>
          </p:cNvSpPr>
          <p:nvPr>
            <p:ph type="dt" sz="quarter" idx="10"/>
          </p:nvPr>
        </p:nvSpPr>
        <p:spPr bwMode="auto">
          <a:xfrm>
            <a:off x="6375225" y="5465875"/>
            <a:ext cx="1196975" cy="3410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fontAlgn="base"/>
            <a:fld id="{FA9A24C6-9882-479E-9909-15C0EF58D9C6}" type="datetime1">
              <a:rPr lang="zh-CN" altLang="en-US">
                <a:latin typeface="Arial" panose="020B0604020202020204" pitchFamily="34" charset="0"/>
              </a:rPr>
              <a:pPr fontAlgn="base"/>
              <a:t>2018/11/4</a:t>
            </a:fld>
            <a:endParaRPr lang="zh-CN" altLang="en-US">
              <a:latin typeface="Arial" panose="020B0604020202020204" pitchFamily="34" charset="0"/>
            </a:endParaRPr>
          </a:p>
        </p:txBody>
      </p:sp>
      <p:sp>
        <p:nvSpPr>
          <p:cNvPr id="32" name="Rectangle 31"/>
          <p:cNvSpPr/>
          <p:nvPr/>
        </p:nvSpPr>
        <p:spPr>
          <a:xfrm>
            <a:off x="119588" y="5461710"/>
            <a:ext cx="8904824" cy="787523"/>
          </a:xfrm>
          <a:prstGeom prst="rect">
            <a:avLst/>
          </a:prstGeom>
          <a:solidFill>
            <a:schemeClr val="bg1"/>
          </a:solidFill>
        </p:spPr>
        <p:txBody>
          <a:bodyPr wrap="square">
            <a:spAutoFit/>
          </a:bodyPr>
          <a:lstStyle/>
          <a:p>
            <a:pPr marL="180975" lvl="1" indent="-180975" algn="just">
              <a:lnSpc>
                <a:spcPct val="150000"/>
              </a:lnSpc>
              <a:spcBef>
                <a:spcPct val="15000"/>
              </a:spcBef>
              <a:buClr>
                <a:srgbClr val="FF3300"/>
              </a:buClr>
              <a:buFont typeface="Wingdings" pitchFamily="2" charset="2"/>
              <a:buChar char="n"/>
              <a:defRPr/>
            </a:pPr>
            <a:r>
              <a:rPr lang="en-US" altLang="zh-CN" sz="1600" dirty="0">
                <a:solidFill>
                  <a:schemeClr val="tx2">
                    <a:lumMod val="50000"/>
                  </a:schemeClr>
                </a:solidFill>
                <a:latin typeface="微软雅黑" pitchFamily="34" charset="-122"/>
                <a:ea typeface="微软雅黑" pitchFamily="34" charset="-122"/>
              </a:rPr>
              <a:t>APACHE</a:t>
            </a:r>
            <a:r>
              <a:rPr lang="zh-CN" altLang="en-US" sz="1600" dirty="0">
                <a:solidFill>
                  <a:schemeClr val="tx2">
                    <a:lumMod val="50000"/>
                  </a:schemeClr>
                </a:solidFill>
                <a:latin typeface="微软雅黑" pitchFamily="34" charset="-122"/>
                <a:ea typeface="微软雅黑" pitchFamily="34" charset="-122"/>
              </a:rPr>
              <a:t>合伙公司成立以来，合作双方目标一致、优势互补，充分利用低油价的窗口期，在深入研究、科学决策的基础上，加大区块获取力度，为合伙公司可持续发展进行积极战略储备。</a:t>
            </a:r>
            <a:endParaRPr lang="en-US" altLang="zh-CN" sz="1600" dirty="0">
              <a:solidFill>
                <a:schemeClr val="tx2">
                  <a:lumMod val="50000"/>
                </a:schemeClr>
              </a:solidFill>
              <a:latin typeface="微软雅黑" pitchFamily="34" charset="-122"/>
              <a:ea typeface="微软雅黑" pitchFamily="34" charset="-122"/>
            </a:endParaRPr>
          </a:p>
        </p:txBody>
      </p:sp>
      <p:sp>
        <p:nvSpPr>
          <p:cNvPr id="20" name="标题 1">
            <a:extLst>
              <a:ext uri="{FF2B5EF4-FFF2-40B4-BE49-F238E27FC236}">
                <a16:creationId xmlns:a16="http://schemas.microsoft.com/office/drawing/2014/main" xmlns="" id="{C515FCA1-6A0D-4EA7-B9D2-7CC174BC126F}"/>
              </a:ext>
            </a:extLst>
          </p:cNvPr>
          <p:cNvSpPr txBox="1">
            <a:spLocks noChangeArrowheads="1"/>
          </p:cNvSpPr>
          <p:nvPr/>
        </p:nvSpPr>
        <p:spPr bwMode="auto">
          <a:xfrm>
            <a:off x="130128" y="60643"/>
            <a:ext cx="8229600" cy="5404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a:r>
              <a:rPr lang="zh-CN" altLang="en-US" sz="2800" dirty="0">
                <a:solidFill>
                  <a:srgbClr val="FF0000"/>
                </a:solidFill>
                <a:latin typeface="黑体" panose="02010609060101010101" pitchFamily="49" charset="-122"/>
                <a:ea typeface="黑体" panose="02010609060101010101" pitchFamily="49" charset="-122"/>
              </a:rPr>
              <a:t>二、</a:t>
            </a:r>
            <a:r>
              <a:rPr lang="en-US" altLang="zh-CN" sz="2800" dirty="0">
                <a:solidFill>
                  <a:srgbClr val="FF0000"/>
                </a:solidFill>
                <a:latin typeface="黑体" panose="02010609060101010101" pitchFamily="49" charset="-122"/>
                <a:ea typeface="黑体" panose="02010609060101010101" pitchFamily="49" charset="-122"/>
              </a:rPr>
              <a:t>SINOPEC</a:t>
            </a:r>
            <a:r>
              <a:rPr lang="zh-CN" altLang="en-US" sz="2800" dirty="0">
                <a:solidFill>
                  <a:srgbClr val="FF0000"/>
                </a:solidFill>
                <a:latin typeface="黑体" panose="02010609060101010101" pitchFamily="49" charset="-122"/>
                <a:ea typeface="黑体" panose="02010609060101010101" pitchFamily="49" charset="-122"/>
              </a:rPr>
              <a:t>在埃及的发展现状</a:t>
            </a:r>
            <a:r>
              <a:rPr lang="en-US" altLang="zh-CN" sz="2800" dirty="0">
                <a:solidFill>
                  <a:srgbClr val="FF0000"/>
                </a:solidFill>
                <a:latin typeface="黑体" panose="02010609060101010101" pitchFamily="49" charset="-122"/>
                <a:ea typeface="黑体" panose="02010609060101010101" pitchFamily="49" charset="-122"/>
              </a:rPr>
              <a:t>——</a:t>
            </a:r>
            <a:r>
              <a:rPr lang="en-US" altLang="zh-CN" sz="2400" dirty="0">
                <a:solidFill>
                  <a:srgbClr val="FF0000"/>
                </a:solidFill>
                <a:latin typeface="黑体" panose="02010609060101010101" pitchFamily="49" charset="-122"/>
                <a:ea typeface="黑体" panose="02010609060101010101" pitchFamily="49" charset="-122"/>
              </a:rPr>
              <a:t>2.</a:t>
            </a:r>
            <a:r>
              <a:rPr lang="zh-CN" altLang="en-US" sz="2400" dirty="0">
                <a:solidFill>
                  <a:srgbClr val="FF0000"/>
                </a:solidFill>
                <a:latin typeface="黑体" panose="02010609060101010101" pitchFamily="49" charset="-122"/>
                <a:ea typeface="黑体" panose="02010609060101010101" pitchFamily="49" charset="-122"/>
              </a:rPr>
              <a:t>新区块获取情况</a:t>
            </a:r>
          </a:p>
        </p:txBody>
      </p:sp>
      <p:pic>
        <p:nvPicPr>
          <p:cNvPr id="9" name="图片 0" descr="附图1 埃及项目2017年区块分布图.tif">
            <a:extLst>
              <a:ext uri="{FF2B5EF4-FFF2-40B4-BE49-F238E27FC236}">
                <a16:creationId xmlns:a16="http://schemas.microsoft.com/office/drawing/2014/main" xmlns="" id="{7E8E2F0F-037D-4633-9156-5D18179BB1FE}"/>
              </a:ext>
            </a:extLst>
          </p:cNvPr>
          <p:cNvPicPr/>
          <p:nvPr/>
        </p:nvPicPr>
        <p:blipFill>
          <a:blip r:embed="rId4" cstate="print"/>
          <a:srcRect t="7214"/>
          <a:stretch>
            <a:fillRect/>
          </a:stretch>
        </p:blipFill>
        <p:spPr>
          <a:xfrm>
            <a:off x="96968" y="912710"/>
            <a:ext cx="8867775" cy="4410075"/>
          </a:xfrm>
          <a:prstGeom prst="rect">
            <a:avLst/>
          </a:prstGeom>
          <a:noFill/>
          <a:ln w="6350">
            <a:solidFill>
              <a:srgbClr val="00B0F0"/>
            </a:solidFill>
            <a:miter lim="800000"/>
          </a:ln>
        </p:spPr>
      </p:pic>
      <p:sp>
        <p:nvSpPr>
          <p:cNvPr id="10" name="Rectangle 112">
            <a:extLst>
              <a:ext uri="{FF2B5EF4-FFF2-40B4-BE49-F238E27FC236}">
                <a16:creationId xmlns:a16="http://schemas.microsoft.com/office/drawing/2014/main" xmlns="" id="{1991A0CA-CB40-4D3B-9FA3-6E0DEF6558CD}"/>
              </a:ext>
            </a:extLst>
          </p:cNvPr>
          <p:cNvSpPr/>
          <p:nvPr/>
        </p:nvSpPr>
        <p:spPr>
          <a:xfrm>
            <a:off x="3923910" y="1711801"/>
            <a:ext cx="893076" cy="369332"/>
          </a:xfrm>
          <a:prstGeom prst="rect">
            <a:avLst/>
          </a:prstGeom>
          <a:ln w="15875">
            <a:solidFill>
              <a:srgbClr val="0000FF"/>
            </a:solidFill>
          </a:ln>
        </p:spPr>
        <p:txBody>
          <a:bodyPr wrap="square">
            <a:spAutoFit/>
          </a:bodyPr>
          <a:lstStyle/>
          <a:p>
            <a:r>
              <a:rPr lang="en-US" sz="900" b="1" dirty="0">
                <a:solidFill>
                  <a:srgbClr val="FF0000"/>
                </a:solidFill>
              </a:rPr>
              <a:t>Northwest </a:t>
            </a:r>
            <a:r>
              <a:rPr lang="en-US" sz="900" b="1" dirty="0" err="1">
                <a:solidFill>
                  <a:srgbClr val="FF0000"/>
                </a:solidFill>
              </a:rPr>
              <a:t>Razzak</a:t>
            </a:r>
            <a:r>
              <a:rPr lang="zh-CN" altLang="en-US" sz="900" b="1" dirty="0">
                <a:solidFill>
                  <a:srgbClr val="FF0000"/>
                </a:solidFill>
              </a:rPr>
              <a:t> </a:t>
            </a:r>
            <a:r>
              <a:rPr lang="en-US" altLang="zh-CN" sz="900" b="1" dirty="0">
                <a:solidFill>
                  <a:srgbClr val="FF0000"/>
                </a:solidFill>
              </a:rPr>
              <a:t>6</a:t>
            </a:r>
            <a:r>
              <a:rPr lang="zh-CN" altLang="en-US" sz="900" b="1" dirty="0">
                <a:solidFill>
                  <a:srgbClr val="FF0000"/>
                </a:solidFill>
              </a:rPr>
              <a:t>区块</a:t>
            </a:r>
            <a:r>
              <a:rPr lang="en-US" altLang="zh-CN" sz="900" b="1" dirty="0">
                <a:solidFill>
                  <a:srgbClr val="FF0000"/>
                </a:solidFill>
              </a:rPr>
              <a:t>,</a:t>
            </a:r>
            <a:endParaRPr lang="en-US" sz="900" b="1" dirty="0">
              <a:solidFill>
                <a:srgbClr val="FF0000"/>
              </a:solidFill>
            </a:endParaRPr>
          </a:p>
        </p:txBody>
      </p:sp>
      <p:sp>
        <p:nvSpPr>
          <p:cNvPr id="12" name="Rectangle 111">
            <a:extLst>
              <a:ext uri="{FF2B5EF4-FFF2-40B4-BE49-F238E27FC236}">
                <a16:creationId xmlns:a16="http://schemas.microsoft.com/office/drawing/2014/main" xmlns="" id="{0A507345-203F-4C48-889F-9296D1D2D21B}"/>
              </a:ext>
            </a:extLst>
          </p:cNvPr>
          <p:cNvSpPr/>
          <p:nvPr/>
        </p:nvSpPr>
        <p:spPr>
          <a:xfrm>
            <a:off x="3144947" y="4364267"/>
            <a:ext cx="1099981" cy="400110"/>
          </a:xfrm>
          <a:prstGeom prst="rect">
            <a:avLst/>
          </a:prstGeom>
          <a:ln w="15875">
            <a:solidFill>
              <a:srgbClr val="0000FF"/>
            </a:solidFill>
          </a:ln>
        </p:spPr>
        <p:txBody>
          <a:bodyPr wrap="none">
            <a:spAutoFit/>
          </a:bodyPr>
          <a:lstStyle/>
          <a:p>
            <a:r>
              <a:rPr lang="en-US" sz="1000" b="1" dirty="0">
                <a:solidFill>
                  <a:srgbClr val="FF0000"/>
                </a:solidFill>
              </a:rPr>
              <a:t>South </a:t>
            </a:r>
            <a:r>
              <a:rPr lang="en-US" sz="1000" b="1" dirty="0" err="1">
                <a:solidFill>
                  <a:srgbClr val="FF0000"/>
                </a:solidFill>
              </a:rPr>
              <a:t>Alam</a:t>
            </a:r>
            <a:r>
              <a:rPr lang="en-US" sz="1000" b="1" dirty="0">
                <a:solidFill>
                  <a:srgbClr val="FF0000"/>
                </a:solidFill>
              </a:rPr>
              <a:t> </a:t>
            </a:r>
          </a:p>
          <a:p>
            <a:r>
              <a:rPr lang="en-US" sz="1000" b="1" dirty="0">
                <a:solidFill>
                  <a:srgbClr val="FF0000"/>
                </a:solidFill>
              </a:rPr>
              <a:t>El </a:t>
            </a:r>
            <a:r>
              <a:rPr lang="en-US" sz="1000" b="1" dirty="0" err="1">
                <a:solidFill>
                  <a:srgbClr val="FF0000"/>
                </a:solidFill>
              </a:rPr>
              <a:t>Shawish</a:t>
            </a:r>
            <a:r>
              <a:rPr lang="zh-CN" altLang="en-US" sz="1000" b="1" dirty="0">
                <a:solidFill>
                  <a:srgbClr val="FF0000"/>
                </a:solidFill>
              </a:rPr>
              <a:t> </a:t>
            </a:r>
            <a:r>
              <a:rPr lang="en-US" altLang="zh-CN" sz="1000" b="1" dirty="0">
                <a:solidFill>
                  <a:srgbClr val="FF0000"/>
                </a:solidFill>
              </a:rPr>
              <a:t>7</a:t>
            </a:r>
            <a:r>
              <a:rPr lang="zh-CN" altLang="en-US" sz="1000" b="1" dirty="0">
                <a:solidFill>
                  <a:srgbClr val="FF0000"/>
                </a:solidFill>
              </a:rPr>
              <a:t>区块</a:t>
            </a:r>
            <a:endParaRPr lang="en-US" sz="1000" b="1" dirty="0">
              <a:solidFill>
                <a:srgbClr val="FF0000"/>
              </a:solidFill>
            </a:endParaRPr>
          </a:p>
        </p:txBody>
      </p:sp>
      <p:cxnSp>
        <p:nvCxnSpPr>
          <p:cNvPr id="3" name="直接箭头连接符 2">
            <a:extLst>
              <a:ext uri="{FF2B5EF4-FFF2-40B4-BE49-F238E27FC236}">
                <a16:creationId xmlns:a16="http://schemas.microsoft.com/office/drawing/2014/main" xmlns="" id="{E7C2975A-EB1F-4C62-A3C0-5C24D389BB41}"/>
              </a:ext>
            </a:extLst>
          </p:cNvPr>
          <p:cNvCxnSpPr>
            <a:cxnSpLocks/>
          </p:cNvCxnSpPr>
          <p:nvPr/>
        </p:nvCxnSpPr>
        <p:spPr>
          <a:xfrm flipH="1">
            <a:off x="3947902" y="2043737"/>
            <a:ext cx="308436" cy="2499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a:extLst>
              <a:ext uri="{FF2B5EF4-FFF2-40B4-BE49-F238E27FC236}">
                <a16:creationId xmlns:a16="http://schemas.microsoft.com/office/drawing/2014/main" xmlns="" id="{BBAA6762-3EC7-4EDF-BC79-8FCDE139EFE9}"/>
              </a:ext>
            </a:extLst>
          </p:cNvPr>
          <p:cNvCxnSpPr>
            <a:cxnSpLocks/>
          </p:cNvCxnSpPr>
          <p:nvPr/>
        </p:nvCxnSpPr>
        <p:spPr>
          <a:xfrm flipV="1">
            <a:off x="3332606" y="4083354"/>
            <a:ext cx="241554" cy="2809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xmlns="" id="{BF8339D5-E1E4-4AAB-AE4F-F55B96A3FBC6}"/>
              </a:ext>
            </a:extLst>
          </p:cNvPr>
          <p:cNvSpPr/>
          <p:nvPr/>
        </p:nvSpPr>
        <p:spPr>
          <a:xfrm>
            <a:off x="5594284" y="2853357"/>
            <a:ext cx="3459990" cy="2339102"/>
          </a:xfrm>
          <a:prstGeom prst="rect">
            <a:avLst/>
          </a:prstGeom>
        </p:spPr>
        <p:txBody>
          <a:bodyPr wrap="square">
            <a:spAutoFit/>
          </a:bodyPr>
          <a:lstStyle/>
          <a:p>
            <a:pPr marL="171450" indent="-171450">
              <a:buFont typeface="Arial" panose="020B0604020202020204" pitchFamily="34" charset="0"/>
              <a:buChar char="•"/>
            </a:pPr>
            <a:r>
              <a:rPr lang="zh-CN" altLang="zh-CN" sz="1400" b="1" dirty="0">
                <a:solidFill>
                  <a:srgbClr val="000000"/>
                </a:solidFill>
                <a:latin typeface="黑体" panose="02010609060101010101" pitchFamily="49" charset="-122"/>
                <a:ea typeface="黑体" panose="02010609060101010101" pitchFamily="49" charset="-122"/>
                <a:cs typeface="Times New Roman" panose="02020603050405020304" pitchFamily="18" charset="0"/>
              </a:rPr>
              <a:t>在</a:t>
            </a:r>
            <a:r>
              <a:rPr lang="en-US" altLang="zh-CN" sz="1400" b="1" dirty="0">
                <a:solidFill>
                  <a:srgbClr val="000000"/>
                </a:solidFill>
                <a:latin typeface="黑体" panose="02010609060101010101" pitchFamily="49" charset="-122"/>
                <a:ea typeface="黑体" panose="02010609060101010101" pitchFamily="49" charset="-122"/>
                <a:cs typeface="Times New Roman" panose="02020603050405020304" pitchFamily="18" charset="0"/>
              </a:rPr>
              <a:t>2017</a:t>
            </a:r>
            <a:r>
              <a:rPr lang="zh-CN" altLang="zh-CN" sz="1400" b="1" dirty="0">
                <a:solidFill>
                  <a:srgbClr val="000000"/>
                </a:solidFill>
                <a:latin typeface="黑体" panose="02010609060101010101" pitchFamily="49" charset="-122"/>
                <a:ea typeface="黑体" panose="02010609060101010101" pitchFamily="49" charset="-122"/>
                <a:cs typeface="Times New Roman" panose="02020603050405020304" pitchFamily="18" charset="0"/>
              </a:rPr>
              <a:t>年</a:t>
            </a:r>
            <a:r>
              <a:rPr lang="en-US" altLang="zh-CN" sz="1400" b="1" dirty="0">
                <a:solidFill>
                  <a:srgbClr val="000000"/>
                </a:solidFill>
                <a:latin typeface="黑体" panose="02010609060101010101" pitchFamily="49" charset="-122"/>
                <a:ea typeface="黑体" panose="02010609060101010101" pitchFamily="49" charset="-122"/>
                <a:cs typeface="Times New Roman" panose="02020603050405020304" pitchFamily="18" charset="0"/>
              </a:rPr>
              <a:t> APACHE</a:t>
            </a:r>
            <a:r>
              <a:rPr lang="zh-CN" altLang="zh-CN" sz="1400" b="1" dirty="0">
                <a:solidFill>
                  <a:srgbClr val="000000"/>
                </a:solidFill>
                <a:latin typeface="黑体" panose="02010609060101010101" pitchFamily="49" charset="-122"/>
                <a:ea typeface="黑体" panose="02010609060101010101" pitchFamily="49" charset="-122"/>
                <a:cs typeface="Times New Roman" panose="02020603050405020304" pitchFamily="18" charset="0"/>
              </a:rPr>
              <a:t>合伙公司成功中标两个勘探新区块</a:t>
            </a:r>
            <a:r>
              <a:rPr lang="zh-CN" altLang="en-US" sz="1400" b="1" dirty="0">
                <a:solidFill>
                  <a:srgbClr val="000000"/>
                </a:solidFill>
                <a:latin typeface="黑体" panose="02010609060101010101" pitchFamily="49" charset="-122"/>
                <a:ea typeface="黑体" panose="02010609060101010101" pitchFamily="49" charset="-122"/>
                <a:cs typeface="Times New Roman" panose="02020603050405020304" pitchFamily="18" charset="0"/>
              </a:rPr>
              <a:t>（</a:t>
            </a:r>
            <a:r>
              <a:rPr lang="en-US" altLang="zh-CN" sz="1400" b="1" dirty="0">
                <a:solidFill>
                  <a:srgbClr val="000000"/>
                </a:solidFill>
                <a:latin typeface="黑体" panose="02010609060101010101" pitchFamily="49" charset="-122"/>
                <a:ea typeface="黑体" panose="02010609060101010101" pitchFamily="49" charset="-122"/>
                <a:cs typeface="Times New Roman" panose="02020603050405020304" pitchFamily="18" charset="0"/>
              </a:rPr>
              <a:t>6</a:t>
            </a:r>
            <a:r>
              <a:rPr lang="zh-CN" altLang="en-US" sz="1400" b="1" dirty="0">
                <a:solidFill>
                  <a:srgbClr val="000000"/>
                </a:solidFill>
                <a:latin typeface="黑体" panose="02010609060101010101" pitchFamily="49" charset="-122"/>
                <a:ea typeface="黑体" panose="02010609060101010101" pitchFamily="49" charset="-122"/>
                <a:cs typeface="Times New Roman" panose="02020603050405020304" pitchFamily="18" charset="0"/>
              </a:rPr>
              <a:t>、</a:t>
            </a:r>
            <a:r>
              <a:rPr lang="en-US" altLang="zh-CN" sz="1400" b="1" dirty="0">
                <a:solidFill>
                  <a:srgbClr val="000000"/>
                </a:solidFill>
                <a:latin typeface="黑体" panose="02010609060101010101" pitchFamily="49" charset="-122"/>
                <a:ea typeface="黑体" panose="02010609060101010101" pitchFamily="49" charset="-122"/>
                <a:cs typeface="Times New Roman" panose="02020603050405020304" pitchFamily="18" charset="0"/>
              </a:rPr>
              <a:t>7</a:t>
            </a:r>
            <a:r>
              <a:rPr lang="zh-CN" altLang="en-US" sz="1400" b="1" dirty="0">
                <a:solidFill>
                  <a:srgbClr val="000000"/>
                </a:solidFill>
                <a:latin typeface="黑体" panose="02010609060101010101" pitchFamily="49" charset="-122"/>
                <a:ea typeface="黑体" panose="02010609060101010101" pitchFamily="49" charset="-122"/>
                <a:cs typeface="Times New Roman" panose="02020603050405020304" pitchFamily="18" charset="0"/>
              </a:rPr>
              <a:t>区块）</a:t>
            </a:r>
            <a:r>
              <a:rPr lang="zh-CN" altLang="zh-CN" sz="1400" b="1" dirty="0">
                <a:solidFill>
                  <a:srgbClr val="000000"/>
                </a:solidFill>
                <a:latin typeface="黑体" panose="02010609060101010101" pitchFamily="49" charset="-122"/>
                <a:ea typeface="黑体" panose="02010609060101010101" pitchFamily="49" charset="-122"/>
                <a:cs typeface="Times New Roman" panose="02020603050405020304" pitchFamily="18" charset="0"/>
              </a:rPr>
              <a:t>，新增勘探面积</a:t>
            </a:r>
            <a:r>
              <a:rPr lang="en-US" altLang="zh-CN" sz="1400" b="1" dirty="0">
                <a:solidFill>
                  <a:srgbClr val="000000"/>
                </a:solidFill>
                <a:latin typeface="黑体" panose="02010609060101010101" pitchFamily="49" charset="-122"/>
                <a:ea typeface="黑体" panose="02010609060101010101" pitchFamily="49" charset="-122"/>
                <a:cs typeface="Times New Roman" panose="02020603050405020304" pitchFamily="18" charset="0"/>
              </a:rPr>
              <a:t>6356</a:t>
            </a:r>
            <a:r>
              <a:rPr lang="zh-CN" altLang="zh-CN" sz="1400" b="1" dirty="0">
                <a:solidFill>
                  <a:srgbClr val="000000"/>
                </a:solidFill>
                <a:latin typeface="黑体" panose="02010609060101010101" pitchFamily="49" charset="-122"/>
                <a:ea typeface="黑体" panose="02010609060101010101" pitchFamily="49" charset="-122"/>
                <a:cs typeface="Times New Roman" panose="02020603050405020304" pitchFamily="18" charset="0"/>
              </a:rPr>
              <a:t>平方公里、可采储量大幅增加</a:t>
            </a:r>
            <a:r>
              <a:rPr lang="zh-CN" altLang="en-US" sz="1400" b="1" dirty="0">
                <a:solidFill>
                  <a:srgbClr val="000000"/>
                </a:solidFill>
                <a:latin typeface="黑体" panose="02010609060101010101" pitchFamily="49" charset="-122"/>
                <a:ea typeface="黑体" panose="02010609060101010101" pitchFamily="49" charset="-122"/>
                <a:cs typeface="Times New Roman" panose="02020603050405020304" pitchFamily="18" charset="0"/>
              </a:rPr>
              <a:t>。</a:t>
            </a:r>
            <a:endParaRPr lang="en-US" altLang="zh-CN" sz="1400" b="1" dirty="0">
              <a:solidFill>
                <a:srgbClr val="000000"/>
              </a:solidFill>
              <a:latin typeface="黑体" panose="02010609060101010101" pitchFamily="49" charset="-122"/>
              <a:ea typeface="黑体" panose="02010609060101010101" pitchFamily="49" charset="-122"/>
              <a:cs typeface="Times New Roman" panose="02020603050405020304" pitchFamily="18" charset="0"/>
            </a:endParaRPr>
          </a:p>
          <a:p>
            <a:pPr marL="171450" indent="-171450">
              <a:buFont typeface="Arial" panose="020B0604020202020204" pitchFamily="34" charset="0"/>
              <a:buChar char="•"/>
            </a:pPr>
            <a:r>
              <a:rPr lang="en-US" altLang="zh-CN" sz="1400" b="1" dirty="0">
                <a:solidFill>
                  <a:srgbClr val="000000"/>
                </a:solidFill>
                <a:latin typeface="黑体" panose="02010609060101010101" pitchFamily="49" charset="-122"/>
                <a:ea typeface="黑体" panose="02010609060101010101" pitchFamily="49" charset="-122"/>
                <a:cs typeface="Times New Roman" panose="02020603050405020304" pitchFamily="18" charset="0"/>
              </a:rPr>
              <a:t>2018</a:t>
            </a:r>
            <a:r>
              <a:rPr lang="zh-CN" altLang="zh-CN" sz="1400" b="1" dirty="0">
                <a:solidFill>
                  <a:srgbClr val="000000"/>
                </a:solidFill>
                <a:latin typeface="黑体" panose="02010609060101010101" pitchFamily="49" charset="-122"/>
                <a:ea typeface="黑体" panose="02010609060101010101" pitchFamily="49" charset="-122"/>
                <a:cs typeface="Times New Roman" panose="02020603050405020304" pitchFamily="18" charset="0"/>
              </a:rPr>
              <a:t>年</a:t>
            </a:r>
            <a:r>
              <a:rPr lang="en-US" altLang="zh-CN" sz="1400" b="1" dirty="0">
                <a:solidFill>
                  <a:srgbClr val="000000"/>
                </a:solidFill>
                <a:latin typeface="黑体" panose="02010609060101010101" pitchFamily="49" charset="-122"/>
                <a:ea typeface="黑体" panose="02010609060101010101" pitchFamily="49" charset="-122"/>
                <a:cs typeface="Times New Roman" panose="02020603050405020304" pitchFamily="18" charset="0"/>
              </a:rPr>
              <a:t>7</a:t>
            </a:r>
            <a:r>
              <a:rPr lang="zh-CN" altLang="zh-CN" sz="1400" b="1" dirty="0">
                <a:solidFill>
                  <a:srgbClr val="000000"/>
                </a:solidFill>
                <a:latin typeface="黑体" panose="02010609060101010101" pitchFamily="49" charset="-122"/>
                <a:ea typeface="黑体" panose="02010609060101010101" pitchFamily="49" charset="-122"/>
                <a:cs typeface="Times New Roman" panose="02020603050405020304" pitchFamily="18" charset="0"/>
              </a:rPr>
              <a:t>月，通过与</a:t>
            </a:r>
            <a:r>
              <a:rPr lang="en-US" altLang="zh-CN" sz="1400" b="1" dirty="0">
                <a:solidFill>
                  <a:srgbClr val="000000"/>
                </a:solidFill>
                <a:latin typeface="黑体" panose="02010609060101010101" pitchFamily="49" charset="-122"/>
                <a:ea typeface="黑体" panose="02010609060101010101" pitchFamily="49" charset="-122"/>
                <a:cs typeface="Times New Roman" panose="02020603050405020304" pitchFamily="18" charset="0"/>
              </a:rPr>
              <a:t>EGPC</a:t>
            </a:r>
            <a:r>
              <a:rPr lang="zh-CN" altLang="zh-CN" sz="1400" b="1" dirty="0">
                <a:solidFill>
                  <a:srgbClr val="000000"/>
                </a:solidFill>
                <a:latin typeface="黑体" panose="02010609060101010101" pitchFamily="49" charset="-122"/>
                <a:ea typeface="黑体" panose="02010609060101010101" pitchFamily="49" charset="-122"/>
                <a:cs typeface="Times New Roman" panose="02020603050405020304" pitchFamily="18" charset="0"/>
              </a:rPr>
              <a:t>谈判议标，又获得</a:t>
            </a:r>
            <a:r>
              <a:rPr lang="en-US" altLang="zh-CN" sz="1400" b="1" dirty="0">
                <a:solidFill>
                  <a:srgbClr val="000000"/>
                </a:solidFill>
                <a:latin typeface="黑体" panose="02010609060101010101" pitchFamily="49" charset="-122"/>
                <a:ea typeface="黑体" panose="02010609060101010101" pitchFamily="49" charset="-122"/>
                <a:cs typeface="Times New Roman" panose="02020603050405020304" pitchFamily="18" charset="0"/>
              </a:rPr>
              <a:t>BOLT</a:t>
            </a:r>
            <a:r>
              <a:rPr lang="zh-CN" altLang="zh-CN" sz="1400" b="1" dirty="0">
                <a:solidFill>
                  <a:srgbClr val="000000"/>
                </a:solidFill>
                <a:latin typeface="黑体" panose="02010609060101010101" pitchFamily="49" charset="-122"/>
                <a:ea typeface="黑体" panose="02010609060101010101" pitchFamily="49" charset="-122"/>
                <a:cs typeface="Times New Roman" panose="02020603050405020304" pitchFamily="18" charset="0"/>
              </a:rPr>
              <a:t>项目，新增面积</a:t>
            </a:r>
            <a:r>
              <a:rPr lang="en-US" altLang="zh-CN" sz="1400" b="1" dirty="0">
                <a:solidFill>
                  <a:srgbClr val="000000"/>
                </a:solidFill>
                <a:latin typeface="黑体" panose="02010609060101010101" pitchFamily="49" charset="-122"/>
                <a:ea typeface="黑体" panose="02010609060101010101" pitchFamily="49" charset="-122"/>
                <a:cs typeface="Times New Roman" panose="02020603050405020304" pitchFamily="18" charset="0"/>
              </a:rPr>
              <a:t>2620</a:t>
            </a:r>
            <a:r>
              <a:rPr lang="zh-CN" altLang="zh-CN" sz="1400" b="1" dirty="0">
                <a:solidFill>
                  <a:srgbClr val="000000"/>
                </a:solidFill>
                <a:latin typeface="黑体" panose="02010609060101010101" pitchFamily="49" charset="-122"/>
                <a:ea typeface="黑体" panose="02010609060101010101" pitchFamily="49" charset="-122"/>
                <a:cs typeface="Times New Roman" panose="02020603050405020304" pitchFamily="18" charset="0"/>
              </a:rPr>
              <a:t>平方公里，获得了可观的可采储量</a:t>
            </a:r>
            <a:r>
              <a:rPr lang="zh-CN" altLang="zh-CN" sz="2000" b="1" dirty="0">
                <a:latin typeface="黑体" panose="02010609060101010101" pitchFamily="49" charset="-122"/>
                <a:ea typeface="黑体" panose="02010609060101010101" pitchFamily="49" charset="-122"/>
              </a:rPr>
              <a:t>。</a:t>
            </a:r>
            <a:endParaRPr lang="en-US" altLang="zh-CN" sz="2000" b="1" dirty="0">
              <a:latin typeface="黑体" panose="02010609060101010101" pitchFamily="49" charset="-122"/>
              <a:ea typeface="黑体" panose="02010609060101010101" pitchFamily="49" charset="-122"/>
            </a:endParaRPr>
          </a:p>
          <a:p>
            <a:pPr marL="171450" indent="-171450">
              <a:buFont typeface="Arial" panose="020B0604020202020204" pitchFamily="34" charset="0"/>
              <a:buChar char="•"/>
            </a:pPr>
            <a:r>
              <a:rPr lang="zh-CN" altLang="en-US" sz="1400" b="1" dirty="0">
                <a:solidFill>
                  <a:srgbClr val="000000"/>
                </a:solidFill>
                <a:latin typeface="黑体" panose="02010609060101010101" pitchFamily="49" charset="-122"/>
                <a:ea typeface="黑体" panose="02010609060101010101" pitchFamily="49" charset="-122"/>
                <a:cs typeface="Times New Roman" panose="02020603050405020304" pitchFamily="18" charset="0"/>
              </a:rPr>
              <a:t>在</a:t>
            </a:r>
            <a:r>
              <a:rPr lang="en-US" altLang="zh-CN" sz="1400" b="1" dirty="0">
                <a:solidFill>
                  <a:srgbClr val="000000"/>
                </a:solidFill>
                <a:latin typeface="黑体" panose="02010609060101010101" pitchFamily="49" charset="-122"/>
                <a:ea typeface="黑体" panose="02010609060101010101" pitchFamily="49" charset="-122"/>
                <a:cs typeface="Times New Roman" panose="02020603050405020304" pitchFamily="18" charset="0"/>
              </a:rPr>
              <a:t>2018</a:t>
            </a:r>
            <a:r>
              <a:rPr lang="zh-CN" altLang="en-US" sz="1400" b="1" dirty="0">
                <a:solidFill>
                  <a:srgbClr val="000000"/>
                </a:solidFill>
                <a:latin typeface="黑体" panose="02010609060101010101" pitchFamily="49" charset="-122"/>
                <a:ea typeface="黑体" panose="02010609060101010101" pitchFamily="49" charset="-122"/>
                <a:cs typeface="Times New Roman" panose="02020603050405020304" pitchFamily="18" charset="0"/>
              </a:rPr>
              <a:t>年</a:t>
            </a:r>
            <a:r>
              <a:rPr lang="en-US" altLang="zh-CN" sz="1400" b="1" dirty="0">
                <a:solidFill>
                  <a:srgbClr val="000000"/>
                </a:solidFill>
                <a:latin typeface="黑体" panose="02010609060101010101" pitchFamily="49" charset="-122"/>
                <a:ea typeface="黑体" panose="02010609060101010101" pitchFamily="49" charset="-122"/>
                <a:cs typeface="Times New Roman" panose="02020603050405020304" pitchFamily="18" charset="0"/>
              </a:rPr>
              <a:t>EGPC</a:t>
            </a:r>
            <a:r>
              <a:rPr lang="zh-CN" altLang="en-US" sz="1400" b="1" dirty="0">
                <a:solidFill>
                  <a:srgbClr val="000000"/>
                </a:solidFill>
                <a:latin typeface="黑体" panose="02010609060101010101" pitchFamily="49" charset="-122"/>
                <a:ea typeface="黑体" panose="02010609060101010101" pitchFamily="49" charset="-122"/>
                <a:cs typeface="Times New Roman" panose="02020603050405020304" pitchFamily="18" charset="0"/>
              </a:rPr>
              <a:t>勘探区块招标中，锁定了目前在产区块周边的</a:t>
            </a:r>
            <a:r>
              <a:rPr lang="en-US" altLang="zh-CN" sz="1400" b="1" dirty="0">
                <a:solidFill>
                  <a:srgbClr val="000000"/>
                </a:solidFill>
                <a:latin typeface="黑体" panose="02010609060101010101" pitchFamily="49" charset="-122"/>
                <a:ea typeface="黑体" panose="02010609060101010101" pitchFamily="49" charset="-122"/>
                <a:cs typeface="Times New Roman" panose="02020603050405020304" pitchFamily="18" charset="0"/>
              </a:rPr>
              <a:t>3</a:t>
            </a:r>
            <a:r>
              <a:rPr lang="zh-CN" altLang="en-US" sz="1400" b="1" dirty="0">
                <a:solidFill>
                  <a:srgbClr val="000000"/>
                </a:solidFill>
                <a:latin typeface="黑体" panose="02010609060101010101" pitchFamily="49" charset="-122"/>
                <a:ea typeface="黑体" panose="02010609060101010101" pitchFamily="49" charset="-122"/>
                <a:cs typeface="Times New Roman" panose="02020603050405020304" pitchFamily="18" charset="0"/>
              </a:rPr>
              <a:t>个目标区块，总面积约</a:t>
            </a:r>
            <a:r>
              <a:rPr lang="en-US" altLang="zh-CN" sz="1400" b="1" dirty="0">
                <a:solidFill>
                  <a:srgbClr val="000000"/>
                </a:solidFill>
                <a:latin typeface="黑体" panose="02010609060101010101" pitchFamily="49" charset="-122"/>
                <a:ea typeface="黑体" panose="02010609060101010101" pitchFamily="49" charset="-122"/>
                <a:cs typeface="Times New Roman" panose="02020603050405020304" pitchFamily="18" charset="0"/>
              </a:rPr>
              <a:t>11305</a:t>
            </a:r>
            <a:r>
              <a:rPr lang="zh-CN" altLang="en-US" sz="1400" b="1" dirty="0">
                <a:solidFill>
                  <a:srgbClr val="000000"/>
                </a:solidFill>
                <a:latin typeface="黑体" panose="02010609060101010101" pitchFamily="49" charset="-122"/>
                <a:ea typeface="黑体" panose="02010609060101010101" pitchFamily="49" charset="-122"/>
                <a:cs typeface="Times New Roman" panose="02020603050405020304" pitchFamily="18" charset="0"/>
              </a:rPr>
              <a:t>平方公里，已于</a:t>
            </a:r>
            <a:r>
              <a:rPr lang="en-US" altLang="zh-CN" sz="1400" b="1" dirty="0">
                <a:solidFill>
                  <a:srgbClr val="000000"/>
                </a:solidFill>
                <a:latin typeface="黑体" panose="02010609060101010101" pitchFamily="49" charset="-122"/>
                <a:ea typeface="黑体" panose="02010609060101010101" pitchFamily="49" charset="-122"/>
                <a:cs typeface="Times New Roman" panose="02020603050405020304" pitchFamily="18" charset="0"/>
              </a:rPr>
              <a:t>2018</a:t>
            </a:r>
            <a:r>
              <a:rPr lang="zh-CN" altLang="en-US" sz="1400" b="1" dirty="0">
                <a:solidFill>
                  <a:srgbClr val="000000"/>
                </a:solidFill>
                <a:latin typeface="黑体" panose="02010609060101010101" pitchFamily="49" charset="-122"/>
                <a:ea typeface="黑体" panose="02010609060101010101" pitchFamily="49" charset="-122"/>
                <a:cs typeface="Times New Roman" panose="02020603050405020304" pitchFamily="18" charset="0"/>
              </a:rPr>
              <a:t>年</a:t>
            </a:r>
            <a:r>
              <a:rPr lang="en-US" altLang="zh-CN" sz="1400" b="1" dirty="0">
                <a:solidFill>
                  <a:srgbClr val="000000"/>
                </a:solidFill>
                <a:latin typeface="黑体" panose="02010609060101010101" pitchFamily="49" charset="-122"/>
                <a:ea typeface="黑体" panose="02010609060101010101" pitchFamily="49" charset="-122"/>
                <a:cs typeface="Times New Roman" panose="02020603050405020304" pitchFamily="18" charset="0"/>
              </a:rPr>
              <a:t>10</a:t>
            </a:r>
            <a:r>
              <a:rPr lang="zh-CN" altLang="en-US" sz="1400" b="1" dirty="0">
                <a:solidFill>
                  <a:srgbClr val="000000"/>
                </a:solidFill>
                <a:latin typeface="黑体" panose="02010609060101010101" pitchFamily="49" charset="-122"/>
                <a:ea typeface="黑体" panose="02010609060101010101" pitchFamily="49" charset="-122"/>
                <a:cs typeface="Times New Roman" panose="02020603050405020304" pitchFamily="18" charset="0"/>
              </a:rPr>
              <a:t>月</a:t>
            </a:r>
            <a:r>
              <a:rPr lang="en-US" altLang="zh-CN" sz="1400" b="1" dirty="0">
                <a:solidFill>
                  <a:srgbClr val="000000"/>
                </a:solidFill>
                <a:latin typeface="黑体" panose="02010609060101010101" pitchFamily="49" charset="-122"/>
                <a:ea typeface="黑体" panose="02010609060101010101" pitchFamily="49" charset="-122"/>
                <a:cs typeface="Times New Roman" panose="02020603050405020304" pitchFamily="18" charset="0"/>
              </a:rPr>
              <a:t>1</a:t>
            </a:r>
            <a:r>
              <a:rPr lang="zh-CN" altLang="en-US" sz="1400" b="1" dirty="0">
                <a:solidFill>
                  <a:srgbClr val="000000"/>
                </a:solidFill>
                <a:latin typeface="黑体" panose="02010609060101010101" pitchFamily="49" charset="-122"/>
                <a:ea typeface="黑体" panose="02010609060101010101" pitchFamily="49" charset="-122"/>
                <a:cs typeface="Times New Roman" panose="02020603050405020304" pitchFamily="18" charset="0"/>
              </a:rPr>
              <a:t>日完成投标。</a:t>
            </a:r>
            <a:endParaRPr lang="zh-CN" altLang="en-US" sz="1400" dirty="0"/>
          </a:p>
        </p:txBody>
      </p:sp>
      <p:sp>
        <p:nvSpPr>
          <p:cNvPr id="21" name="Rectangle 111">
            <a:extLst>
              <a:ext uri="{FF2B5EF4-FFF2-40B4-BE49-F238E27FC236}">
                <a16:creationId xmlns:a16="http://schemas.microsoft.com/office/drawing/2014/main" xmlns="" id="{CF8926C3-70FF-4FF6-8D31-C47657B5B75F}"/>
              </a:ext>
            </a:extLst>
          </p:cNvPr>
          <p:cNvSpPr/>
          <p:nvPr/>
        </p:nvSpPr>
        <p:spPr>
          <a:xfrm>
            <a:off x="4816986" y="2967460"/>
            <a:ext cx="718466" cy="246221"/>
          </a:xfrm>
          <a:prstGeom prst="rect">
            <a:avLst/>
          </a:prstGeom>
          <a:ln w="15875">
            <a:solidFill>
              <a:srgbClr val="0000FF"/>
            </a:solidFill>
          </a:ln>
        </p:spPr>
        <p:txBody>
          <a:bodyPr wrap="none">
            <a:spAutoFit/>
          </a:bodyPr>
          <a:lstStyle/>
          <a:p>
            <a:r>
              <a:rPr lang="en-US" altLang="zh-CN" sz="1000" b="1" dirty="0">
                <a:solidFill>
                  <a:srgbClr val="FF0000"/>
                </a:solidFill>
              </a:rPr>
              <a:t>BOLT</a:t>
            </a:r>
            <a:r>
              <a:rPr lang="zh-CN" altLang="en-US" sz="1000" b="1" dirty="0">
                <a:solidFill>
                  <a:srgbClr val="FF0000"/>
                </a:solidFill>
              </a:rPr>
              <a:t>项目</a:t>
            </a:r>
            <a:endParaRPr lang="en-US" sz="1000" b="1" dirty="0">
              <a:solidFill>
                <a:srgbClr val="FF0000"/>
              </a:solidFill>
            </a:endParaRPr>
          </a:p>
        </p:txBody>
      </p:sp>
      <p:pic>
        <p:nvPicPr>
          <p:cNvPr id="22" name="Picture 4">
            <a:extLst>
              <a:ext uri="{FF2B5EF4-FFF2-40B4-BE49-F238E27FC236}">
                <a16:creationId xmlns:a16="http://schemas.microsoft.com/office/drawing/2014/main" xmlns="" id="{FBB56E82-9F9E-4CB2-BDD2-2479D73B891A}"/>
              </a:ext>
            </a:extLst>
          </p:cNvPr>
          <p:cNvPicPr>
            <a:picLocks noChangeAspect="1"/>
          </p:cNvPicPr>
          <p:nvPr/>
        </p:nvPicPr>
        <p:blipFill>
          <a:blip r:embed="rId5" cstate="print"/>
          <a:stretch>
            <a:fillRect/>
          </a:stretch>
        </p:blipFill>
        <p:spPr>
          <a:xfrm>
            <a:off x="4372403" y="3237459"/>
            <a:ext cx="1216131" cy="451918"/>
          </a:xfrm>
          <a:prstGeom prst="rect">
            <a:avLst/>
          </a:prstGeom>
        </p:spPr>
      </p:pic>
    </p:spTree>
    <p:extLst>
      <p:ext uri="{BB962C8B-B14F-4D97-AF65-F5344CB8AC3E}">
        <p14:creationId xmlns:p14="http://schemas.microsoft.com/office/powerpoint/2010/main" val="14573608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矩形 1"/>
          <p:cNvSpPr>
            <a:spLocks noChangeArrowheads="1"/>
          </p:cNvSpPr>
          <p:nvPr/>
        </p:nvSpPr>
        <p:spPr bwMode="auto">
          <a:xfrm>
            <a:off x="7092950" y="1773238"/>
            <a:ext cx="18272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200" dirty="0">
                <a:solidFill>
                  <a:schemeClr val="bg1"/>
                </a:solidFill>
                <a:latin typeface="Arial" panose="020B0604020202020204" pitchFamily="34" charset="0"/>
              </a:rPr>
              <a:t>Contents</a:t>
            </a:r>
            <a:endParaRPr lang="zh-CN" altLang="en-US" sz="3200">
              <a:solidFill>
                <a:schemeClr val="bg1"/>
              </a:solidFill>
              <a:latin typeface="Arial" panose="020B0604020202020204" pitchFamily="34" charset="0"/>
            </a:endParaRPr>
          </a:p>
        </p:txBody>
      </p:sp>
      <p:sp>
        <p:nvSpPr>
          <p:cNvPr id="17410" name="矩形 2"/>
          <p:cNvSpPr>
            <a:spLocks noChangeArrowheads="1"/>
          </p:cNvSpPr>
          <p:nvPr/>
        </p:nvSpPr>
        <p:spPr bwMode="auto">
          <a:xfrm>
            <a:off x="7085013" y="2249488"/>
            <a:ext cx="876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a:solidFill>
                  <a:srgbClr val="FFFFFF"/>
                </a:solidFill>
                <a:latin typeface="方正兰亭中黑简体" charset="-122"/>
                <a:ea typeface="方正兰亭中黑简体" charset="-122"/>
              </a:rPr>
              <a:t>目 录</a:t>
            </a:r>
          </a:p>
        </p:txBody>
      </p:sp>
      <p:sp>
        <p:nvSpPr>
          <p:cNvPr id="17411" name="矩形 3"/>
          <p:cNvSpPr>
            <a:spLocks noChangeArrowheads="1"/>
          </p:cNvSpPr>
          <p:nvPr/>
        </p:nvSpPr>
        <p:spPr bwMode="auto">
          <a:xfrm>
            <a:off x="1092438" y="1844780"/>
            <a:ext cx="5400675" cy="3652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200000"/>
              </a:lnSpc>
            </a:pPr>
            <a:r>
              <a:rPr lang="zh-CN" altLang="en-US" sz="2400" dirty="0">
                <a:solidFill>
                  <a:srgbClr val="FF0000"/>
                </a:solidFill>
                <a:latin typeface="黑体" panose="02010609060101010101" pitchFamily="49" charset="-122"/>
                <a:ea typeface="黑体" panose="02010609060101010101" pitchFamily="49" charset="-122"/>
              </a:rPr>
              <a:t>一、埃及油气工业简介</a:t>
            </a:r>
            <a:endParaRPr lang="en-US" altLang="zh-CN" sz="2400" dirty="0">
              <a:solidFill>
                <a:srgbClr val="FF0000"/>
              </a:solidFill>
              <a:latin typeface="黑体" panose="02010609060101010101" pitchFamily="49" charset="-122"/>
              <a:ea typeface="黑体" panose="02010609060101010101" pitchFamily="49" charset="-122"/>
            </a:endParaRPr>
          </a:p>
          <a:p>
            <a:pPr>
              <a:lnSpc>
                <a:spcPct val="200000"/>
              </a:lnSpc>
            </a:pPr>
            <a:r>
              <a:rPr lang="zh-CN" altLang="en-US" sz="2400" dirty="0">
                <a:solidFill>
                  <a:srgbClr val="FF0000"/>
                </a:solidFill>
                <a:latin typeface="黑体" panose="02010609060101010101" pitchFamily="49" charset="-122"/>
                <a:ea typeface="黑体" panose="02010609060101010101" pitchFamily="49" charset="-122"/>
              </a:rPr>
              <a:t>二、</a:t>
            </a:r>
            <a:r>
              <a:rPr lang="en-US" altLang="zh-CN" sz="2400" dirty="0">
                <a:solidFill>
                  <a:srgbClr val="FF0000"/>
                </a:solidFill>
                <a:latin typeface="黑体" panose="02010609060101010101" pitchFamily="49" charset="-122"/>
                <a:ea typeface="黑体" panose="02010609060101010101" pitchFamily="49" charset="-122"/>
              </a:rPr>
              <a:t>SINOPEC</a:t>
            </a:r>
            <a:r>
              <a:rPr lang="zh-CN" altLang="en-US" sz="2400" dirty="0">
                <a:solidFill>
                  <a:srgbClr val="FF0000"/>
                </a:solidFill>
                <a:latin typeface="黑体" panose="02010609060101010101" pitchFamily="49" charset="-122"/>
                <a:ea typeface="黑体" panose="02010609060101010101" pitchFamily="49" charset="-122"/>
              </a:rPr>
              <a:t>在埃及的发展现状</a:t>
            </a:r>
            <a:endParaRPr lang="en-US" altLang="zh-CN" sz="2400" dirty="0">
              <a:solidFill>
                <a:srgbClr val="FF0000"/>
              </a:solidFill>
              <a:latin typeface="黑体" panose="02010609060101010101" pitchFamily="49" charset="-122"/>
              <a:ea typeface="黑体" panose="02010609060101010101" pitchFamily="49" charset="-122"/>
            </a:endParaRPr>
          </a:p>
          <a:p>
            <a:pPr>
              <a:lnSpc>
                <a:spcPct val="200000"/>
              </a:lnSpc>
            </a:pPr>
            <a:r>
              <a:rPr lang="zh-CN" altLang="en-US" sz="2400" dirty="0">
                <a:solidFill>
                  <a:srgbClr val="FF0000"/>
                </a:solidFill>
                <a:latin typeface="黑体" panose="02010609060101010101" pitchFamily="49" charset="-122"/>
                <a:ea typeface="黑体" panose="02010609060101010101" pitchFamily="49" charset="-122"/>
              </a:rPr>
              <a:t>三、面临的困难和挑战</a:t>
            </a:r>
            <a:endParaRPr lang="en-US" altLang="zh-CN" sz="2400" dirty="0">
              <a:solidFill>
                <a:srgbClr val="FF0000"/>
              </a:solidFill>
              <a:latin typeface="黑体" panose="02010609060101010101" pitchFamily="49" charset="-122"/>
              <a:ea typeface="黑体" panose="02010609060101010101" pitchFamily="49" charset="-122"/>
            </a:endParaRPr>
          </a:p>
          <a:p>
            <a:pPr>
              <a:lnSpc>
                <a:spcPct val="200000"/>
              </a:lnSpc>
            </a:pPr>
            <a:r>
              <a:rPr lang="zh-CN" altLang="en-US" sz="2400" dirty="0">
                <a:solidFill>
                  <a:srgbClr val="FF0000"/>
                </a:solidFill>
                <a:latin typeface="黑体" panose="02010609060101010101" pitchFamily="49" charset="-122"/>
                <a:ea typeface="黑体" panose="02010609060101010101" pitchFamily="49" charset="-122"/>
              </a:rPr>
              <a:t>四、</a:t>
            </a:r>
            <a:r>
              <a:rPr lang="en-US" altLang="zh-CN" sz="2400" dirty="0">
                <a:solidFill>
                  <a:srgbClr val="FF0000"/>
                </a:solidFill>
                <a:latin typeface="黑体" panose="02010609060101010101" pitchFamily="49" charset="-122"/>
                <a:ea typeface="黑体" panose="02010609060101010101" pitchFamily="49" charset="-122"/>
              </a:rPr>
              <a:t>SINOPEC</a:t>
            </a:r>
            <a:r>
              <a:rPr lang="zh-CN" altLang="en-US" sz="2400" dirty="0">
                <a:solidFill>
                  <a:srgbClr val="FF0000"/>
                </a:solidFill>
                <a:latin typeface="黑体" panose="02010609060101010101" pitchFamily="49" charset="-122"/>
                <a:ea typeface="黑体" panose="02010609060101010101" pitchFamily="49" charset="-122"/>
              </a:rPr>
              <a:t>在埃及的发展机遇</a:t>
            </a:r>
            <a:endParaRPr lang="en-US" altLang="zh-CN" sz="2400" dirty="0">
              <a:solidFill>
                <a:srgbClr val="FF0000"/>
              </a:solidFill>
              <a:latin typeface="黑体" panose="02010609060101010101" pitchFamily="49" charset="-122"/>
              <a:ea typeface="黑体" panose="02010609060101010101" pitchFamily="49" charset="-122"/>
            </a:endParaRPr>
          </a:p>
          <a:p>
            <a:pPr>
              <a:lnSpc>
                <a:spcPct val="200000"/>
              </a:lnSpc>
            </a:pPr>
            <a:r>
              <a:rPr lang="en-US" altLang="zh-CN" sz="2400" dirty="0">
                <a:solidFill>
                  <a:srgbClr val="FF0000"/>
                </a:solidFill>
                <a:latin typeface="黑体" panose="02010609060101010101" pitchFamily="49" charset="-122"/>
                <a:ea typeface="黑体" panose="02010609060101010101" pitchFamily="49" charset="-122"/>
              </a:rPr>
              <a:t> </a:t>
            </a:r>
          </a:p>
        </p:txBody>
      </p:sp>
      <p:sp>
        <p:nvSpPr>
          <p:cNvPr id="5" name="文本框 25"/>
          <p:cNvSpPr txBox="1">
            <a:spLocks noChangeArrowheads="1"/>
          </p:cNvSpPr>
          <p:nvPr/>
        </p:nvSpPr>
        <p:spPr bwMode="auto">
          <a:xfrm>
            <a:off x="755469" y="620610"/>
            <a:ext cx="632954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b="1" dirty="0">
                <a:solidFill>
                  <a:srgbClr val="CD0A20"/>
                </a:solidFill>
                <a:latin typeface="黑体" panose="02010609060101010101" pitchFamily="49" charset="-122"/>
                <a:ea typeface="黑体" panose="02010609060101010101" pitchFamily="49" charset="-122"/>
              </a:rPr>
              <a:t>SINOPEC</a:t>
            </a:r>
            <a:r>
              <a:rPr lang="zh-CN" altLang="zh-CN" sz="3200" b="1" dirty="0">
                <a:solidFill>
                  <a:srgbClr val="CD0A20"/>
                </a:solidFill>
                <a:latin typeface="黑体" panose="02010609060101010101" pitchFamily="49" charset="-122"/>
                <a:ea typeface="黑体" panose="02010609060101010101" pitchFamily="49" charset="-122"/>
              </a:rPr>
              <a:t>在埃及的发展历程及机遇</a:t>
            </a:r>
          </a:p>
        </p:txBody>
      </p:sp>
    </p:spTree>
    <p:extLst>
      <p:ext uri="{BB962C8B-B14F-4D97-AF65-F5344CB8AC3E}">
        <p14:creationId xmlns:p14="http://schemas.microsoft.com/office/powerpoint/2010/main" val="32962745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75E2D54A-D663-4911-B021-57044A6A2CBB}"/>
              </a:ext>
            </a:extLst>
          </p:cNvPr>
          <p:cNvSpPr>
            <a:spLocks noGrp="1"/>
          </p:cNvSpPr>
          <p:nvPr>
            <p:ph type="dt" sz="half" idx="10"/>
          </p:nvPr>
        </p:nvSpPr>
        <p:spPr/>
        <p:txBody>
          <a:bodyPr/>
          <a:lstStyle/>
          <a:p>
            <a:fld id="{D9DE98FE-917E-4DEF-80D6-9FEA7ECDC804}" type="datetime1">
              <a:rPr lang="zh-CN" altLang="en-US" smtClean="0"/>
              <a:pPr/>
              <a:t>2018/11/4</a:t>
            </a:fld>
            <a:endParaRPr lang="zh-CN" altLang="en-US"/>
          </a:p>
        </p:txBody>
      </p:sp>
      <p:sp>
        <p:nvSpPr>
          <p:cNvPr id="3" name="灯片编号占位符 2">
            <a:extLst>
              <a:ext uri="{FF2B5EF4-FFF2-40B4-BE49-F238E27FC236}">
                <a16:creationId xmlns:a16="http://schemas.microsoft.com/office/drawing/2014/main" xmlns="" id="{19E5429E-E0AC-4F46-A3F2-81B9F6AE82D3}"/>
              </a:ext>
            </a:extLst>
          </p:cNvPr>
          <p:cNvSpPr>
            <a:spLocks noGrp="1"/>
          </p:cNvSpPr>
          <p:nvPr>
            <p:ph type="sldNum" sz="quarter" idx="12"/>
          </p:nvPr>
        </p:nvSpPr>
        <p:spPr/>
        <p:txBody>
          <a:bodyPr/>
          <a:lstStyle/>
          <a:p>
            <a:fld id="{E65CF058-7738-4F59-A210-8731098C0446}" type="slidenum">
              <a:rPr lang="zh-CN" altLang="en-US" smtClean="0"/>
              <a:pPr/>
              <a:t>20</a:t>
            </a:fld>
            <a:endParaRPr lang="zh-CN" altLang="en-US" dirty="0"/>
          </a:p>
        </p:txBody>
      </p:sp>
      <p:sp>
        <p:nvSpPr>
          <p:cNvPr id="24" name="标题 1">
            <a:extLst>
              <a:ext uri="{FF2B5EF4-FFF2-40B4-BE49-F238E27FC236}">
                <a16:creationId xmlns:a16="http://schemas.microsoft.com/office/drawing/2014/main" xmlns="" id="{30886730-62BE-4F71-9A9D-93ADEE35C1C1}"/>
              </a:ext>
            </a:extLst>
          </p:cNvPr>
          <p:cNvSpPr txBox="1">
            <a:spLocks noChangeArrowheads="1"/>
          </p:cNvSpPr>
          <p:nvPr/>
        </p:nvSpPr>
        <p:spPr bwMode="auto">
          <a:xfrm>
            <a:off x="130128" y="60643"/>
            <a:ext cx="8229600" cy="5404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a:r>
              <a:rPr lang="zh-CN" altLang="en-US" sz="2800" dirty="0">
                <a:solidFill>
                  <a:srgbClr val="FF0000"/>
                </a:solidFill>
                <a:latin typeface="黑体" panose="02010609060101010101" pitchFamily="49" charset="-122"/>
                <a:ea typeface="黑体" panose="02010609060101010101" pitchFamily="49" charset="-122"/>
              </a:rPr>
              <a:t>二、</a:t>
            </a:r>
            <a:r>
              <a:rPr lang="en-US" altLang="zh-CN" sz="2800" dirty="0">
                <a:solidFill>
                  <a:srgbClr val="FF0000"/>
                </a:solidFill>
                <a:latin typeface="黑体" panose="02010609060101010101" pitchFamily="49" charset="-122"/>
                <a:ea typeface="黑体" panose="02010609060101010101" pitchFamily="49" charset="-122"/>
              </a:rPr>
              <a:t>SINOPEC</a:t>
            </a:r>
            <a:r>
              <a:rPr lang="zh-CN" altLang="en-US" sz="2800" dirty="0">
                <a:solidFill>
                  <a:srgbClr val="FF0000"/>
                </a:solidFill>
                <a:latin typeface="黑体" panose="02010609060101010101" pitchFamily="49" charset="-122"/>
                <a:ea typeface="黑体" panose="02010609060101010101" pitchFamily="49" charset="-122"/>
              </a:rPr>
              <a:t>在埃及的发展现状</a:t>
            </a:r>
            <a:r>
              <a:rPr lang="en-US" altLang="zh-CN" sz="2800" dirty="0">
                <a:solidFill>
                  <a:srgbClr val="FF0000"/>
                </a:solidFill>
                <a:latin typeface="黑体" panose="02010609060101010101" pitchFamily="49" charset="-122"/>
                <a:ea typeface="黑体" panose="02010609060101010101" pitchFamily="49" charset="-122"/>
              </a:rPr>
              <a:t>——</a:t>
            </a:r>
            <a:r>
              <a:rPr lang="en-US" altLang="zh-CN" sz="2400" dirty="0">
                <a:solidFill>
                  <a:srgbClr val="FF0000"/>
                </a:solidFill>
                <a:latin typeface="黑体" panose="02010609060101010101" pitchFamily="49" charset="-122"/>
                <a:ea typeface="黑体" panose="02010609060101010101" pitchFamily="49" charset="-122"/>
              </a:rPr>
              <a:t>3.</a:t>
            </a:r>
            <a:r>
              <a:rPr lang="zh-CN" altLang="en-US" sz="2400" dirty="0">
                <a:solidFill>
                  <a:srgbClr val="FF0000"/>
                </a:solidFill>
                <a:latin typeface="黑体" panose="02010609060101010101" pitchFamily="49" charset="-122"/>
                <a:ea typeface="黑体" panose="02010609060101010101" pitchFamily="49" charset="-122"/>
              </a:rPr>
              <a:t>勘探增储情况</a:t>
            </a:r>
            <a:endParaRPr lang="zh-CN" altLang="en-US" sz="2000" dirty="0">
              <a:solidFill>
                <a:srgbClr val="FF0000"/>
              </a:solidFill>
              <a:latin typeface="黑体" panose="02010609060101010101" pitchFamily="49" charset="-122"/>
              <a:ea typeface="黑体" panose="02010609060101010101" pitchFamily="49" charset="-122"/>
            </a:endParaRPr>
          </a:p>
        </p:txBody>
      </p:sp>
      <p:sp>
        <p:nvSpPr>
          <p:cNvPr id="25" name="矩形 24">
            <a:extLst>
              <a:ext uri="{FF2B5EF4-FFF2-40B4-BE49-F238E27FC236}">
                <a16:creationId xmlns:a16="http://schemas.microsoft.com/office/drawing/2014/main" xmlns="" id="{90642E4D-784B-4934-9E01-CCA620B6ADF7}"/>
              </a:ext>
            </a:extLst>
          </p:cNvPr>
          <p:cNvSpPr/>
          <p:nvPr/>
        </p:nvSpPr>
        <p:spPr>
          <a:xfrm>
            <a:off x="105398" y="656393"/>
            <a:ext cx="8933204" cy="1093376"/>
          </a:xfrm>
          <a:prstGeom prst="rect">
            <a:avLst/>
          </a:prstGeom>
        </p:spPr>
        <p:txBody>
          <a:bodyPr wrap="square">
            <a:spAutoFit/>
          </a:bodyPr>
          <a:lstStyle/>
          <a:p>
            <a:pPr marL="285750" indent="-285750">
              <a:lnSpc>
                <a:spcPts val="2700"/>
              </a:lnSpc>
              <a:spcAft>
                <a:spcPts val="800"/>
              </a:spcAft>
              <a:buClr>
                <a:srgbClr val="FF0000"/>
              </a:buClr>
              <a:buFont typeface="Wingdings" panose="05000000000000000000" pitchFamily="2" charset="2"/>
              <a:buChar char="p"/>
            </a:pPr>
            <a:r>
              <a:rPr lang="zh-CN" altLang="en-US" sz="1400" dirty="0">
                <a:solidFill>
                  <a:schemeClr val="tx2">
                    <a:lumMod val="50000"/>
                  </a:schemeClr>
                </a:solidFill>
                <a:latin typeface="微软雅黑" pitchFamily="34" charset="-122"/>
                <a:ea typeface="微软雅黑" pitchFamily="34" charset="-122"/>
              </a:rPr>
              <a:t>近几年，通过新区块获取、油田边上找油田、油田下面找油田等措施，勘探工作取得较好效果；在低幅隐蔽圈闭、断层下盘、碳酸盐岩岩性圈闭、古生界构造等领域取得一定突破。从</a:t>
            </a:r>
            <a:r>
              <a:rPr lang="en-US" altLang="zh-CN" sz="1400" dirty="0">
                <a:solidFill>
                  <a:schemeClr val="tx2">
                    <a:lumMod val="50000"/>
                  </a:schemeClr>
                </a:solidFill>
                <a:latin typeface="微软雅黑" pitchFamily="34" charset="-122"/>
                <a:ea typeface="微软雅黑" pitchFamily="34" charset="-122"/>
              </a:rPr>
              <a:t>2014</a:t>
            </a:r>
            <a:r>
              <a:rPr lang="zh-CN" altLang="en-US" sz="1400" dirty="0">
                <a:solidFill>
                  <a:schemeClr val="tx2">
                    <a:lumMod val="50000"/>
                  </a:schemeClr>
                </a:solidFill>
                <a:latin typeface="微软雅黑" pitchFamily="34" charset="-122"/>
                <a:ea typeface="微软雅黑" pitchFamily="34" charset="-122"/>
              </a:rPr>
              <a:t>至</a:t>
            </a:r>
            <a:r>
              <a:rPr lang="en-US" altLang="zh-CN" sz="1400" dirty="0">
                <a:solidFill>
                  <a:schemeClr val="tx2">
                    <a:lumMod val="50000"/>
                  </a:schemeClr>
                </a:solidFill>
                <a:latin typeface="微软雅黑" pitchFamily="34" charset="-122"/>
                <a:ea typeface="微软雅黑" pitchFamily="34" charset="-122"/>
              </a:rPr>
              <a:t>2018</a:t>
            </a:r>
            <a:r>
              <a:rPr lang="zh-CN" altLang="en-US" sz="1400" dirty="0">
                <a:solidFill>
                  <a:schemeClr val="tx2">
                    <a:lumMod val="50000"/>
                  </a:schemeClr>
                </a:solidFill>
                <a:latin typeface="微软雅黑" pitchFamily="34" charset="-122"/>
                <a:ea typeface="微软雅黑" pitchFamily="34" charset="-122"/>
              </a:rPr>
              <a:t>年，共钻勘探井</a:t>
            </a:r>
            <a:r>
              <a:rPr lang="en-US" altLang="zh-CN" sz="1400" dirty="0">
                <a:solidFill>
                  <a:schemeClr val="tx2">
                    <a:lumMod val="50000"/>
                  </a:schemeClr>
                </a:solidFill>
                <a:latin typeface="微软雅黑" pitchFamily="34" charset="-122"/>
                <a:ea typeface="微软雅黑" pitchFamily="34" charset="-122"/>
              </a:rPr>
              <a:t>160</a:t>
            </a:r>
            <a:r>
              <a:rPr lang="zh-CN" altLang="en-US" sz="1400" dirty="0">
                <a:solidFill>
                  <a:schemeClr val="tx2">
                    <a:lumMod val="50000"/>
                  </a:schemeClr>
                </a:solidFill>
                <a:latin typeface="微软雅黑" pitchFamily="34" charset="-122"/>
                <a:ea typeface="微软雅黑" pitchFamily="34" charset="-122"/>
              </a:rPr>
              <a:t>口，平均勘探成功率</a:t>
            </a:r>
            <a:r>
              <a:rPr lang="en-US" altLang="zh-CN" sz="1400" dirty="0">
                <a:solidFill>
                  <a:schemeClr val="tx2">
                    <a:lumMod val="50000"/>
                  </a:schemeClr>
                </a:solidFill>
                <a:latin typeface="微软雅黑" pitchFamily="34" charset="-122"/>
                <a:ea typeface="微软雅黑" pitchFamily="34" charset="-122"/>
              </a:rPr>
              <a:t>57%</a:t>
            </a:r>
            <a:r>
              <a:rPr lang="zh-CN" altLang="en-US" sz="1400" dirty="0">
                <a:solidFill>
                  <a:schemeClr val="tx2">
                    <a:lumMod val="50000"/>
                  </a:schemeClr>
                </a:solidFill>
                <a:latin typeface="微软雅黑" pitchFamily="34" charset="-122"/>
                <a:ea typeface="微软雅黑" pitchFamily="34" charset="-122"/>
              </a:rPr>
              <a:t>，共发现</a:t>
            </a:r>
            <a:r>
              <a:rPr lang="en-US" altLang="zh-CN" sz="1400" dirty="0">
                <a:solidFill>
                  <a:schemeClr val="tx2">
                    <a:lumMod val="50000"/>
                  </a:schemeClr>
                </a:solidFill>
                <a:latin typeface="微软雅黑" pitchFamily="34" charset="-122"/>
                <a:ea typeface="微软雅黑" pitchFamily="34" charset="-122"/>
              </a:rPr>
              <a:t>60</a:t>
            </a:r>
            <a:r>
              <a:rPr lang="zh-CN" altLang="en-US" sz="1400" dirty="0">
                <a:solidFill>
                  <a:schemeClr val="tx2">
                    <a:lumMod val="50000"/>
                  </a:schemeClr>
                </a:solidFill>
                <a:latin typeface="微软雅黑" pitchFamily="34" charset="-122"/>
                <a:ea typeface="微软雅黑" pitchFamily="34" charset="-122"/>
              </a:rPr>
              <a:t>个油气田，获勘探新增</a:t>
            </a:r>
            <a:r>
              <a:rPr lang="en-US" altLang="zh-CN" sz="1400" dirty="0">
                <a:solidFill>
                  <a:schemeClr val="tx2">
                    <a:lumMod val="50000"/>
                  </a:schemeClr>
                </a:solidFill>
                <a:latin typeface="微软雅黑" pitchFamily="34" charset="-122"/>
                <a:ea typeface="微软雅黑" pitchFamily="34" charset="-122"/>
              </a:rPr>
              <a:t>2P</a:t>
            </a:r>
            <a:r>
              <a:rPr lang="zh-CN" altLang="en-US" sz="1400" dirty="0">
                <a:solidFill>
                  <a:schemeClr val="tx2">
                    <a:lumMod val="50000"/>
                  </a:schemeClr>
                </a:solidFill>
                <a:latin typeface="微软雅黑" pitchFamily="34" charset="-122"/>
                <a:ea typeface="微软雅黑" pitchFamily="34" charset="-122"/>
              </a:rPr>
              <a:t>储量超过</a:t>
            </a:r>
            <a:r>
              <a:rPr lang="en-US" altLang="zh-CN" sz="1400" dirty="0">
                <a:solidFill>
                  <a:schemeClr val="tx2">
                    <a:lumMod val="50000"/>
                  </a:schemeClr>
                </a:solidFill>
                <a:latin typeface="微软雅黑" pitchFamily="34" charset="-122"/>
                <a:ea typeface="微软雅黑" pitchFamily="34" charset="-122"/>
              </a:rPr>
              <a:t>2</a:t>
            </a:r>
            <a:r>
              <a:rPr lang="zh-CN" altLang="en-US" sz="1400" dirty="0">
                <a:solidFill>
                  <a:schemeClr val="tx2">
                    <a:lumMod val="50000"/>
                  </a:schemeClr>
                </a:solidFill>
                <a:latin typeface="微软雅黑" pitchFamily="34" charset="-122"/>
                <a:ea typeface="微软雅黑" pitchFamily="34" charset="-122"/>
              </a:rPr>
              <a:t>亿桶油当量。 </a:t>
            </a:r>
            <a:endParaRPr lang="zh-CN" altLang="zh-CN" sz="1600" dirty="0">
              <a:solidFill>
                <a:schemeClr val="tx2">
                  <a:lumMod val="50000"/>
                </a:schemeClr>
              </a:solidFill>
              <a:latin typeface="微软雅黑" pitchFamily="34" charset="-122"/>
              <a:ea typeface="微软雅黑" pitchFamily="34" charset="-122"/>
            </a:endParaRPr>
          </a:p>
        </p:txBody>
      </p:sp>
      <p:grpSp>
        <p:nvGrpSpPr>
          <p:cNvPr id="38" name="组合 1">
            <a:extLst>
              <a:ext uri="{FF2B5EF4-FFF2-40B4-BE49-F238E27FC236}">
                <a16:creationId xmlns:a16="http://schemas.microsoft.com/office/drawing/2014/main" xmlns="" id="{155D3DB9-7526-4443-BA40-1F1DD51ACB1D}"/>
              </a:ext>
            </a:extLst>
          </p:cNvPr>
          <p:cNvGrpSpPr/>
          <p:nvPr/>
        </p:nvGrpSpPr>
        <p:grpSpPr>
          <a:xfrm>
            <a:off x="271564" y="1993150"/>
            <a:ext cx="8497350" cy="4723563"/>
            <a:chOff x="122770" y="1184290"/>
            <a:chExt cx="8780628" cy="5075413"/>
          </a:xfrm>
        </p:grpSpPr>
        <p:pic>
          <p:nvPicPr>
            <p:cNvPr id="39" name="Picture 3">
              <a:extLst>
                <a:ext uri="{FF2B5EF4-FFF2-40B4-BE49-F238E27FC236}">
                  <a16:creationId xmlns:a16="http://schemas.microsoft.com/office/drawing/2014/main" xmlns="" id="{88C6C46E-BC97-4AE9-84BE-CC0B666A90B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906"/>
            <a:stretch/>
          </p:blipFill>
          <p:spPr bwMode="auto">
            <a:xfrm>
              <a:off x="1642753" y="1356210"/>
              <a:ext cx="6559534" cy="486579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Oval 421">
              <a:extLst>
                <a:ext uri="{FF2B5EF4-FFF2-40B4-BE49-F238E27FC236}">
                  <a16:creationId xmlns:a16="http://schemas.microsoft.com/office/drawing/2014/main" xmlns="" id="{3B027948-6BFB-40C9-A32D-7C5BC162394C}"/>
                </a:ext>
              </a:extLst>
            </p:cNvPr>
            <p:cNvSpPr/>
            <p:nvPr/>
          </p:nvSpPr>
          <p:spPr>
            <a:xfrm>
              <a:off x="7334712" y="4361647"/>
              <a:ext cx="171294" cy="171294"/>
            </a:xfrm>
            <a:prstGeom prst="ellipse">
              <a:avLst/>
            </a:prstGeom>
            <a:solidFill>
              <a:schemeClr val="tx1"/>
            </a:solidFill>
            <a:ln w="127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nvGrpSpPr>
            <p:cNvPr id="41" name="Group 262">
              <a:extLst>
                <a:ext uri="{FF2B5EF4-FFF2-40B4-BE49-F238E27FC236}">
                  <a16:creationId xmlns:a16="http://schemas.microsoft.com/office/drawing/2014/main" xmlns="" id="{D08A9F09-7D7B-4BCB-8024-D94BE82A217F}"/>
                </a:ext>
              </a:extLst>
            </p:cNvPr>
            <p:cNvGrpSpPr/>
            <p:nvPr/>
          </p:nvGrpSpPr>
          <p:grpSpPr>
            <a:xfrm>
              <a:off x="2139702" y="2060054"/>
              <a:ext cx="325462" cy="325462"/>
              <a:chOff x="6754448" y="111078"/>
              <a:chExt cx="249749" cy="249749"/>
            </a:xfrm>
          </p:grpSpPr>
          <p:cxnSp>
            <p:nvCxnSpPr>
              <p:cNvPr id="256" name="Straight Connector 269">
                <a:extLst>
                  <a:ext uri="{FF2B5EF4-FFF2-40B4-BE49-F238E27FC236}">
                    <a16:creationId xmlns:a16="http://schemas.microsoft.com/office/drawing/2014/main" xmlns="" id="{615597B1-2299-4413-B463-B83BC0868D8C}"/>
                  </a:ext>
                </a:extLst>
              </p:cNvPr>
              <p:cNvCxnSpPr/>
              <p:nvPr/>
            </p:nvCxnSpPr>
            <p:spPr>
              <a:xfrm flipH="1">
                <a:off x="6754448" y="235952"/>
                <a:ext cx="249749"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7" name="Straight Connector 270">
                <a:extLst>
                  <a:ext uri="{FF2B5EF4-FFF2-40B4-BE49-F238E27FC236}">
                    <a16:creationId xmlns:a16="http://schemas.microsoft.com/office/drawing/2014/main" xmlns="" id="{87833A54-96A5-469A-9779-2AE11187ADE2}"/>
                  </a:ext>
                </a:extLst>
              </p:cNvPr>
              <p:cNvCxnSpPr/>
              <p:nvPr/>
            </p:nvCxnSpPr>
            <p:spPr>
              <a:xfrm>
                <a:off x="6879322" y="111078"/>
                <a:ext cx="0" cy="249749"/>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8" name="Straight Connector 271">
                <a:extLst>
                  <a:ext uri="{FF2B5EF4-FFF2-40B4-BE49-F238E27FC236}">
                    <a16:creationId xmlns:a16="http://schemas.microsoft.com/office/drawing/2014/main" xmlns="" id="{E59D5E05-8FA9-483F-A1CD-B22C76E33370}"/>
                  </a:ext>
                </a:extLst>
              </p:cNvPr>
              <p:cNvCxnSpPr/>
              <p:nvPr/>
            </p:nvCxnSpPr>
            <p:spPr>
              <a:xfrm rot="18900000" flipH="1">
                <a:off x="6754448" y="235952"/>
                <a:ext cx="249749"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9" name="Straight Connector 272">
                <a:extLst>
                  <a:ext uri="{FF2B5EF4-FFF2-40B4-BE49-F238E27FC236}">
                    <a16:creationId xmlns:a16="http://schemas.microsoft.com/office/drawing/2014/main" xmlns="" id="{8A414E28-F44C-414F-A230-18FFF035085F}"/>
                  </a:ext>
                </a:extLst>
              </p:cNvPr>
              <p:cNvCxnSpPr/>
              <p:nvPr/>
            </p:nvCxnSpPr>
            <p:spPr>
              <a:xfrm rot="18900000">
                <a:off x="6879322" y="111078"/>
                <a:ext cx="0" cy="249749"/>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0" name="Oval 273">
                <a:extLst>
                  <a:ext uri="{FF2B5EF4-FFF2-40B4-BE49-F238E27FC236}">
                    <a16:creationId xmlns:a16="http://schemas.microsoft.com/office/drawing/2014/main" xmlns="" id="{92F7CA3A-E45C-49EC-91D5-3A62897259F3}"/>
                  </a:ext>
                </a:extLst>
              </p:cNvPr>
              <p:cNvSpPr/>
              <p:nvPr/>
            </p:nvSpPr>
            <p:spPr>
              <a:xfrm>
                <a:off x="6816462" y="174331"/>
                <a:ext cx="124918" cy="124918"/>
              </a:xfrm>
              <a:prstGeom prst="ellipse">
                <a:avLst/>
              </a:prstGeom>
              <a:solidFill>
                <a:srgbClr val="FF0000"/>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solidFill>
                    <a:prstClr val="white"/>
                  </a:solidFill>
                </a:endParaRPr>
              </a:p>
            </p:txBody>
          </p:sp>
        </p:grpSp>
        <p:grpSp>
          <p:nvGrpSpPr>
            <p:cNvPr id="42" name="Group 267">
              <a:extLst>
                <a:ext uri="{FF2B5EF4-FFF2-40B4-BE49-F238E27FC236}">
                  <a16:creationId xmlns:a16="http://schemas.microsoft.com/office/drawing/2014/main" xmlns="" id="{D64BC272-ED4D-42A7-B6F6-B332F369BA5C}"/>
                </a:ext>
              </a:extLst>
            </p:cNvPr>
            <p:cNvGrpSpPr/>
            <p:nvPr/>
          </p:nvGrpSpPr>
          <p:grpSpPr>
            <a:xfrm>
              <a:off x="7546018" y="4924344"/>
              <a:ext cx="325462" cy="325462"/>
              <a:chOff x="6754448" y="111078"/>
              <a:chExt cx="249749" cy="249749"/>
            </a:xfrm>
          </p:grpSpPr>
          <p:cxnSp>
            <p:nvCxnSpPr>
              <p:cNvPr id="251" name="Straight Connector 274">
                <a:extLst>
                  <a:ext uri="{FF2B5EF4-FFF2-40B4-BE49-F238E27FC236}">
                    <a16:creationId xmlns:a16="http://schemas.microsoft.com/office/drawing/2014/main" xmlns="" id="{11097DF3-6A11-492D-942E-B6F9E4B79BA0}"/>
                  </a:ext>
                </a:extLst>
              </p:cNvPr>
              <p:cNvCxnSpPr/>
              <p:nvPr/>
            </p:nvCxnSpPr>
            <p:spPr>
              <a:xfrm flipH="1">
                <a:off x="6754448" y="235952"/>
                <a:ext cx="249749"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2" name="Straight Connector 275">
                <a:extLst>
                  <a:ext uri="{FF2B5EF4-FFF2-40B4-BE49-F238E27FC236}">
                    <a16:creationId xmlns:a16="http://schemas.microsoft.com/office/drawing/2014/main" xmlns="" id="{4CE4239C-E137-45B1-9FC8-D9B630EDBAE0}"/>
                  </a:ext>
                </a:extLst>
              </p:cNvPr>
              <p:cNvCxnSpPr/>
              <p:nvPr/>
            </p:nvCxnSpPr>
            <p:spPr>
              <a:xfrm>
                <a:off x="6879322" y="111078"/>
                <a:ext cx="0" cy="249749"/>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3" name="Straight Connector 276">
                <a:extLst>
                  <a:ext uri="{FF2B5EF4-FFF2-40B4-BE49-F238E27FC236}">
                    <a16:creationId xmlns:a16="http://schemas.microsoft.com/office/drawing/2014/main" xmlns="" id="{9A66755D-5A63-45CC-85C0-28413B54E29C}"/>
                  </a:ext>
                </a:extLst>
              </p:cNvPr>
              <p:cNvCxnSpPr/>
              <p:nvPr/>
            </p:nvCxnSpPr>
            <p:spPr>
              <a:xfrm rot="18900000" flipH="1">
                <a:off x="6754448" y="235952"/>
                <a:ext cx="249749"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4" name="Straight Connector 277">
                <a:extLst>
                  <a:ext uri="{FF2B5EF4-FFF2-40B4-BE49-F238E27FC236}">
                    <a16:creationId xmlns:a16="http://schemas.microsoft.com/office/drawing/2014/main" xmlns="" id="{485EE4BC-EF8A-4E08-933D-1D74F8532B0E}"/>
                  </a:ext>
                </a:extLst>
              </p:cNvPr>
              <p:cNvCxnSpPr/>
              <p:nvPr/>
            </p:nvCxnSpPr>
            <p:spPr>
              <a:xfrm rot="18900000">
                <a:off x="6879322" y="111078"/>
                <a:ext cx="0" cy="249749"/>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5" name="Oval 278">
                <a:extLst>
                  <a:ext uri="{FF2B5EF4-FFF2-40B4-BE49-F238E27FC236}">
                    <a16:creationId xmlns:a16="http://schemas.microsoft.com/office/drawing/2014/main" xmlns="" id="{B66250FB-7259-4254-BB2E-0DCF9E8E7182}"/>
                  </a:ext>
                </a:extLst>
              </p:cNvPr>
              <p:cNvSpPr/>
              <p:nvPr/>
            </p:nvSpPr>
            <p:spPr>
              <a:xfrm>
                <a:off x="6816462" y="174331"/>
                <a:ext cx="124918" cy="124918"/>
              </a:xfrm>
              <a:prstGeom prst="ellipse">
                <a:avLst/>
              </a:prstGeom>
              <a:solidFill>
                <a:srgbClr val="FF0000"/>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solidFill>
                    <a:prstClr val="white"/>
                  </a:solidFill>
                </a:endParaRPr>
              </a:p>
            </p:txBody>
          </p:sp>
        </p:grpSp>
        <p:grpSp>
          <p:nvGrpSpPr>
            <p:cNvPr id="43" name="Group 279">
              <a:extLst>
                <a:ext uri="{FF2B5EF4-FFF2-40B4-BE49-F238E27FC236}">
                  <a16:creationId xmlns:a16="http://schemas.microsoft.com/office/drawing/2014/main" xmlns="" id="{463F3688-2DDF-47A7-BB5F-CD43C837E10E}"/>
                </a:ext>
              </a:extLst>
            </p:cNvPr>
            <p:cNvGrpSpPr/>
            <p:nvPr/>
          </p:nvGrpSpPr>
          <p:grpSpPr>
            <a:xfrm>
              <a:off x="2443666" y="3930696"/>
              <a:ext cx="325462" cy="325462"/>
              <a:chOff x="6754448" y="111078"/>
              <a:chExt cx="249749" cy="249749"/>
            </a:xfrm>
          </p:grpSpPr>
          <p:cxnSp>
            <p:nvCxnSpPr>
              <p:cNvPr id="246" name="Straight Connector 280">
                <a:extLst>
                  <a:ext uri="{FF2B5EF4-FFF2-40B4-BE49-F238E27FC236}">
                    <a16:creationId xmlns:a16="http://schemas.microsoft.com/office/drawing/2014/main" xmlns="" id="{78AFCD36-2C3A-48D3-B8B4-C3DE1D1D5EA3}"/>
                  </a:ext>
                </a:extLst>
              </p:cNvPr>
              <p:cNvCxnSpPr/>
              <p:nvPr/>
            </p:nvCxnSpPr>
            <p:spPr>
              <a:xfrm flipH="1">
                <a:off x="6754448" y="235952"/>
                <a:ext cx="249749"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7" name="Straight Connector 281">
                <a:extLst>
                  <a:ext uri="{FF2B5EF4-FFF2-40B4-BE49-F238E27FC236}">
                    <a16:creationId xmlns:a16="http://schemas.microsoft.com/office/drawing/2014/main" xmlns="" id="{5BCCF76C-BC32-4FAC-87EE-CC17D265E9C7}"/>
                  </a:ext>
                </a:extLst>
              </p:cNvPr>
              <p:cNvCxnSpPr/>
              <p:nvPr/>
            </p:nvCxnSpPr>
            <p:spPr>
              <a:xfrm>
                <a:off x="6879322" y="111078"/>
                <a:ext cx="0" cy="249749"/>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8" name="Straight Connector 282">
                <a:extLst>
                  <a:ext uri="{FF2B5EF4-FFF2-40B4-BE49-F238E27FC236}">
                    <a16:creationId xmlns:a16="http://schemas.microsoft.com/office/drawing/2014/main" xmlns="" id="{477646F1-FDE7-4BFD-B598-225B96698950}"/>
                  </a:ext>
                </a:extLst>
              </p:cNvPr>
              <p:cNvCxnSpPr/>
              <p:nvPr/>
            </p:nvCxnSpPr>
            <p:spPr>
              <a:xfrm rot="18900000" flipH="1">
                <a:off x="6754448" y="235952"/>
                <a:ext cx="249749"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9" name="Straight Connector 283">
                <a:extLst>
                  <a:ext uri="{FF2B5EF4-FFF2-40B4-BE49-F238E27FC236}">
                    <a16:creationId xmlns:a16="http://schemas.microsoft.com/office/drawing/2014/main" xmlns="" id="{6E8DA41A-4538-4F7F-B1EB-E39A193D10FF}"/>
                  </a:ext>
                </a:extLst>
              </p:cNvPr>
              <p:cNvCxnSpPr/>
              <p:nvPr/>
            </p:nvCxnSpPr>
            <p:spPr>
              <a:xfrm rot="18900000">
                <a:off x="6879322" y="111078"/>
                <a:ext cx="0" cy="249749"/>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50" name="Oval 284">
                <a:extLst>
                  <a:ext uri="{FF2B5EF4-FFF2-40B4-BE49-F238E27FC236}">
                    <a16:creationId xmlns:a16="http://schemas.microsoft.com/office/drawing/2014/main" xmlns="" id="{0B27DFDB-13F0-4FD0-9088-614D868B333B}"/>
                  </a:ext>
                </a:extLst>
              </p:cNvPr>
              <p:cNvSpPr/>
              <p:nvPr/>
            </p:nvSpPr>
            <p:spPr>
              <a:xfrm>
                <a:off x="6816462" y="174331"/>
                <a:ext cx="124918" cy="124918"/>
              </a:xfrm>
              <a:prstGeom prst="ellipse">
                <a:avLst/>
              </a:prstGeom>
              <a:solidFill>
                <a:srgbClr val="FF0000"/>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solidFill>
                    <a:prstClr val="white"/>
                  </a:solidFill>
                </a:endParaRPr>
              </a:p>
            </p:txBody>
          </p:sp>
        </p:grpSp>
        <p:grpSp>
          <p:nvGrpSpPr>
            <p:cNvPr id="67" name="Group 285">
              <a:extLst>
                <a:ext uri="{FF2B5EF4-FFF2-40B4-BE49-F238E27FC236}">
                  <a16:creationId xmlns:a16="http://schemas.microsoft.com/office/drawing/2014/main" xmlns="" id="{720B41B7-3473-40EB-AEF0-CFFAF2628AA6}"/>
                </a:ext>
              </a:extLst>
            </p:cNvPr>
            <p:cNvGrpSpPr/>
            <p:nvPr/>
          </p:nvGrpSpPr>
          <p:grpSpPr>
            <a:xfrm>
              <a:off x="2120578" y="4314744"/>
              <a:ext cx="325462" cy="325462"/>
              <a:chOff x="6754448" y="111078"/>
              <a:chExt cx="249749" cy="249749"/>
            </a:xfrm>
          </p:grpSpPr>
          <p:cxnSp>
            <p:nvCxnSpPr>
              <p:cNvPr id="241" name="Straight Connector 286">
                <a:extLst>
                  <a:ext uri="{FF2B5EF4-FFF2-40B4-BE49-F238E27FC236}">
                    <a16:creationId xmlns:a16="http://schemas.microsoft.com/office/drawing/2014/main" xmlns="" id="{C81E20E3-0DE4-40F1-8536-17175F27F6B7}"/>
                  </a:ext>
                </a:extLst>
              </p:cNvPr>
              <p:cNvCxnSpPr/>
              <p:nvPr/>
            </p:nvCxnSpPr>
            <p:spPr>
              <a:xfrm flipH="1">
                <a:off x="6754448" y="235952"/>
                <a:ext cx="249749"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2" name="Straight Connector 287">
                <a:extLst>
                  <a:ext uri="{FF2B5EF4-FFF2-40B4-BE49-F238E27FC236}">
                    <a16:creationId xmlns:a16="http://schemas.microsoft.com/office/drawing/2014/main" xmlns="" id="{7E040502-0743-4023-B6C4-631E2A563CB1}"/>
                  </a:ext>
                </a:extLst>
              </p:cNvPr>
              <p:cNvCxnSpPr/>
              <p:nvPr/>
            </p:nvCxnSpPr>
            <p:spPr>
              <a:xfrm>
                <a:off x="6879322" y="111078"/>
                <a:ext cx="0" cy="249749"/>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3" name="Straight Connector 288">
                <a:extLst>
                  <a:ext uri="{FF2B5EF4-FFF2-40B4-BE49-F238E27FC236}">
                    <a16:creationId xmlns:a16="http://schemas.microsoft.com/office/drawing/2014/main" xmlns="" id="{ADB7AEDA-622C-4C9B-BB47-3DBCDC0FF4E7}"/>
                  </a:ext>
                </a:extLst>
              </p:cNvPr>
              <p:cNvCxnSpPr/>
              <p:nvPr/>
            </p:nvCxnSpPr>
            <p:spPr>
              <a:xfrm rot="18900000" flipH="1">
                <a:off x="6754448" y="235952"/>
                <a:ext cx="249749"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4" name="Straight Connector 289">
                <a:extLst>
                  <a:ext uri="{FF2B5EF4-FFF2-40B4-BE49-F238E27FC236}">
                    <a16:creationId xmlns:a16="http://schemas.microsoft.com/office/drawing/2014/main" xmlns="" id="{754D2C38-3E50-4CC2-91E9-1E5D87C5F2F8}"/>
                  </a:ext>
                </a:extLst>
              </p:cNvPr>
              <p:cNvCxnSpPr/>
              <p:nvPr/>
            </p:nvCxnSpPr>
            <p:spPr>
              <a:xfrm rot="18900000">
                <a:off x="6879322" y="111078"/>
                <a:ext cx="0" cy="249749"/>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5" name="Oval 290">
                <a:extLst>
                  <a:ext uri="{FF2B5EF4-FFF2-40B4-BE49-F238E27FC236}">
                    <a16:creationId xmlns:a16="http://schemas.microsoft.com/office/drawing/2014/main" xmlns="" id="{D2E21408-D1BD-4DC5-81E8-781021F45500}"/>
                  </a:ext>
                </a:extLst>
              </p:cNvPr>
              <p:cNvSpPr/>
              <p:nvPr/>
            </p:nvSpPr>
            <p:spPr>
              <a:xfrm>
                <a:off x="6816462" y="174331"/>
                <a:ext cx="124918" cy="124918"/>
              </a:xfrm>
              <a:prstGeom prst="ellipse">
                <a:avLst/>
              </a:prstGeom>
              <a:solidFill>
                <a:srgbClr val="FF0000"/>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solidFill>
                    <a:prstClr val="white"/>
                  </a:solidFill>
                </a:endParaRPr>
              </a:p>
            </p:txBody>
          </p:sp>
        </p:grpSp>
        <p:sp>
          <p:nvSpPr>
            <p:cNvPr id="68" name="TextBox 26">
              <a:extLst>
                <a:ext uri="{FF2B5EF4-FFF2-40B4-BE49-F238E27FC236}">
                  <a16:creationId xmlns:a16="http://schemas.microsoft.com/office/drawing/2014/main" xmlns="" id="{0D22DF86-94DB-49F8-BE31-7302707FE85D}"/>
                </a:ext>
              </a:extLst>
            </p:cNvPr>
            <p:cNvSpPr txBox="1"/>
            <p:nvPr/>
          </p:nvSpPr>
          <p:spPr>
            <a:xfrm>
              <a:off x="2370607" y="5809469"/>
              <a:ext cx="1594347" cy="369332"/>
            </a:xfrm>
            <a:prstGeom prst="rect">
              <a:avLst/>
            </a:prstGeom>
            <a:solidFill>
              <a:sysClr val="window" lastClr="FFFFFF"/>
            </a:solidFill>
            <a:effectLst>
              <a:outerShdw blurRad="50800" dist="38100" dir="2700000" algn="tl" rotWithShape="0">
                <a:prstClr val="black">
                  <a:alpha val="40000"/>
                </a:prstClr>
              </a:outerShdw>
            </a:effectLst>
          </p:spPr>
          <p:txBody>
            <a:bodyPr wrap="none" lIns="45720" tIns="0" rIns="45720" bIns="0" rtlCol="0" anchor="ctr">
              <a:spAutoFit/>
            </a:bodyPr>
            <a:lstStyle>
              <a:defPPr>
                <a:defRPr lang="en-US"/>
              </a:defPPr>
              <a:lvl1pPr algn="ctr">
                <a:defRPr sz="1200" b="1">
                  <a:solidFill>
                    <a:srgbClr val="462E00"/>
                  </a:solidFill>
                  <a:latin typeface="+mn-lt"/>
                </a:defRPr>
              </a:lvl1pPr>
            </a:lstStyle>
            <a:p>
              <a:pPr>
                <a:defRPr/>
              </a:pPr>
              <a:r>
                <a:rPr lang="en-US" b="0" kern="0" dirty="0">
                  <a:solidFill>
                    <a:prstClr val="black"/>
                  </a:solidFill>
                </a:rPr>
                <a:t>Herunefer (2014)</a:t>
              </a:r>
            </a:p>
            <a:p>
              <a:pPr>
                <a:defRPr/>
              </a:pPr>
              <a:r>
                <a:rPr lang="en-US" b="0" kern="0" dirty="0">
                  <a:solidFill>
                    <a:prstClr val="black"/>
                  </a:solidFill>
                </a:rPr>
                <a:t>Cum 16 BCF, 2.4 MMBO</a:t>
              </a:r>
            </a:p>
          </p:txBody>
        </p:sp>
        <p:grpSp>
          <p:nvGrpSpPr>
            <p:cNvPr id="69" name="Group 162">
              <a:extLst>
                <a:ext uri="{FF2B5EF4-FFF2-40B4-BE49-F238E27FC236}">
                  <a16:creationId xmlns:a16="http://schemas.microsoft.com/office/drawing/2014/main" xmlns="" id="{41FD1CAD-8759-4CF8-8198-2B88CD310D08}"/>
                </a:ext>
              </a:extLst>
            </p:cNvPr>
            <p:cNvGrpSpPr/>
            <p:nvPr/>
          </p:nvGrpSpPr>
          <p:grpSpPr>
            <a:xfrm>
              <a:off x="5763704" y="2056593"/>
              <a:ext cx="340969" cy="327382"/>
              <a:chOff x="2143069" y="5146863"/>
              <a:chExt cx="387229" cy="368298"/>
            </a:xfrm>
          </p:grpSpPr>
          <p:grpSp>
            <p:nvGrpSpPr>
              <p:cNvPr id="230" name="Group 163">
                <a:extLst>
                  <a:ext uri="{FF2B5EF4-FFF2-40B4-BE49-F238E27FC236}">
                    <a16:creationId xmlns:a16="http://schemas.microsoft.com/office/drawing/2014/main" xmlns="" id="{263C51A7-A8C1-4475-AF19-2B8FC490078C}"/>
                  </a:ext>
                </a:extLst>
              </p:cNvPr>
              <p:cNvGrpSpPr/>
              <p:nvPr/>
            </p:nvGrpSpPr>
            <p:grpSpPr>
              <a:xfrm>
                <a:off x="2143069" y="5146863"/>
                <a:ext cx="380086" cy="365917"/>
                <a:chOff x="1295400" y="5381174"/>
                <a:chExt cx="380086" cy="365917"/>
              </a:xfrm>
              <a:effectLst/>
            </p:grpSpPr>
            <p:cxnSp>
              <p:nvCxnSpPr>
                <p:cNvPr id="237" name="Straight Connector 170">
                  <a:extLst>
                    <a:ext uri="{FF2B5EF4-FFF2-40B4-BE49-F238E27FC236}">
                      <a16:creationId xmlns:a16="http://schemas.microsoft.com/office/drawing/2014/main" xmlns="" id="{35198422-1222-47CB-9CD9-F476DF72E217}"/>
                    </a:ext>
                  </a:extLst>
                </p:cNvPr>
                <p:cNvCxnSpPr/>
                <p:nvPr/>
              </p:nvCxnSpPr>
              <p:spPr>
                <a:xfrm>
                  <a:off x="1494060" y="5381174"/>
                  <a:ext cx="0" cy="10829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38" name="Straight Connector 171">
                  <a:extLst>
                    <a:ext uri="{FF2B5EF4-FFF2-40B4-BE49-F238E27FC236}">
                      <a16:creationId xmlns:a16="http://schemas.microsoft.com/office/drawing/2014/main" xmlns="" id="{90290756-C71E-4054-96A7-447DB56181E8}"/>
                    </a:ext>
                  </a:extLst>
                </p:cNvPr>
                <p:cNvCxnSpPr/>
                <p:nvPr/>
              </p:nvCxnSpPr>
              <p:spPr>
                <a:xfrm>
                  <a:off x="1494060" y="5638800"/>
                  <a:ext cx="0" cy="10829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39" name="Straight Connector 172">
                  <a:extLst>
                    <a:ext uri="{FF2B5EF4-FFF2-40B4-BE49-F238E27FC236}">
                      <a16:creationId xmlns:a16="http://schemas.microsoft.com/office/drawing/2014/main" xmlns="" id="{858BE295-776C-4EED-89E6-2FBC37536311}"/>
                    </a:ext>
                  </a:extLst>
                </p:cNvPr>
                <p:cNvCxnSpPr/>
                <p:nvPr/>
              </p:nvCxnSpPr>
              <p:spPr>
                <a:xfrm flipH="1">
                  <a:off x="1559719" y="5562600"/>
                  <a:ext cx="11576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40" name="Straight Connector 173">
                  <a:extLst>
                    <a:ext uri="{FF2B5EF4-FFF2-40B4-BE49-F238E27FC236}">
                      <a16:creationId xmlns:a16="http://schemas.microsoft.com/office/drawing/2014/main" xmlns="" id="{ABB5AB3D-9F7B-446C-AF1A-730E5E6E8042}"/>
                    </a:ext>
                  </a:extLst>
                </p:cNvPr>
                <p:cNvCxnSpPr/>
                <p:nvPr/>
              </p:nvCxnSpPr>
              <p:spPr>
                <a:xfrm flipH="1">
                  <a:off x="1295400" y="5562600"/>
                  <a:ext cx="11576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231" name="Group 164">
                <a:extLst>
                  <a:ext uri="{FF2B5EF4-FFF2-40B4-BE49-F238E27FC236}">
                    <a16:creationId xmlns:a16="http://schemas.microsoft.com/office/drawing/2014/main" xmlns="" id="{8AF6E2BF-A870-49C3-959B-7409D0CFCC2E}"/>
                  </a:ext>
                </a:extLst>
              </p:cNvPr>
              <p:cNvGrpSpPr/>
              <p:nvPr/>
            </p:nvGrpSpPr>
            <p:grpSpPr>
              <a:xfrm rot="18900000">
                <a:off x="2150212" y="5149244"/>
                <a:ext cx="380086" cy="365917"/>
                <a:chOff x="1295400" y="5381174"/>
                <a:chExt cx="380086" cy="365917"/>
              </a:xfrm>
              <a:effectLst/>
            </p:grpSpPr>
            <p:cxnSp>
              <p:nvCxnSpPr>
                <p:cNvPr id="233" name="Straight Connector 166">
                  <a:extLst>
                    <a:ext uri="{FF2B5EF4-FFF2-40B4-BE49-F238E27FC236}">
                      <a16:creationId xmlns:a16="http://schemas.microsoft.com/office/drawing/2014/main" xmlns="" id="{E34AA993-0860-4286-AFAF-79CD93B8ECF3}"/>
                    </a:ext>
                  </a:extLst>
                </p:cNvPr>
                <p:cNvCxnSpPr/>
                <p:nvPr/>
              </p:nvCxnSpPr>
              <p:spPr>
                <a:xfrm>
                  <a:off x="1494060" y="5381174"/>
                  <a:ext cx="0" cy="10829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34" name="Straight Connector 167">
                  <a:extLst>
                    <a:ext uri="{FF2B5EF4-FFF2-40B4-BE49-F238E27FC236}">
                      <a16:creationId xmlns:a16="http://schemas.microsoft.com/office/drawing/2014/main" xmlns="" id="{AB0D6B52-7287-41A3-A842-624E2A187F5F}"/>
                    </a:ext>
                  </a:extLst>
                </p:cNvPr>
                <p:cNvCxnSpPr/>
                <p:nvPr/>
              </p:nvCxnSpPr>
              <p:spPr>
                <a:xfrm>
                  <a:off x="1494060" y="5638800"/>
                  <a:ext cx="0" cy="10829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35" name="Straight Connector 168">
                  <a:extLst>
                    <a:ext uri="{FF2B5EF4-FFF2-40B4-BE49-F238E27FC236}">
                      <a16:creationId xmlns:a16="http://schemas.microsoft.com/office/drawing/2014/main" xmlns="" id="{CC50FFC9-35D2-4D66-B753-B07609A9F88D}"/>
                    </a:ext>
                  </a:extLst>
                </p:cNvPr>
                <p:cNvCxnSpPr/>
                <p:nvPr/>
              </p:nvCxnSpPr>
              <p:spPr>
                <a:xfrm flipH="1">
                  <a:off x="1559719" y="5562600"/>
                  <a:ext cx="11576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36" name="Straight Connector 169">
                  <a:extLst>
                    <a:ext uri="{FF2B5EF4-FFF2-40B4-BE49-F238E27FC236}">
                      <a16:creationId xmlns:a16="http://schemas.microsoft.com/office/drawing/2014/main" xmlns="" id="{9424FD5C-9291-4177-97EB-ACBDAFF15FE8}"/>
                    </a:ext>
                  </a:extLst>
                </p:cNvPr>
                <p:cNvCxnSpPr/>
                <p:nvPr/>
              </p:nvCxnSpPr>
              <p:spPr>
                <a:xfrm flipH="1">
                  <a:off x="1295400" y="5562600"/>
                  <a:ext cx="11576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232" name="Oval 165">
                <a:extLst>
                  <a:ext uri="{FF2B5EF4-FFF2-40B4-BE49-F238E27FC236}">
                    <a16:creationId xmlns:a16="http://schemas.microsoft.com/office/drawing/2014/main" xmlns="" id="{5FA98FC9-AC27-488D-9E08-1A425E747D2F}"/>
                  </a:ext>
                </a:extLst>
              </p:cNvPr>
              <p:cNvSpPr/>
              <p:nvPr/>
            </p:nvSpPr>
            <p:spPr>
              <a:xfrm>
                <a:off x="2243434" y="5233491"/>
                <a:ext cx="193643" cy="193643"/>
              </a:xfrm>
              <a:prstGeom prst="ellipse">
                <a:avLst/>
              </a:prstGeom>
              <a:solidFill>
                <a:sysClr val="window" lastClr="FFFFFF"/>
              </a:solidFill>
              <a:ln w="9525" cap="flat" cmpd="sng" algn="ctr">
                <a:noFill/>
                <a:prstDash val="solid"/>
              </a:ln>
              <a:effectLst/>
            </p:spPr>
            <p:txBody>
              <a:bodyPr rtlCol="0" anchor="ctr"/>
              <a:lstStyle/>
              <a:p>
                <a:pPr algn="ctr">
                  <a:defRPr/>
                </a:pPr>
                <a:endParaRPr lang="en-US" sz="1600" kern="0" dirty="0">
                  <a:solidFill>
                    <a:prstClr val="white"/>
                  </a:solidFill>
                  <a:latin typeface="Calibri"/>
                  <a:cs typeface="+mn-cs"/>
                </a:endParaRPr>
              </a:p>
            </p:txBody>
          </p:sp>
        </p:grpSp>
        <p:grpSp>
          <p:nvGrpSpPr>
            <p:cNvPr id="70" name="Group 25">
              <a:extLst>
                <a:ext uri="{FF2B5EF4-FFF2-40B4-BE49-F238E27FC236}">
                  <a16:creationId xmlns:a16="http://schemas.microsoft.com/office/drawing/2014/main" xmlns="" id="{099297DA-43FA-4C45-9308-206C91740507}"/>
                </a:ext>
              </a:extLst>
            </p:cNvPr>
            <p:cNvGrpSpPr/>
            <p:nvPr/>
          </p:nvGrpSpPr>
          <p:grpSpPr>
            <a:xfrm>
              <a:off x="3698775" y="2580206"/>
              <a:ext cx="389610" cy="365917"/>
              <a:chOff x="2288381" y="2743200"/>
              <a:chExt cx="389610" cy="365917"/>
            </a:xfrm>
          </p:grpSpPr>
          <p:grpSp>
            <p:nvGrpSpPr>
              <p:cNvPr id="224" name="Group 199">
                <a:extLst>
                  <a:ext uri="{FF2B5EF4-FFF2-40B4-BE49-F238E27FC236}">
                    <a16:creationId xmlns:a16="http://schemas.microsoft.com/office/drawing/2014/main" xmlns="" id="{55ECA971-27EC-4EB4-BE05-B7CB1809BE23}"/>
                  </a:ext>
                </a:extLst>
              </p:cNvPr>
              <p:cNvGrpSpPr/>
              <p:nvPr/>
            </p:nvGrpSpPr>
            <p:grpSpPr>
              <a:xfrm>
                <a:off x="2288381" y="2743200"/>
                <a:ext cx="389610" cy="365917"/>
                <a:chOff x="1297781" y="5381174"/>
                <a:chExt cx="389610" cy="365917"/>
              </a:xfrm>
              <a:effectLst/>
            </p:grpSpPr>
            <p:cxnSp>
              <p:nvCxnSpPr>
                <p:cNvPr id="226" name="Straight Connector 206">
                  <a:extLst>
                    <a:ext uri="{FF2B5EF4-FFF2-40B4-BE49-F238E27FC236}">
                      <a16:creationId xmlns:a16="http://schemas.microsoft.com/office/drawing/2014/main" xmlns="" id="{C546CA39-C99F-4D80-B521-A4CD68D053E8}"/>
                    </a:ext>
                  </a:extLst>
                </p:cNvPr>
                <p:cNvCxnSpPr/>
                <p:nvPr/>
              </p:nvCxnSpPr>
              <p:spPr>
                <a:xfrm>
                  <a:off x="1494060" y="5381174"/>
                  <a:ext cx="0" cy="10829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27" name="Straight Connector 207">
                  <a:extLst>
                    <a:ext uri="{FF2B5EF4-FFF2-40B4-BE49-F238E27FC236}">
                      <a16:creationId xmlns:a16="http://schemas.microsoft.com/office/drawing/2014/main" xmlns="" id="{BF346477-FE48-471E-B240-10C93E18009B}"/>
                    </a:ext>
                  </a:extLst>
                </p:cNvPr>
                <p:cNvCxnSpPr/>
                <p:nvPr/>
              </p:nvCxnSpPr>
              <p:spPr>
                <a:xfrm>
                  <a:off x="1494060" y="5638800"/>
                  <a:ext cx="0" cy="10829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28" name="Straight Connector 208">
                  <a:extLst>
                    <a:ext uri="{FF2B5EF4-FFF2-40B4-BE49-F238E27FC236}">
                      <a16:creationId xmlns:a16="http://schemas.microsoft.com/office/drawing/2014/main" xmlns="" id="{6F5AFD87-1AA4-4097-B51A-C036F12F874A}"/>
                    </a:ext>
                  </a:extLst>
                </p:cNvPr>
                <p:cNvCxnSpPr/>
                <p:nvPr/>
              </p:nvCxnSpPr>
              <p:spPr>
                <a:xfrm flipH="1">
                  <a:off x="1571624" y="5562600"/>
                  <a:ext cx="11576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29" name="Straight Connector 209">
                  <a:extLst>
                    <a:ext uri="{FF2B5EF4-FFF2-40B4-BE49-F238E27FC236}">
                      <a16:creationId xmlns:a16="http://schemas.microsoft.com/office/drawing/2014/main" xmlns="" id="{75923048-8FBE-45C9-A069-173BCA5DFBC6}"/>
                    </a:ext>
                  </a:extLst>
                </p:cNvPr>
                <p:cNvCxnSpPr/>
                <p:nvPr/>
              </p:nvCxnSpPr>
              <p:spPr>
                <a:xfrm flipH="1">
                  <a:off x="1297781" y="5562600"/>
                  <a:ext cx="11576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225" name="Oval 201">
                <a:extLst>
                  <a:ext uri="{FF2B5EF4-FFF2-40B4-BE49-F238E27FC236}">
                    <a16:creationId xmlns:a16="http://schemas.microsoft.com/office/drawing/2014/main" xmlns="" id="{2AA4EC3F-FD92-4593-A536-2B4E364E2BFA}"/>
                  </a:ext>
                </a:extLst>
              </p:cNvPr>
              <p:cNvSpPr/>
              <p:nvPr/>
            </p:nvSpPr>
            <p:spPr>
              <a:xfrm>
                <a:off x="2394066" y="2837038"/>
                <a:ext cx="178241" cy="178241"/>
              </a:xfrm>
              <a:prstGeom prst="ellipse">
                <a:avLst/>
              </a:prstGeom>
              <a:noFill/>
              <a:ln w="28575" cap="flat" cmpd="sng" algn="ctr">
                <a:solidFill>
                  <a:schemeClr val="bg1"/>
                </a:solidFill>
                <a:prstDash val="solid"/>
              </a:ln>
              <a:effectLst/>
            </p:spPr>
            <p:txBody>
              <a:bodyPr rtlCol="0" anchor="ctr"/>
              <a:lstStyle/>
              <a:p>
                <a:pPr algn="ctr">
                  <a:defRPr/>
                </a:pPr>
                <a:endParaRPr lang="en-US" sz="1600" kern="0" dirty="0">
                  <a:solidFill>
                    <a:prstClr val="white"/>
                  </a:solidFill>
                  <a:latin typeface="Calibri"/>
                  <a:cs typeface="+mn-cs"/>
                </a:endParaRPr>
              </a:p>
            </p:txBody>
          </p:sp>
        </p:grpSp>
        <p:grpSp>
          <p:nvGrpSpPr>
            <p:cNvPr id="71" name="Group 237">
              <a:extLst>
                <a:ext uri="{FF2B5EF4-FFF2-40B4-BE49-F238E27FC236}">
                  <a16:creationId xmlns:a16="http://schemas.microsoft.com/office/drawing/2014/main" xmlns="" id="{89B1D025-B84C-4316-AF60-CE903D980599}"/>
                </a:ext>
              </a:extLst>
            </p:cNvPr>
            <p:cNvGrpSpPr/>
            <p:nvPr/>
          </p:nvGrpSpPr>
          <p:grpSpPr>
            <a:xfrm>
              <a:off x="5925124" y="4646870"/>
              <a:ext cx="389610" cy="365917"/>
              <a:chOff x="2288381" y="2743200"/>
              <a:chExt cx="389610" cy="365917"/>
            </a:xfrm>
          </p:grpSpPr>
          <p:grpSp>
            <p:nvGrpSpPr>
              <p:cNvPr id="218" name="Group 238">
                <a:extLst>
                  <a:ext uri="{FF2B5EF4-FFF2-40B4-BE49-F238E27FC236}">
                    <a16:creationId xmlns:a16="http://schemas.microsoft.com/office/drawing/2014/main" xmlns="" id="{91E6E688-6958-4A07-A817-B49D59708E22}"/>
                  </a:ext>
                </a:extLst>
              </p:cNvPr>
              <p:cNvGrpSpPr/>
              <p:nvPr/>
            </p:nvGrpSpPr>
            <p:grpSpPr>
              <a:xfrm>
                <a:off x="2288381" y="2743200"/>
                <a:ext cx="389610" cy="365917"/>
                <a:chOff x="1297781" y="5381174"/>
                <a:chExt cx="389610" cy="365917"/>
              </a:xfrm>
              <a:effectLst/>
            </p:grpSpPr>
            <p:cxnSp>
              <p:nvCxnSpPr>
                <p:cNvPr id="220" name="Straight Connector 240">
                  <a:extLst>
                    <a:ext uri="{FF2B5EF4-FFF2-40B4-BE49-F238E27FC236}">
                      <a16:creationId xmlns:a16="http://schemas.microsoft.com/office/drawing/2014/main" xmlns="" id="{3101AE57-E9DB-4745-A3CF-830D41C76B91}"/>
                    </a:ext>
                  </a:extLst>
                </p:cNvPr>
                <p:cNvCxnSpPr/>
                <p:nvPr/>
              </p:nvCxnSpPr>
              <p:spPr>
                <a:xfrm>
                  <a:off x="1494060" y="5381174"/>
                  <a:ext cx="0" cy="10829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21" name="Straight Connector 241">
                  <a:extLst>
                    <a:ext uri="{FF2B5EF4-FFF2-40B4-BE49-F238E27FC236}">
                      <a16:creationId xmlns:a16="http://schemas.microsoft.com/office/drawing/2014/main" xmlns="" id="{F4575904-9A8F-4304-9BE0-A4F080E08369}"/>
                    </a:ext>
                  </a:extLst>
                </p:cNvPr>
                <p:cNvCxnSpPr/>
                <p:nvPr/>
              </p:nvCxnSpPr>
              <p:spPr>
                <a:xfrm>
                  <a:off x="1494060" y="5638800"/>
                  <a:ext cx="0" cy="10829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22" name="Straight Connector 242">
                  <a:extLst>
                    <a:ext uri="{FF2B5EF4-FFF2-40B4-BE49-F238E27FC236}">
                      <a16:creationId xmlns:a16="http://schemas.microsoft.com/office/drawing/2014/main" xmlns="" id="{B199DE28-914D-418A-A138-32696569CFC4}"/>
                    </a:ext>
                  </a:extLst>
                </p:cNvPr>
                <p:cNvCxnSpPr/>
                <p:nvPr/>
              </p:nvCxnSpPr>
              <p:spPr>
                <a:xfrm flipH="1">
                  <a:off x="1571624" y="5562600"/>
                  <a:ext cx="11576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23" name="Straight Connector 243">
                  <a:extLst>
                    <a:ext uri="{FF2B5EF4-FFF2-40B4-BE49-F238E27FC236}">
                      <a16:creationId xmlns:a16="http://schemas.microsoft.com/office/drawing/2014/main" xmlns="" id="{41F4E5AB-E244-4CB5-A4F0-C199498F39E3}"/>
                    </a:ext>
                  </a:extLst>
                </p:cNvPr>
                <p:cNvCxnSpPr/>
                <p:nvPr/>
              </p:nvCxnSpPr>
              <p:spPr>
                <a:xfrm flipH="1">
                  <a:off x="1297781" y="5562600"/>
                  <a:ext cx="11576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219" name="Oval 239">
                <a:extLst>
                  <a:ext uri="{FF2B5EF4-FFF2-40B4-BE49-F238E27FC236}">
                    <a16:creationId xmlns:a16="http://schemas.microsoft.com/office/drawing/2014/main" xmlns="" id="{AEF92BCE-293E-4345-8147-294AAFDBE4BE}"/>
                  </a:ext>
                </a:extLst>
              </p:cNvPr>
              <p:cNvSpPr/>
              <p:nvPr/>
            </p:nvSpPr>
            <p:spPr>
              <a:xfrm>
                <a:off x="2394066" y="2837038"/>
                <a:ext cx="178241" cy="178241"/>
              </a:xfrm>
              <a:prstGeom prst="ellipse">
                <a:avLst/>
              </a:prstGeom>
              <a:noFill/>
              <a:ln w="28575" cap="flat" cmpd="sng" algn="ctr">
                <a:solidFill>
                  <a:schemeClr val="bg1"/>
                </a:solidFill>
                <a:prstDash val="solid"/>
              </a:ln>
              <a:effectLst/>
            </p:spPr>
            <p:txBody>
              <a:bodyPr rtlCol="0" anchor="ctr"/>
              <a:lstStyle/>
              <a:p>
                <a:pPr algn="ctr">
                  <a:defRPr/>
                </a:pPr>
                <a:endParaRPr lang="en-US" sz="1600" kern="0" dirty="0">
                  <a:solidFill>
                    <a:prstClr val="white"/>
                  </a:solidFill>
                  <a:latin typeface="Calibri"/>
                  <a:cs typeface="+mn-cs"/>
                </a:endParaRPr>
              </a:p>
            </p:txBody>
          </p:sp>
        </p:grpSp>
        <p:sp>
          <p:nvSpPr>
            <p:cNvPr id="72" name="Freeform 245">
              <a:extLst>
                <a:ext uri="{FF2B5EF4-FFF2-40B4-BE49-F238E27FC236}">
                  <a16:creationId xmlns:a16="http://schemas.microsoft.com/office/drawing/2014/main" xmlns="" id="{480C26D9-BB54-4A7D-87FE-8989C2B4114E}"/>
                </a:ext>
              </a:extLst>
            </p:cNvPr>
            <p:cNvSpPr/>
            <p:nvPr/>
          </p:nvSpPr>
          <p:spPr>
            <a:xfrm rot="20789566">
              <a:off x="7341434" y="4032512"/>
              <a:ext cx="630655" cy="358528"/>
            </a:xfrm>
            <a:custGeom>
              <a:avLst/>
              <a:gdLst>
                <a:gd name="connsiteX0" fmla="*/ 193103 w 283975"/>
                <a:gd name="connsiteY0" fmla="*/ 0 h 119269"/>
                <a:gd name="connsiteX1" fmla="*/ 0 w 283975"/>
                <a:gd name="connsiteY1" fmla="*/ 119269 h 119269"/>
                <a:gd name="connsiteX2" fmla="*/ 283975 w 283975"/>
                <a:gd name="connsiteY2" fmla="*/ 51115 h 119269"/>
                <a:gd name="connsiteX0" fmla="*/ 263664 w 283975"/>
                <a:gd name="connsiteY0" fmla="*/ 0 h 157936"/>
                <a:gd name="connsiteX1" fmla="*/ 0 w 283975"/>
                <a:gd name="connsiteY1" fmla="*/ 157936 h 157936"/>
                <a:gd name="connsiteX2" fmla="*/ 283975 w 283975"/>
                <a:gd name="connsiteY2" fmla="*/ 89782 h 157936"/>
              </a:gdLst>
              <a:ahLst/>
              <a:cxnLst>
                <a:cxn ang="0">
                  <a:pos x="connsiteX0" y="connsiteY0"/>
                </a:cxn>
                <a:cxn ang="0">
                  <a:pos x="connsiteX1" y="connsiteY1"/>
                </a:cxn>
                <a:cxn ang="0">
                  <a:pos x="connsiteX2" y="connsiteY2"/>
                </a:cxn>
              </a:cxnLst>
              <a:rect l="l" t="t" r="r" b="b"/>
              <a:pathLst>
                <a:path w="283975" h="157936">
                  <a:moveTo>
                    <a:pt x="263664" y="0"/>
                  </a:moveTo>
                  <a:lnTo>
                    <a:pt x="0" y="157936"/>
                  </a:lnTo>
                  <a:lnTo>
                    <a:pt x="283975" y="89782"/>
                  </a:lnTo>
                </a:path>
              </a:pathLst>
            </a:custGeom>
            <a:solidFill>
              <a:schemeClr val="bg1"/>
            </a:solidFill>
            <a:ln>
              <a:no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dirty="0">
                <a:solidFill>
                  <a:prstClr val="black"/>
                </a:solidFill>
              </a:endParaRPr>
            </a:p>
          </p:txBody>
        </p:sp>
        <p:sp>
          <p:nvSpPr>
            <p:cNvPr id="73" name="TextBox 22">
              <a:extLst>
                <a:ext uri="{FF2B5EF4-FFF2-40B4-BE49-F238E27FC236}">
                  <a16:creationId xmlns:a16="http://schemas.microsoft.com/office/drawing/2014/main" xmlns="" id="{F19C82E6-EA52-4C88-BD85-798B0099248E}"/>
                </a:ext>
              </a:extLst>
            </p:cNvPr>
            <p:cNvSpPr txBox="1"/>
            <p:nvPr/>
          </p:nvSpPr>
          <p:spPr>
            <a:xfrm>
              <a:off x="6493158" y="3393191"/>
              <a:ext cx="1750196" cy="793686"/>
            </a:xfrm>
            <a:prstGeom prst="rect">
              <a:avLst/>
            </a:prstGeom>
            <a:solidFill>
              <a:sysClr val="window" lastClr="FFFFFF"/>
            </a:solidFill>
            <a:effectLst>
              <a:outerShdw blurRad="50800" dist="38100" dir="2700000" algn="tl" rotWithShape="0">
                <a:prstClr val="black">
                  <a:alpha val="40000"/>
                </a:prstClr>
              </a:outerShdw>
            </a:effectLst>
          </p:spPr>
          <p:txBody>
            <a:bodyPr wrap="none" lIns="45720" tIns="0" rIns="45720" bIns="0" rtlCol="0" anchor="ctr">
              <a:spAutoFit/>
            </a:bodyPr>
            <a:lstStyle>
              <a:defPPr>
                <a:defRPr lang="en-US"/>
              </a:defPPr>
              <a:lvl1pPr marR="0" lvl="0" indent="0" algn="ctr" fontAlgn="base">
                <a:lnSpc>
                  <a:spcPct val="100000"/>
                </a:lnSpc>
                <a:spcBef>
                  <a:spcPct val="0"/>
                </a:spcBef>
                <a:spcAft>
                  <a:spcPct val="0"/>
                </a:spcAft>
                <a:buClrTx/>
                <a:buSzTx/>
                <a:buFontTx/>
                <a:buNone/>
                <a:tabLst/>
                <a:defRPr sz="1400" b="0" kern="0">
                  <a:latin typeface="Calibri"/>
                  <a:cs typeface="Arial" pitchFamily="34" charset="0"/>
                </a:defRPr>
              </a:lvl1pPr>
            </a:lstStyle>
            <a:p>
              <a:r>
                <a:rPr lang="en-US" sz="1200" b="1" dirty="0">
                  <a:solidFill>
                    <a:prstClr val="black"/>
                  </a:solidFill>
                </a:rPr>
                <a:t>Low-side Discovery</a:t>
              </a:r>
            </a:p>
            <a:p>
              <a:r>
                <a:rPr lang="en-US" sz="1200" b="1" dirty="0">
                  <a:solidFill>
                    <a:prstClr val="black"/>
                  </a:solidFill>
                </a:rPr>
                <a:t>Imhotep South (2016)</a:t>
              </a:r>
            </a:p>
            <a:p>
              <a:r>
                <a:rPr lang="en-US" sz="1200" b="1" dirty="0">
                  <a:solidFill>
                    <a:prstClr val="black"/>
                  </a:solidFill>
                </a:rPr>
                <a:t>Masajid Dolomite oil pay</a:t>
              </a:r>
            </a:p>
            <a:p>
              <a:r>
                <a:rPr lang="zh-CN" altLang="en-US" sz="1200" b="1" dirty="0">
                  <a:solidFill>
                    <a:prstClr val="black"/>
                  </a:solidFill>
                </a:rPr>
                <a:t>碳酸盐岩岩性圈闭</a:t>
              </a:r>
              <a:endParaRPr lang="en-US" sz="1200" b="1" dirty="0">
                <a:solidFill>
                  <a:prstClr val="black"/>
                </a:solidFill>
              </a:endParaRPr>
            </a:p>
          </p:txBody>
        </p:sp>
        <p:sp>
          <p:nvSpPr>
            <p:cNvPr id="74" name="Freeform 246">
              <a:extLst>
                <a:ext uri="{FF2B5EF4-FFF2-40B4-BE49-F238E27FC236}">
                  <a16:creationId xmlns:a16="http://schemas.microsoft.com/office/drawing/2014/main" xmlns="" id="{2A45DBA3-3880-447A-A468-ABBF07D9960A}"/>
                </a:ext>
              </a:extLst>
            </p:cNvPr>
            <p:cNvSpPr/>
            <p:nvPr/>
          </p:nvSpPr>
          <p:spPr>
            <a:xfrm rot="19617188">
              <a:off x="2197343" y="1529310"/>
              <a:ext cx="863098" cy="480925"/>
            </a:xfrm>
            <a:custGeom>
              <a:avLst/>
              <a:gdLst>
                <a:gd name="connsiteX0" fmla="*/ 193103 w 283975"/>
                <a:gd name="connsiteY0" fmla="*/ 0 h 119269"/>
                <a:gd name="connsiteX1" fmla="*/ 0 w 283975"/>
                <a:gd name="connsiteY1" fmla="*/ 119269 h 119269"/>
                <a:gd name="connsiteX2" fmla="*/ 283975 w 283975"/>
                <a:gd name="connsiteY2" fmla="*/ 51115 h 119269"/>
                <a:gd name="connsiteX0" fmla="*/ 263664 w 283975"/>
                <a:gd name="connsiteY0" fmla="*/ 0 h 157936"/>
                <a:gd name="connsiteX1" fmla="*/ 0 w 283975"/>
                <a:gd name="connsiteY1" fmla="*/ 157936 h 157936"/>
                <a:gd name="connsiteX2" fmla="*/ 283975 w 283975"/>
                <a:gd name="connsiteY2" fmla="*/ 89782 h 157936"/>
              </a:gdLst>
              <a:ahLst/>
              <a:cxnLst>
                <a:cxn ang="0">
                  <a:pos x="connsiteX0" y="connsiteY0"/>
                </a:cxn>
                <a:cxn ang="0">
                  <a:pos x="connsiteX1" y="connsiteY1"/>
                </a:cxn>
                <a:cxn ang="0">
                  <a:pos x="connsiteX2" y="connsiteY2"/>
                </a:cxn>
              </a:cxnLst>
              <a:rect l="l" t="t" r="r" b="b"/>
              <a:pathLst>
                <a:path w="283975" h="157936">
                  <a:moveTo>
                    <a:pt x="263664" y="0"/>
                  </a:moveTo>
                  <a:lnTo>
                    <a:pt x="0" y="157936"/>
                  </a:lnTo>
                  <a:lnTo>
                    <a:pt x="283975" y="89782"/>
                  </a:lnTo>
                </a:path>
              </a:pathLst>
            </a:custGeom>
            <a:solidFill>
              <a:schemeClr val="bg1"/>
            </a:solidFill>
            <a:ln>
              <a:no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dirty="0">
                <a:solidFill>
                  <a:prstClr val="black"/>
                </a:solidFill>
              </a:endParaRPr>
            </a:p>
          </p:txBody>
        </p:sp>
        <p:sp>
          <p:nvSpPr>
            <p:cNvPr id="75" name="TextBox 110">
              <a:extLst>
                <a:ext uri="{FF2B5EF4-FFF2-40B4-BE49-F238E27FC236}">
                  <a16:creationId xmlns:a16="http://schemas.microsoft.com/office/drawing/2014/main" xmlns="" id="{04D87247-FFE3-4B84-90A5-D67F59AE5831}"/>
                </a:ext>
              </a:extLst>
            </p:cNvPr>
            <p:cNvSpPr txBox="1"/>
            <p:nvPr/>
          </p:nvSpPr>
          <p:spPr>
            <a:xfrm>
              <a:off x="2397477" y="1330380"/>
              <a:ext cx="1950628" cy="595264"/>
            </a:xfrm>
            <a:prstGeom prst="rect">
              <a:avLst/>
            </a:prstGeom>
            <a:solidFill>
              <a:schemeClr val="bg1"/>
            </a:solidFill>
            <a:effectLst>
              <a:outerShdw blurRad="50800" dist="38100" dir="2700000" algn="tl" rotWithShape="0">
                <a:prstClr val="black">
                  <a:alpha val="40000"/>
                </a:prstClr>
              </a:outerShdw>
            </a:effectLst>
          </p:spPr>
          <p:txBody>
            <a:bodyPr wrap="none" lIns="45720" tIns="0" rIns="45720" bIns="0" rtlCol="0" anchor="ctr">
              <a:spAutoFit/>
            </a:bodyPr>
            <a:lstStyle>
              <a:defPPr>
                <a:defRPr lang="en-US"/>
              </a:defPPr>
              <a:lvl1pPr marR="0" lvl="0" indent="0" algn="ctr" fontAlgn="base">
                <a:lnSpc>
                  <a:spcPct val="100000"/>
                </a:lnSpc>
                <a:spcBef>
                  <a:spcPct val="0"/>
                </a:spcBef>
                <a:spcAft>
                  <a:spcPct val="0"/>
                </a:spcAft>
                <a:buClrTx/>
                <a:buSzTx/>
                <a:buFontTx/>
                <a:buNone/>
                <a:tabLst/>
                <a:defRPr sz="1400" b="0" kern="0">
                  <a:latin typeface="Calibri"/>
                  <a:cs typeface="Arial" pitchFamily="34" charset="0"/>
                </a:defRPr>
              </a:lvl1pPr>
            </a:lstStyle>
            <a:p>
              <a:r>
                <a:rPr lang="en-US" sz="1200" b="1" dirty="0">
                  <a:solidFill>
                    <a:prstClr val="black"/>
                  </a:solidFill>
                </a:rPr>
                <a:t>Kadesh Discovery (2017)</a:t>
              </a:r>
            </a:p>
            <a:p>
              <a:r>
                <a:rPr lang="en-US" sz="1200" b="1" dirty="0">
                  <a:solidFill>
                    <a:prstClr val="black"/>
                  </a:solidFill>
                </a:rPr>
                <a:t>Subtle Trap</a:t>
              </a:r>
              <a:r>
                <a:rPr lang="zh-CN" altLang="en-US" sz="1200" b="1" dirty="0">
                  <a:solidFill>
                    <a:prstClr val="black"/>
                  </a:solidFill>
                </a:rPr>
                <a:t>低幅隐蔽圈闭</a:t>
              </a:r>
              <a:endParaRPr lang="en-US" sz="1200" b="1" dirty="0">
                <a:solidFill>
                  <a:prstClr val="black"/>
                </a:solidFill>
              </a:endParaRPr>
            </a:p>
            <a:p>
              <a:r>
                <a:rPr lang="en-US" sz="1200" b="1" dirty="0">
                  <a:solidFill>
                    <a:prstClr val="black"/>
                  </a:solidFill>
                </a:rPr>
                <a:t>243’ pay, 40 BCF, 2.3 MMBC</a:t>
              </a:r>
            </a:p>
          </p:txBody>
        </p:sp>
        <p:sp>
          <p:nvSpPr>
            <p:cNvPr id="76" name="Rectangle 248">
              <a:extLst>
                <a:ext uri="{FF2B5EF4-FFF2-40B4-BE49-F238E27FC236}">
                  <a16:creationId xmlns:a16="http://schemas.microsoft.com/office/drawing/2014/main" xmlns="" id="{2C340524-B6DF-44E6-9A6B-9AAA0454C92C}"/>
                </a:ext>
              </a:extLst>
            </p:cNvPr>
            <p:cNvSpPr/>
            <p:nvPr/>
          </p:nvSpPr>
          <p:spPr>
            <a:xfrm>
              <a:off x="5756372" y="5929767"/>
              <a:ext cx="1662105" cy="325465"/>
            </a:xfrm>
            <a:prstGeom prst="rect">
              <a:avLst/>
            </a:prstGeom>
            <a:solidFill>
              <a:schemeClr val="bg1"/>
            </a:solidFill>
            <a:ln w="31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dirty="0">
                <a:solidFill>
                  <a:prstClr val="white"/>
                </a:solidFill>
              </a:endParaRPr>
            </a:p>
          </p:txBody>
        </p:sp>
        <p:cxnSp>
          <p:nvCxnSpPr>
            <p:cNvPr id="77" name="Straight Connector 250">
              <a:extLst>
                <a:ext uri="{FF2B5EF4-FFF2-40B4-BE49-F238E27FC236}">
                  <a16:creationId xmlns:a16="http://schemas.microsoft.com/office/drawing/2014/main" xmlns="" id="{93B154FE-0469-4CAF-BEA7-330EC4DE1B55}"/>
                </a:ext>
              </a:extLst>
            </p:cNvPr>
            <p:cNvCxnSpPr/>
            <p:nvPr/>
          </p:nvCxnSpPr>
          <p:spPr>
            <a:xfrm>
              <a:off x="5858258" y="6065914"/>
              <a:ext cx="1511684"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8" name="TextBox 251">
              <a:extLst>
                <a:ext uri="{FF2B5EF4-FFF2-40B4-BE49-F238E27FC236}">
                  <a16:creationId xmlns:a16="http://schemas.microsoft.com/office/drawing/2014/main" xmlns="" id="{462D692F-4BB6-4ABD-BA38-F8A09EA0ADCB}"/>
                </a:ext>
              </a:extLst>
            </p:cNvPr>
            <p:cNvSpPr txBox="1"/>
            <p:nvPr/>
          </p:nvSpPr>
          <p:spPr>
            <a:xfrm>
              <a:off x="6305360" y="5875898"/>
              <a:ext cx="1004527" cy="281097"/>
            </a:xfrm>
            <a:prstGeom prst="rect">
              <a:avLst/>
            </a:prstGeom>
            <a:noFill/>
          </p:spPr>
          <p:txBody>
            <a:bodyPr wrap="square" rtlCol="0">
              <a:spAutoFit/>
            </a:bodyPr>
            <a:lstStyle/>
            <a:p>
              <a:pPr fontAlgn="auto">
                <a:spcBef>
                  <a:spcPts val="0"/>
                </a:spcBef>
                <a:spcAft>
                  <a:spcPts val="0"/>
                </a:spcAft>
              </a:pPr>
              <a:r>
                <a:rPr lang="en-US" sz="1100" dirty="0">
                  <a:solidFill>
                    <a:srgbClr val="462E00"/>
                  </a:solidFill>
                  <a:latin typeface="Calibri"/>
                  <a:cs typeface="+mn-cs"/>
                </a:rPr>
                <a:t>5000 m</a:t>
              </a:r>
            </a:p>
          </p:txBody>
        </p:sp>
        <p:sp>
          <p:nvSpPr>
            <p:cNvPr id="79" name="Freeform 253">
              <a:extLst>
                <a:ext uri="{FF2B5EF4-FFF2-40B4-BE49-F238E27FC236}">
                  <a16:creationId xmlns:a16="http://schemas.microsoft.com/office/drawing/2014/main" xmlns="" id="{42B776AE-1247-400A-8AFF-31FD3877ED40}"/>
                </a:ext>
              </a:extLst>
            </p:cNvPr>
            <p:cNvSpPr/>
            <p:nvPr/>
          </p:nvSpPr>
          <p:spPr>
            <a:xfrm rot="6260732">
              <a:off x="7626901" y="5227369"/>
              <a:ext cx="461392" cy="358528"/>
            </a:xfrm>
            <a:custGeom>
              <a:avLst/>
              <a:gdLst>
                <a:gd name="connsiteX0" fmla="*/ 193103 w 283975"/>
                <a:gd name="connsiteY0" fmla="*/ 0 h 119269"/>
                <a:gd name="connsiteX1" fmla="*/ 0 w 283975"/>
                <a:gd name="connsiteY1" fmla="*/ 119269 h 119269"/>
                <a:gd name="connsiteX2" fmla="*/ 283975 w 283975"/>
                <a:gd name="connsiteY2" fmla="*/ 51115 h 119269"/>
                <a:gd name="connsiteX0" fmla="*/ 263664 w 283975"/>
                <a:gd name="connsiteY0" fmla="*/ 0 h 157936"/>
                <a:gd name="connsiteX1" fmla="*/ 0 w 283975"/>
                <a:gd name="connsiteY1" fmla="*/ 157936 h 157936"/>
                <a:gd name="connsiteX2" fmla="*/ 283975 w 283975"/>
                <a:gd name="connsiteY2" fmla="*/ 89782 h 157936"/>
              </a:gdLst>
              <a:ahLst/>
              <a:cxnLst>
                <a:cxn ang="0">
                  <a:pos x="connsiteX0" y="connsiteY0"/>
                </a:cxn>
                <a:cxn ang="0">
                  <a:pos x="connsiteX1" y="connsiteY1"/>
                </a:cxn>
                <a:cxn ang="0">
                  <a:pos x="connsiteX2" y="connsiteY2"/>
                </a:cxn>
              </a:cxnLst>
              <a:rect l="l" t="t" r="r" b="b"/>
              <a:pathLst>
                <a:path w="283975" h="157936">
                  <a:moveTo>
                    <a:pt x="263664" y="0"/>
                  </a:moveTo>
                  <a:lnTo>
                    <a:pt x="0" y="157936"/>
                  </a:lnTo>
                  <a:lnTo>
                    <a:pt x="283975" y="89782"/>
                  </a:lnTo>
                </a:path>
              </a:pathLst>
            </a:custGeom>
            <a:solidFill>
              <a:schemeClr val="bg1"/>
            </a:solidFill>
            <a:ln>
              <a:no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dirty="0">
                <a:solidFill>
                  <a:prstClr val="black"/>
                </a:solidFill>
              </a:endParaRPr>
            </a:p>
          </p:txBody>
        </p:sp>
        <p:sp>
          <p:nvSpPr>
            <p:cNvPr id="80" name="TextBox 27">
              <a:extLst>
                <a:ext uri="{FF2B5EF4-FFF2-40B4-BE49-F238E27FC236}">
                  <a16:creationId xmlns:a16="http://schemas.microsoft.com/office/drawing/2014/main" xmlns="" id="{2F8C59AB-B16E-4D1F-9DE6-04764A5898FB}"/>
                </a:ext>
              </a:extLst>
            </p:cNvPr>
            <p:cNvSpPr txBox="1"/>
            <p:nvPr/>
          </p:nvSpPr>
          <p:spPr>
            <a:xfrm>
              <a:off x="7358295" y="5407707"/>
              <a:ext cx="1275349" cy="430887"/>
            </a:xfrm>
            <a:prstGeom prst="rect">
              <a:avLst/>
            </a:prstGeom>
            <a:solidFill>
              <a:schemeClr val="bg1"/>
            </a:solidFill>
            <a:effectLst>
              <a:outerShdw blurRad="50800" dist="38100" dir="2700000" algn="tl" rotWithShape="0">
                <a:prstClr val="black">
                  <a:alpha val="40000"/>
                </a:prstClr>
              </a:outerShdw>
            </a:effectLst>
          </p:spPr>
          <p:txBody>
            <a:bodyPr wrap="none" lIns="45720" tIns="0" rIns="45720" bIns="0" rtlCol="0" anchor="ctr">
              <a:spAutoFit/>
            </a:bodyPr>
            <a:lstStyle>
              <a:defPPr>
                <a:defRPr lang="en-US"/>
              </a:defPPr>
              <a:lvl1pPr marR="0" lvl="0" indent="0" algn="ctr" fontAlgn="base">
                <a:lnSpc>
                  <a:spcPct val="100000"/>
                </a:lnSpc>
                <a:spcBef>
                  <a:spcPct val="0"/>
                </a:spcBef>
                <a:spcAft>
                  <a:spcPct val="0"/>
                </a:spcAft>
                <a:buClrTx/>
                <a:buSzTx/>
                <a:buFontTx/>
                <a:buNone/>
                <a:tabLst/>
                <a:defRPr sz="1400" b="0" kern="0">
                  <a:latin typeface="Calibri"/>
                  <a:cs typeface="Arial" pitchFamily="34" charset="0"/>
                </a:defRPr>
              </a:lvl1pPr>
            </a:lstStyle>
            <a:p>
              <a:r>
                <a:rPr lang="en-US" b="1" dirty="0">
                  <a:solidFill>
                    <a:prstClr val="black"/>
                  </a:solidFill>
                </a:rPr>
                <a:t>Bravo 2X (2017)</a:t>
              </a:r>
            </a:p>
            <a:p>
              <a:r>
                <a:rPr lang="en-US" b="1" dirty="0">
                  <a:solidFill>
                    <a:prstClr val="black"/>
                  </a:solidFill>
                </a:rPr>
                <a:t>110’ pay</a:t>
              </a:r>
            </a:p>
          </p:txBody>
        </p:sp>
        <p:sp>
          <p:nvSpPr>
            <p:cNvPr id="81" name="Freeform 261">
              <a:extLst>
                <a:ext uri="{FF2B5EF4-FFF2-40B4-BE49-F238E27FC236}">
                  <a16:creationId xmlns:a16="http://schemas.microsoft.com/office/drawing/2014/main" xmlns="" id="{4562293B-44C6-471A-8097-E991EC9A7C94}"/>
                </a:ext>
              </a:extLst>
            </p:cNvPr>
            <p:cNvSpPr/>
            <p:nvPr/>
          </p:nvSpPr>
          <p:spPr>
            <a:xfrm rot="20827049" flipV="1">
              <a:off x="7811843" y="3015429"/>
              <a:ext cx="360075" cy="273420"/>
            </a:xfrm>
            <a:custGeom>
              <a:avLst/>
              <a:gdLst>
                <a:gd name="connsiteX0" fmla="*/ 193103 w 283975"/>
                <a:gd name="connsiteY0" fmla="*/ 0 h 119269"/>
                <a:gd name="connsiteX1" fmla="*/ 0 w 283975"/>
                <a:gd name="connsiteY1" fmla="*/ 119269 h 119269"/>
                <a:gd name="connsiteX2" fmla="*/ 283975 w 283975"/>
                <a:gd name="connsiteY2" fmla="*/ 51115 h 119269"/>
                <a:gd name="connsiteX0" fmla="*/ 263664 w 283975"/>
                <a:gd name="connsiteY0" fmla="*/ 0 h 157936"/>
                <a:gd name="connsiteX1" fmla="*/ 0 w 283975"/>
                <a:gd name="connsiteY1" fmla="*/ 157936 h 157936"/>
                <a:gd name="connsiteX2" fmla="*/ 283975 w 283975"/>
                <a:gd name="connsiteY2" fmla="*/ 89782 h 157936"/>
              </a:gdLst>
              <a:ahLst/>
              <a:cxnLst>
                <a:cxn ang="0">
                  <a:pos x="connsiteX0" y="connsiteY0"/>
                </a:cxn>
                <a:cxn ang="0">
                  <a:pos x="connsiteX1" y="connsiteY1"/>
                </a:cxn>
                <a:cxn ang="0">
                  <a:pos x="connsiteX2" y="connsiteY2"/>
                </a:cxn>
              </a:cxnLst>
              <a:rect l="l" t="t" r="r" b="b"/>
              <a:pathLst>
                <a:path w="283975" h="157936">
                  <a:moveTo>
                    <a:pt x="263664" y="0"/>
                  </a:moveTo>
                  <a:lnTo>
                    <a:pt x="0" y="157936"/>
                  </a:lnTo>
                  <a:lnTo>
                    <a:pt x="283975" y="89782"/>
                  </a:lnTo>
                </a:path>
              </a:pathLst>
            </a:custGeom>
            <a:solidFill>
              <a:schemeClr val="bg1"/>
            </a:solidFill>
            <a:ln>
              <a:no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dirty="0">
                <a:solidFill>
                  <a:prstClr val="black"/>
                </a:solidFill>
              </a:endParaRPr>
            </a:p>
          </p:txBody>
        </p:sp>
        <p:sp>
          <p:nvSpPr>
            <p:cNvPr id="82" name="TextBox 258">
              <a:extLst>
                <a:ext uri="{FF2B5EF4-FFF2-40B4-BE49-F238E27FC236}">
                  <a16:creationId xmlns:a16="http://schemas.microsoft.com/office/drawing/2014/main" xmlns="" id="{E16491F1-058B-4521-971B-429E557A9538}"/>
                </a:ext>
              </a:extLst>
            </p:cNvPr>
            <p:cNvSpPr txBox="1"/>
            <p:nvPr/>
          </p:nvSpPr>
          <p:spPr>
            <a:xfrm>
              <a:off x="6999630" y="2748056"/>
              <a:ext cx="1215012" cy="595264"/>
            </a:xfrm>
            <a:prstGeom prst="rect">
              <a:avLst/>
            </a:prstGeom>
            <a:solidFill>
              <a:sysClr val="window" lastClr="FFFFFF"/>
            </a:solidFill>
            <a:effectLst>
              <a:outerShdw blurRad="50800" dist="38100" dir="2700000" algn="tl" rotWithShape="0">
                <a:prstClr val="black">
                  <a:alpha val="40000"/>
                </a:prstClr>
              </a:outerShdw>
            </a:effectLst>
          </p:spPr>
          <p:txBody>
            <a:bodyPr wrap="square" lIns="45720" tIns="0" rIns="45720" bIns="0" rtlCol="0" anchor="ctr">
              <a:spAutoFit/>
            </a:bodyPr>
            <a:lstStyle>
              <a:defPPr>
                <a:defRPr lang="en-US"/>
              </a:defPPr>
              <a:lvl1pPr marR="0" lvl="0" indent="0" algn="ctr" fontAlgn="base">
                <a:lnSpc>
                  <a:spcPct val="100000"/>
                </a:lnSpc>
                <a:spcBef>
                  <a:spcPct val="0"/>
                </a:spcBef>
                <a:spcAft>
                  <a:spcPct val="0"/>
                </a:spcAft>
                <a:buClrTx/>
                <a:buSzTx/>
                <a:buFontTx/>
                <a:buNone/>
                <a:tabLst/>
                <a:defRPr sz="1400" b="0" kern="0">
                  <a:latin typeface="Calibri"/>
                  <a:cs typeface="Arial" pitchFamily="34" charset="0"/>
                </a:defRPr>
              </a:lvl1pPr>
            </a:lstStyle>
            <a:p>
              <a:r>
                <a:rPr lang="en-US" sz="1200" dirty="0">
                  <a:solidFill>
                    <a:prstClr val="black"/>
                  </a:solidFill>
                </a:rPr>
                <a:t>Basin-high cum</a:t>
              </a:r>
            </a:p>
            <a:p>
              <a:r>
                <a:rPr lang="en-US" sz="1200" dirty="0">
                  <a:solidFill>
                    <a:prstClr val="black"/>
                  </a:solidFill>
                </a:rPr>
                <a:t>50 BCF 2.3 MMBO</a:t>
              </a:r>
            </a:p>
          </p:txBody>
        </p:sp>
        <p:grpSp>
          <p:nvGrpSpPr>
            <p:cNvPr id="83" name="Group 264">
              <a:extLst>
                <a:ext uri="{FF2B5EF4-FFF2-40B4-BE49-F238E27FC236}">
                  <a16:creationId xmlns:a16="http://schemas.microsoft.com/office/drawing/2014/main" xmlns="" id="{CCEE3EA3-B3F4-4B52-9ACE-63E504249B56}"/>
                </a:ext>
              </a:extLst>
            </p:cNvPr>
            <p:cNvGrpSpPr/>
            <p:nvPr/>
          </p:nvGrpSpPr>
          <p:grpSpPr>
            <a:xfrm>
              <a:off x="5477727" y="1309344"/>
              <a:ext cx="2848159" cy="1293779"/>
              <a:chOff x="1538550" y="2416368"/>
              <a:chExt cx="5776261" cy="2623872"/>
            </a:xfrm>
          </p:grpSpPr>
          <p:pic>
            <p:nvPicPr>
              <p:cNvPr id="216" name="Picture 265">
                <a:extLst>
                  <a:ext uri="{FF2B5EF4-FFF2-40B4-BE49-F238E27FC236}">
                    <a16:creationId xmlns:a16="http://schemas.microsoft.com/office/drawing/2014/main" xmlns="" id="{69A05AAA-03B6-4263-BF16-5A828FC956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921" t="31695" r="39470" b="35651"/>
              <a:stretch/>
            </p:blipFill>
            <p:spPr>
              <a:xfrm>
                <a:off x="1538550" y="2416368"/>
                <a:ext cx="5523940" cy="2623872"/>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217" name="Oval 266">
                <a:extLst>
                  <a:ext uri="{FF2B5EF4-FFF2-40B4-BE49-F238E27FC236}">
                    <a16:creationId xmlns:a16="http://schemas.microsoft.com/office/drawing/2014/main" xmlns="" id="{5E5761AE-2D63-4D9C-8841-9E36D32BF177}"/>
                  </a:ext>
                </a:extLst>
              </p:cNvPr>
              <p:cNvSpPr/>
              <p:nvPr/>
            </p:nvSpPr>
            <p:spPr>
              <a:xfrm rot="4849324">
                <a:off x="5915434" y="1956618"/>
                <a:ext cx="796958" cy="2001796"/>
              </a:xfrm>
              <a:prstGeom prst="ellipse">
                <a:avLst/>
              </a:prstGeom>
              <a:noFill/>
              <a:ln w="38100">
                <a:solidFill>
                  <a:schemeClr val="tx1">
                    <a:alpha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grpSp>
        <p:sp>
          <p:nvSpPr>
            <p:cNvPr id="84" name="TextBox 268">
              <a:extLst>
                <a:ext uri="{FF2B5EF4-FFF2-40B4-BE49-F238E27FC236}">
                  <a16:creationId xmlns:a16="http://schemas.microsoft.com/office/drawing/2014/main" xmlns="" id="{9ACA325A-948A-4191-A91C-4AD406622D4E}"/>
                </a:ext>
              </a:extLst>
            </p:cNvPr>
            <p:cNvSpPr txBox="1"/>
            <p:nvPr/>
          </p:nvSpPr>
          <p:spPr>
            <a:xfrm>
              <a:off x="8070527" y="1518554"/>
              <a:ext cx="832871" cy="153888"/>
            </a:xfrm>
            <a:prstGeom prst="rect">
              <a:avLst/>
            </a:prstGeom>
            <a:solidFill>
              <a:sysClr val="window" lastClr="FFFFFF"/>
            </a:solidFill>
            <a:effectLst>
              <a:outerShdw blurRad="50800" dist="38100" dir="2700000" algn="tl" rotWithShape="0">
                <a:prstClr val="black">
                  <a:alpha val="40000"/>
                </a:prstClr>
              </a:outerShdw>
            </a:effectLst>
          </p:spPr>
          <p:txBody>
            <a:bodyPr wrap="square" lIns="45660" tIns="0" rIns="45660" bIns="0" rtlCol="0">
              <a:spAutoFit/>
            </a:bodyPr>
            <a:lstStyle/>
            <a:p>
              <a:pPr algn="ctr">
                <a:defRPr/>
              </a:pPr>
              <a:r>
                <a:rPr lang="en-US" sz="1000" kern="0" dirty="0">
                  <a:solidFill>
                    <a:srgbClr val="462E00"/>
                  </a:solidFill>
                  <a:latin typeface="Calibri"/>
                </a:rPr>
                <a:t>Matruh Basin</a:t>
              </a:r>
            </a:p>
          </p:txBody>
        </p:sp>
        <p:sp>
          <p:nvSpPr>
            <p:cNvPr id="85" name="Freeform 308">
              <a:extLst>
                <a:ext uri="{FF2B5EF4-FFF2-40B4-BE49-F238E27FC236}">
                  <a16:creationId xmlns:a16="http://schemas.microsoft.com/office/drawing/2014/main" xmlns="" id="{8552CE16-A143-4A57-8542-747A7C70D1A6}"/>
                </a:ext>
              </a:extLst>
            </p:cNvPr>
            <p:cNvSpPr/>
            <p:nvPr/>
          </p:nvSpPr>
          <p:spPr>
            <a:xfrm rot="1031162">
              <a:off x="2518015" y="4093791"/>
              <a:ext cx="863098" cy="480925"/>
            </a:xfrm>
            <a:custGeom>
              <a:avLst/>
              <a:gdLst>
                <a:gd name="connsiteX0" fmla="*/ 193103 w 283975"/>
                <a:gd name="connsiteY0" fmla="*/ 0 h 119269"/>
                <a:gd name="connsiteX1" fmla="*/ 0 w 283975"/>
                <a:gd name="connsiteY1" fmla="*/ 119269 h 119269"/>
                <a:gd name="connsiteX2" fmla="*/ 283975 w 283975"/>
                <a:gd name="connsiteY2" fmla="*/ 51115 h 119269"/>
                <a:gd name="connsiteX0" fmla="*/ 263664 w 283975"/>
                <a:gd name="connsiteY0" fmla="*/ 0 h 157936"/>
                <a:gd name="connsiteX1" fmla="*/ 0 w 283975"/>
                <a:gd name="connsiteY1" fmla="*/ 157936 h 157936"/>
                <a:gd name="connsiteX2" fmla="*/ 283975 w 283975"/>
                <a:gd name="connsiteY2" fmla="*/ 89782 h 157936"/>
              </a:gdLst>
              <a:ahLst/>
              <a:cxnLst>
                <a:cxn ang="0">
                  <a:pos x="connsiteX0" y="connsiteY0"/>
                </a:cxn>
                <a:cxn ang="0">
                  <a:pos x="connsiteX1" y="connsiteY1"/>
                </a:cxn>
                <a:cxn ang="0">
                  <a:pos x="connsiteX2" y="connsiteY2"/>
                </a:cxn>
              </a:cxnLst>
              <a:rect l="l" t="t" r="r" b="b"/>
              <a:pathLst>
                <a:path w="283975" h="157936">
                  <a:moveTo>
                    <a:pt x="263664" y="0"/>
                  </a:moveTo>
                  <a:lnTo>
                    <a:pt x="0" y="157936"/>
                  </a:lnTo>
                  <a:lnTo>
                    <a:pt x="283975" y="89782"/>
                  </a:lnTo>
                </a:path>
              </a:pathLst>
            </a:custGeom>
            <a:solidFill>
              <a:schemeClr val="bg1"/>
            </a:solidFill>
            <a:ln>
              <a:no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dirty="0">
                <a:solidFill>
                  <a:prstClr val="black"/>
                </a:solidFill>
              </a:endParaRPr>
            </a:p>
          </p:txBody>
        </p:sp>
        <p:sp>
          <p:nvSpPr>
            <p:cNvPr id="86" name="Freeform 309">
              <a:extLst>
                <a:ext uri="{FF2B5EF4-FFF2-40B4-BE49-F238E27FC236}">
                  <a16:creationId xmlns:a16="http://schemas.microsoft.com/office/drawing/2014/main" xmlns="" id="{CE315F00-58AC-42A1-9097-2B3607D27D92}"/>
                </a:ext>
              </a:extLst>
            </p:cNvPr>
            <p:cNvSpPr/>
            <p:nvPr/>
          </p:nvSpPr>
          <p:spPr>
            <a:xfrm rot="2669477">
              <a:off x="2642175" y="3946465"/>
              <a:ext cx="863098" cy="480925"/>
            </a:xfrm>
            <a:custGeom>
              <a:avLst/>
              <a:gdLst>
                <a:gd name="connsiteX0" fmla="*/ 193103 w 283975"/>
                <a:gd name="connsiteY0" fmla="*/ 0 h 119269"/>
                <a:gd name="connsiteX1" fmla="*/ 0 w 283975"/>
                <a:gd name="connsiteY1" fmla="*/ 119269 h 119269"/>
                <a:gd name="connsiteX2" fmla="*/ 283975 w 283975"/>
                <a:gd name="connsiteY2" fmla="*/ 51115 h 119269"/>
                <a:gd name="connsiteX0" fmla="*/ 263664 w 283975"/>
                <a:gd name="connsiteY0" fmla="*/ 0 h 157936"/>
                <a:gd name="connsiteX1" fmla="*/ 0 w 283975"/>
                <a:gd name="connsiteY1" fmla="*/ 157936 h 157936"/>
                <a:gd name="connsiteX2" fmla="*/ 283975 w 283975"/>
                <a:gd name="connsiteY2" fmla="*/ 89782 h 157936"/>
              </a:gdLst>
              <a:ahLst/>
              <a:cxnLst>
                <a:cxn ang="0">
                  <a:pos x="connsiteX0" y="connsiteY0"/>
                </a:cxn>
                <a:cxn ang="0">
                  <a:pos x="connsiteX1" y="connsiteY1"/>
                </a:cxn>
                <a:cxn ang="0">
                  <a:pos x="connsiteX2" y="connsiteY2"/>
                </a:cxn>
              </a:cxnLst>
              <a:rect l="l" t="t" r="r" b="b"/>
              <a:pathLst>
                <a:path w="283975" h="157936">
                  <a:moveTo>
                    <a:pt x="263664" y="0"/>
                  </a:moveTo>
                  <a:lnTo>
                    <a:pt x="0" y="157936"/>
                  </a:lnTo>
                  <a:lnTo>
                    <a:pt x="283975" y="89782"/>
                  </a:lnTo>
                </a:path>
              </a:pathLst>
            </a:custGeom>
            <a:solidFill>
              <a:schemeClr val="bg1"/>
            </a:solidFill>
            <a:ln>
              <a:no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fontAlgn="auto">
                <a:spcBef>
                  <a:spcPts val="0"/>
                </a:spcBef>
                <a:spcAft>
                  <a:spcPts val="0"/>
                </a:spcAft>
              </a:pPr>
              <a:endParaRPr lang="en-US" dirty="0">
                <a:solidFill>
                  <a:prstClr val="black"/>
                </a:solidFill>
              </a:endParaRPr>
            </a:p>
          </p:txBody>
        </p:sp>
        <p:sp>
          <p:nvSpPr>
            <p:cNvPr id="87" name="TextBox 18">
              <a:extLst>
                <a:ext uri="{FF2B5EF4-FFF2-40B4-BE49-F238E27FC236}">
                  <a16:creationId xmlns:a16="http://schemas.microsoft.com/office/drawing/2014/main" xmlns="" id="{3D32F492-9605-4804-972B-E78728E84378}"/>
                </a:ext>
              </a:extLst>
            </p:cNvPr>
            <p:cNvSpPr txBox="1"/>
            <p:nvPr/>
          </p:nvSpPr>
          <p:spPr>
            <a:xfrm>
              <a:off x="2946180" y="3926003"/>
              <a:ext cx="1829781" cy="793686"/>
            </a:xfrm>
            <a:prstGeom prst="rect">
              <a:avLst/>
            </a:prstGeom>
            <a:solidFill>
              <a:schemeClr val="bg1"/>
            </a:solidFill>
            <a:effectLst>
              <a:outerShdw blurRad="50800" dist="38100" dir="2700000" algn="tl" rotWithShape="0">
                <a:prstClr val="black">
                  <a:alpha val="40000"/>
                </a:prstClr>
              </a:outerShdw>
            </a:effectLst>
          </p:spPr>
          <p:txBody>
            <a:bodyPr wrap="square" lIns="45720" tIns="0" rIns="45720" bIns="0" rtlCol="0" anchor="ctr">
              <a:spAutoFit/>
            </a:bodyPr>
            <a:lstStyle>
              <a:defPPr>
                <a:defRPr lang="en-US"/>
              </a:defPPr>
              <a:lvl1pPr marR="0" lvl="0" indent="0" algn="ctr" fontAlgn="base">
                <a:lnSpc>
                  <a:spcPct val="100000"/>
                </a:lnSpc>
                <a:spcBef>
                  <a:spcPct val="0"/>
                </a:spcBef>
                <a:spcAft>
                  <a:spcPct val="0"/>
                </a:spcAft>
                <a:buClrTx/>
                <a:buSzTx/>
                <a:buFontTx/>
                <a:buNone/>
                <a:tabLst/>
                <a:defRPr sz="1400" b="0" kern="0">
                  <a:latin typeface="Calibri"/>
                  <a:cs typeface="Arial" pitchFamily="34" charset="0"/>
                </a:defRPr>
              </a:lvl1pPr>
            </a:lstStyle>
            <a:p>
              <a:r>
                <a:rPr lang="en-US" sz="1200" b="1" dirty="0">
                  <a:solidFill>
                    <a:prstClr val="black"/>
                  </a:solidFill>
                </a:rPr>
                <a:t>Herunefer West (2017)</a:t>
              </a:r>
            </a:p>
            <a:p>
              <a:r>
                <a:rPr lang="en-US" sz="1200" b="1" dirty="0" err="1">
                  <a:solidFill>
                    <a:prstClr val="black"/>
                  </a:solidFill>
                </a:rPr>
                <a:t>Lowside</a:t>
              </a:r>
              <a:r>
                <a:rPr lang="en-US" sz="1200" b="1" dirty="0">
                  <a:solidFill>
                    <a:prstClr val="black"/>
                  </a:solidFill>
                </a:rPr>
                <a:t> Trap</a:t>
              </a:r>
              <a:r>
                <a:rPr lang="zh-CN" altLang="en-US" sz="1200" b="1" dirty="0">
                  <a:solidFill>
                    <a:prstClr val="black"/>
                  </a:solidFill>
                </a:rPr>
                <a:t>断层下盘</a:t>
              </a:r>
              <a:r>
                <a:rPr lang="en-US" altLang="zh-CN" sz="1200" b="1" dirty="0">
                  <a:solidFill>
                    <a:prstClr val="black"/>
                  </a:solidFill>
                </a:rPr>
                <a:t> </a:t>
              </a:r>
            </a:p>
            <a:p>
              <a:r>
                <a:rPr lang="en-US" sz="1200" b="1" dirty="0">
                  <a:solidFill>
                    <a:prstClr val="black"/>
                  </a:solidFill>
                </a:rPr>
                <a:t>335’ pay</a:t>
              </a:r>
            </a:p>
            <a:p>
              <a:pPr marL="0" lvl="1" algn="ctr"/>
              <a:r>
                <a:rPr lang="en-US" sz="1200" b="1" kern="0" dirty="0">
                  <a:solidFill>
                    <a:prstClr val="black"/>
                  </a:solidFill>
                  <a:latin typeface="Calibri"/>
                </a:rPr>
                <a:t>65 BCF, 10 MMBC</a:t>
              </a:r>
            </a:p>
          </p:txBody>
        </p:sp>
        <p:grpSp>
          <p:nvGrpSpPr>
            <p:cNvPr id="88" name="Group 2">
              <a:extLst>
                <a:ext uri="{FF2B5EF4-FFF2-40B4-BE49-F238E27FC236}">
                  <a16:creationId xmlns:a16="http://schemas.microsoft.com/office/drawing/2014/main" xmlns="" id="{38CC9321-D248-49B4-81CA-B5BE6667DC4E}"/>
                </a:ext>
              </a:extLst>
            </p:cNvPr>
            <p:cNvGrpSpPr/>
            <p:nvPr/>
          </p:nvGrpSpPr>
          <p:grpSpPr>
            <a:xfrm>
              <a:off x="122770" y="1184290"/>
              <a:ext cx="1401919" cy="5075413"/>
              <a:chOff x="288858" y="1615372"/>
              <a:chExt cx="1223874" cy="4430832"/>
            </a:xfrm>
          </p:grpSpPr>
          <p:pic>
            <p:nvPicPr>
              <p:cNvPr id="197" name="Picture 291">
                <a:extLst>
                  <a:ext uri="{FF2B5EF4-FFF2-40B4-BE49-F238E27FC236}">
                    <a16:creationId xmlns:a16="http://schemas.microsoft.com/office/drawing/2014/main" xmlns="" id="{41ECAC01-6727-4D72-AB0E-57A56C4A3213}"/>
                  </a:ext>
                </a:extLst>
              </p:cNvPr>
              <p:cNvPicPr>
                <a:picLocks noChangeAspect="1"/>
              </p:cNvPicPr>
              <p:nvPr/>
            </p:nvPicPr>
            <p:blipFill rotWithShape="1">
              <a:blip r:embed="rId4" cstate="print"/>
              <a:srcRect l="7022" r="56263"/>
              <a:stretch/>
            </p:blipFill>
            <p:spPr>
              <a:xfrm>
                <a:off x="543059" y="1615372"/>
                <a:ext cx="846893" cy="4430832"/>
              </a:xfrm>
              <a:prstGeom prst="rect">
                <a:avLst/>
              </a:prstGeom>
            </p:spPr>
          </p:pic>
          <p:cxnSp>
            <p:nvCxnSpPr>
              <p:cNvPr id="198" name="Straight Connector 292">
                <a:extLst>
                  <a:ext uri="{FF2B5EF4-FFF2-40B4-BE49-F238E27FC236}">
                    <a16:creationId xmlns:a16="http://schemas.microsoft.com/office/drawing/2014/main" xmlns="" id="{3E4B3D4B-2E37-43F6-B702-407179B07C45}"/>
                  </a:ext>
                </a:extLst>
              </p:cNvPr>
              <p:cNvCxnSpPr/>
              <p:nvPr/>
            </p:nvCxnSpPr>
            <p:spPr>
              <a:xfrm flipH="1">
                <a:off x="460392" y="5638482"/>
                <a:ext cx="2964" cy="334887"/>
              </a:xfrm>
              <a:prstGeom prst="line">
                <a:avLst/>
              </a:prstGeom>
              <a:noFill/>
              <a:ln w="25400" cap="flat" cmpd="sng" algn="ctr">
                <a:solidFill>
                  <a:sysClr val="windowText" lastClr="000000"/>
                </a:solidFill>
                <a:prstDash val="solid"/>
              </a:ln>
              <a:effectLst>
                <a:outerShdw blurRad="40000" dist="20000" dir="5400000" rotWithShape="0">
                  <a:srgbClr val="000000">
                    <a:alpha val="38000"/>
                  </a:srgbClr>
                </a:outerShdw>
              </a:effectLst>
            </p:spPr>
          </p:cxnSp>
          <p:sp>
            <p:nvSpPr>
              <p:cNvPr id="199" name="TextBox 293">
                <a:extLst>
                  <a:ext uri="{FF2B5EF4-FFF2-40B4-BE49-F238E27FC236}">
                    <a16:creationId xmlns:a16="http://schemas.microsoft.com/office/drawing/2014/main" xmlns="" id="{E221E4DF-1A32-44A3-A23C-08C7A7DDADDD}"/>
                  </a:ext>
                </a:extLst>
              </p:cNvPr>
              <p:cNvSpPr txBox="1"/>
              <p:nvPr/>
            </p:nvSpPr>
            <p:spPr>
              <a:xfrm>
                <a:off x="467022" y="1615372"/>
                <a:ext cx="1045710" cy="147779"/>
              </a:xfrm>
              <a:prstGeom prst="rect">
                <a:avLst/>
              </a:prstGeom>
              <a:solidFill>
                <a:sysClr val="windowText" lastClr="000000"/>
              </a:solidFill>
            </p:spPr>
            <p:txBody>
              <a:bodyPr wrap="square" lIns="45660" tIns="0" rIns="45660" bIns="0" rtlCol="0" anchor="ctr">
                <a:spAutoFit/>
              </a:bodyPr>
              <a:lstStyle>
                <a:defPPr>
                  <a:defRPr lang="en-US"/>
                </a:defPPr>
                <a:lvl1pPr algn="ctr">
                  <a:defRPr sz="1100" b="1">
                    <a:solidFill>
                      <a:schemeClr val="bg1"/>
                    </a:solidFill>
                    <a:latin typeface="+mn-lt"/>
                  </a:defRPr>
                </a:lvl1pPr>
              </a:lstStyle>
              <a:p>
                <a:pPr fontAlgn="auto">
                  <a:spcBef>
                    <a:spcPts val="0"/>
                  </a:spcBef>
                  <a:spcAft>
                    <a:spcPts val="0"/>
                  </a:spcAft>
                  <a:defRPr/>
                </a:pPr>
                <a:r>
                  <a:rPr lang="en-US" kern="0" dirty="0">
                    <a:solidFill>
                      <a:prstClr val="white"/>
                    </a:solidFill>
                    <a:cs typeface="+mn-cs"/>
                  </a:rPr>
                  <a:t>HERUNEFER W-1X</a:t>
                </a:r>
              </a:p>
            </p:txBody>
          </p:sp>
          <p:grpSp>
            <p:nvGrpSpPr>
              <p:cNvPr id="200" name="Group 295">
                <a:extLst>
                  <a:ext uri="{FF2B5EF4-FFF2-40B4-BE49-F238E27FC236}">
                    <a16:creationId xmlns:a16="http://schemas.microsoft.com/office/drawing/2014/main" xmlns="" id="{1F6C92EC-E9F2-4FE5-B1A3-F453375C797E}"/>
                  </a:ext>
                </a:extLst>
              </p:cNvPr>
              <p:cNvGrpSpPr/>
              <p:nvPr/>
            </p:nvGrpSpPr>
            <p:grpSpPr>
              <a:xfrm>
                <a:off x="1311904" y="2661111"/>
                <a:ext cx="200828" cy="184743"/>
                <a:chOff x="7790009" y="5440685"/>
                <a:chExt cx="173174" cy="180999"/>
              </a:xfrm>
              <a:effectLst>
                <a:outerShdw blurRad="50800" dist="38100" dir="2700000" algn="tl" rotWithShape="0">
                  <a:prstClr val="black">
                    <a:alpha val="40000"/>
                  </a:prstClr>
                </a:outerShdw>
              </a:effectLst>
            </p:grpSpPr>
            <p:pic>
              <p:nvPicPr>
                <p:cNvPr id="214" name="Picture 4" descr="http://www.intellog.com/images/E/PRD-GAS-PRD.png">
                  <a:extLst>
                    <a:ext uri="{FF2B5EF4-FFF2-40B4-BE49-F238E27FC236}">
                      <a16:creationId xmlns:a16="http://schemas.microsoft.com/office/drawing/2014/main" xmlns="" id="{C9742521-9C11-44EA-8DE9-6A571E7142D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90009" y="5440685"/>
                  <a:ext cx="173174" cy="180999"/>
                </a:xfrm>
                <a:prstGeom prst="rect">
                  <a:avLst/>
                </a:prstGeom>
                <a:noFill/>
                <a:extLst>
                  <a:ext uri="{909E8E84-426E-40DD-AFC4-6F175D3DCCD1}">
                    <a14:hiddenFill xmlns:a14="http://schemas.microsoft.com/office/drawing/2010/main">
                      <a:solidFill>
                        <a:srgbClr val="FFFFFF"/>
                      </a:solidFill>
                    </a14:hiddenFill>
                  </a:ext>
                </a:extLst>
              </p:spPr>
            </p:pic>
            <p:sp>
              <p:nvSpPr>
                <p:cNvPr id="215" name="Oval 297">
                  <a:extLst>
                    <a:ext uri="{FF2B5EF4-FFF2-40B4-BE49-F238E27FC236}">
                      <a16:creationId xmlns:a16="http://schemas.microsoft.com/office/drawing/2014/main" xmlns="" id="{FC96083E-CCB4-4FBC-90A0-D64CE1EED9AF}"/>
                    </a:ext>
                  </a:extLst>
                </p:cNvPr>
                <p:cNvSpPr/>
                <p:nvPr/>
              </p:nvSpPr>
              <p:spPr>
                <a:xfrm>
                  <a:off x="7832557" y="5487146"/>
                  <a:ext cx="88078" cy="88078"/>
                </a:xfrm>
                <a:prstGeom prst="ellipse">
                  <a:avLst/>
                </a:prstGeom>
                <a:solidFill>
                  <a:srgbClr val="FF0000"/>
                </a:solidFill>
                <a:ln w="9525" cap="flat" cmpd="sng" algn="ctr">
                  <a:noFill/>
                  <a:prstDash val="solid"/>
                </a:ln>
                <a:effectLst/>
              </p:spPr>
              <p:txBody>
                <a:bodyPr rtlCol="0" anchor="ctr"/>
                <a:lstStyle/>
                <a:p>
                  <a:pPr algn="ctr" fontAlgn="auto">
                    <a:spcBef>
                      <a:spcPts val="0"/>
                    </a:spcBef>
                    <a:spcAft>
                      <a:spcPts val="0"/>
                    </a:spcAft>
                    <a:defRPr/>
                  </a:pPr>
                  <a:endParaRPr lang="en-US" kern="0" dirty="0">
                    <a:solidFill>
                      <a:prstClr val="white"/>
                    </a:solidFill>
                    <a:latin typeface="Calibri"/>
                    <a:cs typeface="+mn-cs"/>
                  </a:endParaRPr>
                </a:p>
              </p:txBody>
            </p:sp>
          </p:grpSp>
          <p:grpSp>
            <p:nvGrpSpPr>
              <p:cNvPr id="201" name="Group 298">
                <a:extLst>
                  <a:ext uri="{FF2B5EF4-FFF2-40B4-BE49-F238E27FC236}">
                    <a16:creationId xmlns:a16="http://schemas.microsoft.com/office/drawing/2014/main" xmlns="" id="{23720B58-5476-4D81-BF35-28A580D15611}"/>
                  </a:ext>
                </a:extLst>
              </p:cNvPr>
              <p:cNvGrpSpPr/>
              <p:nvPr/>
            </p:nvGrpSpPr>
            <p:grpSpPr>
              <a:xfrm>
                <a:off x="1311904" y="3802691"/>
                <a:ext cx="200828" cy="184743"/>
                <a:chOff x="7790009" y="5440685"/>
                <a:chExt cx="173174" cy="180999"/>
              </a:xfrm>
              <a:effectLst>
                <a:outerShdw blurRad="50800" dist="38100" dir="2700000" algn="tl" rotWithShape="0">
                  <a:prstClr val="black">
                    <a:alpha val="40000"/>
                  </a:prstClr>
                </a:outerShdw>
              </a:effectLst>
            </p:grpSpPr>
            <p:pic>
              <p:nvPicPr>
                <p:cNvPr id="212" name="Picture 4" descr="http://www.intellog.com/images/E/PRD-GAS-PRD.png">
                  <a:extLst>
                    <a:ext uri="{FF2B5EF4-FFF2-40B4-BE49-F238E27FC236}">
                      <a16:creationId xmlns:a16="http://schemas.microsoft.com/office/drawing/2014/main" xmlns="" id="{5353A569-247B-488A-929C-9C8477CBE52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90009" y="5440685"/>
                  <a:ext cx="173174" cy="180999"/>
                </a:xfrm>
                <a:prstGeom prst="rect">
                  <a:avLst/>
                </a:prstGeom>
                <a:noFill/>
                <a:extLst>
                  <a:ext uri="{909E8E84-426E-40DD-AFC4-6F175D3DCCD1}">
                    <a14:hiddenFill xmlns:a14="http://schemas.microsoft.com/office/drawing/2010/main">
                      <a:solidFill>
                        <a:srgbClr val="FFFFFF"/>
                      </a:solidFill>
                    </a14:hiddenFill>
                  </a:ext>
                </a:extLst>
              </p:spPr>
            </p:pic>
            <p:sp>
              <p:nvSpPr>
                <p:cNvPr id="213" name="Oval 300">
                  <a:extLst>
                    <a:ext uri="{FF2B5EF4-FFF2-40B4-BE49-F238E27FC236}">
                      <a16:creationId xmlns:a16="http://schemas.microsoft.com/office/drawing/2014/main" xmlns="" id="{939A26E6-ADAB-4F67-B0AE-A4B7A184B769}"/>
                    </a:ext>
                  </a:extLst>
                </p:cNvPr>
                <p:cNvSpPr/>
                <p:nvPr/>
              </p:nvSpPr>
              <p:spPr>
                <a:xfrm>
                  <a:off x="7832557" y="5487146"/>
                  <a:ext cx="88078" cy="88078"/>
                </a:xfrm>
                <a:prstGeom prst="ellipse">
                  <a:avLst/>
                </a:prstGeom>
                <a:solidFill>
                  <a:srgbClr val="FF0000"/>
                </a:solidFill>
                <a:ln w="9525" cap="flat" cmpd="sng" algn="ctr">
                  <a:noFill/>
                  <a:prstDash val="solid"/>
                </a:ln>
                <a:effectLst/>
              </p:spPr>
              <p:txBody>
                <a:bodyPr rtlCol="0" anchor="ctr"/>
                <a:lstStyle/>
                <a:p>
                  <a:pPr algn="ctr" fontAlgn="auto">
                    <a:spcBef>
                      <a:spcPts val="0"/>
                    </a:spcBef>
                    <a:spcAft>
                      <a:spcPts val="0"/>
                    </a:spcAft>
                    <a:defRPr/>
                  </a:pPr>
                  <a:endParaRPr lang="en-US" kern="0" dirty="0">
                    <a:solidFill>
                      <a:prstClr val="white"/>
                    </a:solidFill>
                    <a:latin typeface="Calibri"/>
                    <a:cs typeface="+mn-cs"/>
                  </a:endParaRPr>
                </a:p>
              </p:txBody>
            </p:sp>
          </p:grpSp>
          <p:grpSp>
            <p:nvGrpSpPr>
              <p:cNvPr id="202" name="Group 301">
                <a:extLst>
                  <a:ext uri="{FF2B5EF4-FFF2-40B4-BE49-F238E27FC236}">
                    <a16:creationId xmlns:a16="http://schemas.microsoft.com/office/drawing/2014/main" xmlns="" id="{0C30CFC0-7BBC-4320-8699-FC5E99F7EF36}"/>
                  </a:ext>
                </a:extLst>
              </p:cNvPr>
              <p:cNvGrpSpPr/>
              <p:nvPr/>
            </p:nvGrpSpPr>
            <p:grpSpPr>
              <a:xfrm>
                <a:off x="1311904" y="4529667"/>
                <a:ext cx="200828" cy="184743"/>
                <a:chOff x="7790009" y="5440685"/>
                <a:chExt cx="173174" cy="180999"/>
              </a:xfrm>
              <a:effectLst>
                <a:outerShdw blurRad="50800" dist="38100" dir="2700000" algn="tl" rotWithShape="0">
                  <a:prstClr val="black">
                    <a:alpha val="40000"/>
                  </a:prstClr>
                </a:outerShdw>
              </a:effectLst>
            </p:grpSpPr>
            <p:pic>
              <p:nvPicPr>
                <p:cNvPr id="210" name="Picture 4" descr="http://www.intellog.com/images/E/PRD-GAS-PRD.png">
                  <a:extLst>
                    <a:ext uri="{FF2B5EF4-FFF2-40B4-BE49-F238E27FC236}">
                      <a16:creationId xmlns:a16="http://schemas.microsoft.com/office/drawing/2014/main" xmlns="" id="{9F1F0B89-7C69-4F94-A216-5AE1F72CAF9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90009" y="5440685"/>
                  <a:ext cx="173174" cy="180999"/>
                </a:xfrm>
                <a:prstGeom prst="rect">
                  <a:avLst/>
                </a:prstGeom>
                <a:noFill/>
                <a:extLst>
                  <a:ext uri="{909E8E84-426E-40DD-AFC4-6F175D3DCCD1}">
                    <a14:hiddenFill xmlns:a14="http://schemas.microsoft.com/office/drawing/2010/main">
                      <a:solidFill>
                        <a:srgbClr val="FFFFFF"/>
                      </a:solidFill>
                    </a14:hiddenFill>
                  </a:ext>
                </a:extLst>
              </p:spPr>
            </p:pic>
            <p:sp>
              <p:nvSpPr>
                <p:cNvPr id="211" name="Oval 303">
                  <a:extLst>
                    <a:ext uri="{FF2B5EF4-FFF2-40B4-BE49-F238E27FC236}">
                      <a16:creationId xmlns:a16="http://schemas.microsoft.com/office/drawing/2014/main" xmlns="" id="{F77199B7-7FF0-474A-9AFD-34DEB1E80C8B}"/>
                    </a:ext>
                  </a:extLst>
                </p:cNvPr>
                <p:cNvSpPr/>
                <p:nvPr/>
              </p:nvSpPr>
              <p:spPr>
                <a:xfrm>
                  <a:off x="7832557" y="5487146"/>
                  <a:ext cx="88078" cy="88078"/>
                </a:xfrm>
                <a:prstGeom prst="ellipse">
                  <a:avLst/>
                </a:prstGeom>
                <a:solidFill>
                  <a:srgbClr val="FF0000"/>
                </a:solidFill>
                <a:ln w="9525" cap="flat" cmpd="sng" algn="ctr">
                  <a:noFill/>
                  <a:prstDash val="solid"/>
                </a:ln>
                <a:effectLst/>
              </p:spPr>
              <p:txBody>
                <a:bodyPr rtlCol="0" anchor="ctr"/>
                <a:lstStyle/>
                <a:p>
                  <a:pPr algn="ctr" fontAlgn="auto">
                    <a:spcBef>
                      <a:spcPts val="0"/>
                    </a:spcBef>
                    <a:spcAft>
                      <a:spcPts val="0"/>
                    </a:spcAft>
                    <a:defRPr/>
                  </a:pPr>
                  <a:endParaRPr lang="en-US" kern="0" dirty="0">
                    <a:solidFill>
                      <a:prstClr val="white"/>
                    </a:solidFill>
                    <a:latin typeface="Calibri"/>
                    <a:cs typeface="+mn-cs"/>
                  </a:endParaRPr>
                </a:p>
              </p:txBody>
            </p:sp>
          </p:grpSp>
          <p:grpSp>
            <p:nvGrpSpPr>
              <p:cNvPr id="203" name="Group 304">
                <a:extLst>
                  <a:ext uri="{FF2B5EF4-FFF2-40B4-BE49-F238E27FC236}">
                    <a16:creationId xmlns:a16="http://schemas.microsoft.com/office/drawing/2014/main" xmlns="" id="{7F27E43E-42EB-4187-9E1B-DB6F234D8165}"/>
                  </a:ext>
                </a:extLst>
              </p:cNvPr>
              <p:cNvGrpSpPr/>
              <p:nvPr/>
            </p:nvGrpSpPr>
            <p:grpSpPr>
              <a:xfrm>
                <a:off x="1311904" y="5353195"/>
                <a:ext cx="200828" cy="184743"/>
                <a:chOff x="7790009" y="5440685"/>
                <a:chExt cx="173174" cy="180999"/>
              </a:xfrm>
              <a:effectLst>
                <a:outerShdw blurRad="50800" dist="38100" dir="2700000" algn="tl" rotWithShape="0">
                  <a:prstClr val="black">
                    <a:alpha val="40000"/>
                  </a:prstClr>
                </a:outerShdw>
              </a:effectLst>
            </p:grpSpPr>
            <p:pic>
              <p:nvPicPr>
                <p:cNvPr id="208" name="Picture 4" descr="http://www.intellog.com/images/E/PRD-GAS-PRD.png">
                  <a:extLst>
                    <a:ext uri="{FF2B5EF4-FFF2-40B4-BE49-F238E27FC236}">
                      <a16:creationId xmlns:a16="http://schemas.microsoft.com/office/drawing/2014/main" xmlns="" id="{0117285E-4D1A-4B79-96F0-808C108CA87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90009" y="5440685"/>
                  <a:ext cx="173174" cy="180999"/>
                </a:xfrm>
                <a:prstGeom prst="rect">
                  <a:avLst/>
                </a:prstGeom>
                <a:noFill/>
                <a:extLst>
                  <a:ext uri="{909E8E84-426E-40DD-AFC4-6F175D3DCCD1}">
                    <a14:hiddenFill xmlns:a14="http://schemas.microsoft.com/office/drawing/2010/main">
                      <a:solidFill>
                        <a:srgbClr val="FFFFFF"/>
                      </a:solidFill>
                    </a14:hiddenFill>
                  </a:ext>
                </a:extLst>
              </p:spPr>
            </p:pic>
            <p:sp>
              <p:nvSpPr>
                <p:cNvPr id="209" name="Oval 306">
                  <a:extLst>
                    <a:ext uri="{FF2B5EF4-FFF2-40B4-BE49-F238E27FC236}">
                      <a16:creationId xmlns:a16="http://schemas.microsoft.com/office/drawing/2014/main" xmlns="" id="{81AF24EB-34BA-4094-9AC3-CCD1456832F6}"/>
                    </a:ext>
                  </a:extLst>
                </p:cNvPr>
                <p:cNvSpPr/>
                <p:nvPr/>
              </p:nvSpPr>
              <p:spPr>
                <a:xfrm>
                  <a:off x="7832557" y="5487146"/>
                  <a:ext cx="88078" cy="88078"/>
                </a:xfrm>
                <a:prstGeom prst="ellipse">
                  <a:avLst/>
                </a:prstGeom>
                <a:solidFill>
                  <a:srgbClr val="FF0000"/>
                </a:solidFill>
                <a:ln w="9525" cap="flat" cmpd="sng" algn="ctr">
                  <a:noFill/>
                  <a:prstDash val="solid"/>
                </a:ln>
                <a:effectLst/>
              </p:spPr>
              <p:txBody>
                <a:bodyPr rtlCol="0" anchor="ctr"/>
                <a:lstStyle/>
                <a:p>
                  <a:pPr algn="ctr" fontAlgn="auto">
                    <a:spcBef>
                      <a:spcPts val="0"/>
                    </a:spcBef>
                    <a:spcAft>
                      <a:spcPts val="0"/>
                    </a:spcAft>
                    <a:defRPr/>
                  </a:pPr>
                  <a:endParaRPr lang="en-US" kern="0" dirty="0">
                    <a:solidFill>
                      <a:prstClr val="white"/>
                    </a:solidFill>
                    <a:latin typeface="Calibri"/>
                    <a:cs typeface="+mn-cs"/>
                  </a:endParaRPr>
                </a:p>
              </p:txBody>
            </p:sp>
          </p:grpSp>
          <p:sp>
            <p:nvSpPr>
              <p:cNvPr id="204" name="TextBox 307">
                <a:extLst>
                  <a:ext uri="{FF2B5EF4-FFF2-40B4-BE49-F238E27FC236}">
                    <a16:creationId xmlns:a16="http://schemas.microsoft.com/office/drawing/2014/main" xmlns="" id="{60783FE6-132F-46B8-A164-21F1A56B40EF}"/>
                  </a:ext>
                </a:extLst>
              </p:cNvPr>
              <p:cNvSpPr txBox="1"/>
              <p:nvPr/>
            </p:nvSpPr>
            <p:spPr>
              <a:xfrm rot="16200000">
                <a:off x="175686" y="5740111"/>
                <a:ext cx="364844" cy="138499"/>
              </a:xfrm>
              <a:prstGeom prst="rect">
                <a:avLst/>
              </a:prstGeom>
              <a:solidFill>
                <a:sysClr val="window" lastClr="FFFFFF"/>
              </a:solidFill>
            </p:spPr>
            <p:txBody>
              <a:bodyPr wrap="none" lIns="45720" tIns="0" rIns="45720" bIns="0" rtlCol="0" anchor="ctr">
                <a:spAutoFit/>
              </a:bodyPr>
              <a:lstStyle/>
              <a:p>
                <a:pPr algn="ctr" fontAlgn="auto">
                  <a:spcBef>
                    <a:spcPts val="0"/>
                  </a:spcBef>
                  <a:spcAft>
                    <a:spcPts val="0"/>
                  </a:spcAft>
                  <a:defRPr/>
                </a:pPr>
                <a:r>
                  <a:rPr lang="en-US" sz="900" kern="0" dirty="0">
                    <a:solidFill>
                      <a:srgbClr val="462E00"/>
                    </a:solidFill>
                    <a:latin typeface="Calibri"/>
                    <a:cs typeface="+mn-cs"/>
                  </a:rPr>
                  <a:t>100 ft</a:t>
                </a:r>
              </a:p>
            </p:txBody>
          </p:sp>
          <p:grpSp>
            <p:nvGrpSpPr>
              <p:cNvPr id="205" name="Group 310">
                <a:extLst>
                  <a:ext uri="{FF2B5EF4-FFF2-40B4-BE49-F238E27FC236}">
                    <a16:creationId xmlns:a16="http://schemas.microsoft.com/office/drawing/2014/main" xmlns="" id="{6D79DB4D-F959-4965-BF02-9877C4C5DF1D}"/>
                  </a:ext>
                </a:extLst>
              </p:cNvPr>
              <p:cNvGrpSpPr/>
              <p:nvPr/>
            </p:nvGrpSpPr>
            <p:grpSpPr>
              <a:xfrm>
                <a:off x="1311904" y="5560459"/>
                <a:ext cx="200828" cy="184743"/>
                <a:chOff x="7790009" y="5440685"/>
                <a:chExt cx="173174" cy="180999"/>
              </a:xfrm>
              <a:effectLst>
                <a:outerShdw blurRad="50800" dist="38100" dir="2700000" algn="tl" rotWithShape="0">
                  <a:prstClr val="black">
                    <a:alpha val="40000"/>
                  </a:prstClr>
                </a:outerShdw>
              </a:effectLst>
            </p:grpSpPr>
            <p:pic>
              <p:nvPicPr>
                <p:cNvPr id="206" name="Picture 4" descr="http://www.intellog.com/images/E/PRD-GAS-PRD.png">
                  <a:extLst>
                    <a:ext uri="{FF2B5EF4-FFF2-40B4-BE49-F238E27FC236}">
                      <a16:creationId xmlns:a16="http://schemas.microsoft.com/office/drawing/2014/main" xmlns="" id="{3AA4B7AA-8F96-445D-9790-EF8CD827D04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90009" y="5440685"/>
                  <a:ext cx="173174" cy="180999"/>
                </a:xfrm>
                <a:prstGeom prst="rect">
                  <a:avLst/>
                </a:prstGeom>
                <a:noFill/>
                <a:extLst>
                  <a:ext uri="{909E8E84-426E-40DD-AFC4-6F175D3DCCD1}">
                    <a14:hiddenFill xmlns:a14="http://schemas.microsoft.com/office/drawing/2010/main">
                      <a:solidFill>
                        <a:srgbClr val="FFFFFF"/>
                      </a:solidFill>
                    </a14:hiddenFill>
                  </a:ext>
                </a:extLst>
              </p:spPr>
            </p:pic>
            <p:sp>
              <p:nvSpPr>
                <p:cNvPr id="207" name="Oval 312">
                  <a:extLst>
                    <a:ext uri="{FF2B5EF4-FFF2-40B4-BE49-F238E27FC236}">
                      <a16:creationId xmlns:a16="http://schemas.microsoft.com/office/drawing/2014/main" xmlns="" id="{6BE15A39-ED0F-4EDC-B13F-FA4BAC0C6E52}"/>
                    </a:ext>
                  </a:extLst>
                </p:cNvPr>
                <p:cNvSpPr/>
                <p:nvPr/>
              </p:nvSpPr>
              <p:spPr>
                <a:xfrm>
                  <a:off x="7832557" y="5487146"/>
                  <a:ext cx="88078" cy="88078"/>
                </a:xfrm>
                <a:prstGeom prst="ellipse">
                  <a:avLst/>
                </a:prstGeom>
                <a:solidFill>
                  <a:srgbClr val="FF0000"/>
                </a:solidFill>
                <a:ln w="9525" cap="flat" cmpd="sng" algn="ctr">
                  <a:noFill/>
                  <a:prstDash val="solid"/>
                </a:ln>
                <a:effectLst/>
              </p:spPr>
              <p:txBody>
                <a:bodyPr rtlCol="0" anchor="ctr"/>
                <a:lstStyle/>
                <a:p>
                  <a:pPr algn="ctr" fontAlgn="auto">
                    <a:spcBef>
                      <a:spcPts val="0"/>
                    </a:spcBef>
                    <a:spcAft>
                      <a:spcPts val="0"/>
                    </a:spcAft>
                    <a:defRPr/>
                  </a:pPr>
                  <a:endParaRPr lang="en-US" kern="0" dirty="0">
                    <a:solidFill>
                      <a:prstClr val="white"/>
                    </a:solidFill>
                    <a:latin typeface="Calibri"/>
                    <a:cs typeface="+mn-cs"/>
                  </a:endParaRPr>
                </a:p>
              </p:txBody>
            </p:sp>
          </p:grpSp>
        </p:grpSp>
        <p:grpSp>
          <p:nvGrpSpPr>
            <p:cNvPr id="89" name="Group 313">
              <a:extLst>
                <a:ext uri="{FF2B5EF4-FFF2-40B4-BE49-F238E27FC236}">
                  <a16:creationId xmlns:a16="http://schemas.microsoft.com/office/drawing/2014/main" xmlns="" id="{6B827409-639A-47CC-9E3A-F4F22206F4DD}"/>
                </a:ext>
              </a:extLst>
            </p:cNvPr>
            <p:cNvGrpSpPr/>
            <p:nvPr/>
          </p:nvGrpSpPr>
          <p:grpSpPr>
            <a:xfrm>
              <a:off x="5769883" y="2952458"/>
              <a:ext cx="340969" cy="327382"/>
              <a:chOff x="2143069" y="5146863"/>
              <a:chExt cx="387229" cy="368298"/>
            </a:xfrm>
          </p:grpSpPr>
          <p:grpSp>
            <p:nvGrpSpPr>
              <p:cNvPr id="186" name="Group 314">
                <a:extLst>
                  <a:ext uri="{FF2B5EF4-FFF2-40B4-BE49-F238E27FC236}">
                    <a16:creationId xmlns:a16="http://schemas.microsoft.com/office/drawing/2014/main" xmlns="" id="{D1959A6C-B6F0-4660-9585-F86ED0EDDF67}"/>
                  </a:ext>
                </a:extLst>
              </p:cNvPr>
              <p:cNvGrpSpPr/>
              <p:nvPr/>
            </p:nvGrpSpPr>
            <p:grpSpPr>
              <a:xfrm>
                <a:off x="2143069" y="5146863"/>
                <a:ext cx="380086" cy="365917"/>
                <a:chOff x="1295400" y="5381174"/>
                <a:chExt cx="380086" cy="365917"/>
              </a:xfrm>
              <a:effectLst/>
            </p:grpSpPr>
            <p:cxnSp>
              <p:nvCxnSpPr>
                <p:cNvPr id="193" name="Straight Connector 321">
                  <a:extLst>
                    <a:ext uri="{FF2B5EF4-FFF2-40B4-BE49-F238E27FC236}">
                      <a16:creationId xmlns:a16="http://schemas.microsoft.com/office/drawing/2014/main" xmlns="" id="{AEFDB6BE-2D48-48CF-8703-FB8791BEEFE2}"/>
                    </a:ext>
                  </a:extLst>
                </p:cNvPr>
                <p:cNvCxnSpPr/>
                <p:nvPr/>
              </p:nvCxnSpPr>
              <p:spPr>
                <a:xfrm>
                  <a:off x="1494060" y="5381174"/>
                  <a:ext cx="0" cy="10829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94" name="Straight Connector 322">
                  <a:extLst>
                    <a:ext uri="{FF2B5EF4-FFF2-40B4-BE49-F238E27FC236}">
                      <a16:creationId xmlns:a16="http://schemas.microsoft.com/office/drawing/2014/main" xmlns="" id="{F4E1FD4E-32D7-474A-A441-933FF5E75F6B}"/>
                    </a:ext>
                  </a:extLst>
                </p:cNvPr>
                <p:cNvCxnSpPr/>
                <p:nvPr/>
              </p:nvCxnSpPr>
              <p:spPr>
                <a:xfrm>
                  <a:off x="1494060" y="5638800"/>
                  <a:ext cx="0" cy="10829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95" name="Straight Connector 323">
                  <a:extLst>
                    <a:ext uri="{FF2B5EF4-FFF2-40B4-BE49-F238E27FC236}">
                      <a16:creationId xmlns:a16="http://schemas.microsoft.com/office/drawing/2014/main" xmlns="" id="{B2B6D01C-92CD-4EEA-A1BA-4018A8B11C44}"/>
                    </a:ext>
                  </a:extLst>
                </p:cNvPr>
                <p:cNvCxnSpPr/>
                <p:nvPr/>
              </p:nvCxnSpPr>
              <p:spPr>
                <a:xfrm flipH="1">
                  <a:off x="1559719" y="5562600"/>
                  <a:ext cx="11576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96" name="Straight Connector 324">
                  <a:extLst>
                    <a:ext uri="{FF2B5EF4-FFF2-40B4-BE49-F238E27FC236}">
                      <a16:creationId xmlns:a16="http://schemas.microsoft.com/office/drawing/2014/main" xmlns="" id="{8D25BDC7-9FFE-4154-9D96-5472D85DB520}"/>
                    </a:ext>
                  </a:extLst>
                </p:cNvPr>
                <p:cNvCxnSpPr/>
                <p:nvPr/>
              </p:nvCxnSpPr>
              <p:spPr>
                <a:xfrm flipH="1">
                  <a:off x="1295400" y="5562600"/>
                  <a:ext cx="11576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187" name="Group 315">
                <a:extLst>
                  <a:ext uri="{FF2B5EF4-FFF2-40B4-BE49-F238E27FC236}">
                    <a16:creationId xmlns:a16="http://schemas.microsoft.com/office/drawing/2014/main" xmlns="" id="{AA12CE42-DBA6-4106-9855-59D7A56137F8}"/>
                  </a:ext>
                </a:extLst>
              </p:cNvPr>
              <p:cNvGrpSpPr/>
              <p:nvPr/>
            </p:nvGrpSpPr>
            <p:grpSpPr>
              <a:xfrm rot="18900000">
                <a:off x="2150212" y="5149244"/>
                <a:ext cx="380086" cy="365917"/>
                <a:chOff x="1295400" y="5381174"/>
                <a:chExt cx="380086" cy="365917"/>
              </a:xfrm>
              <a:effectLst/>
            </p:grpSpPr>
            <p:cxnSp>
              <p:nvCxnSpPr>
                <p:cNvPr id="189" name="Straight Connector 317">
                  <a:extLst>
                    <a:ext uri="{FF2B5EF4-FFF2-40B4-BE49-F238E27FC236}">
                      <a16:creationId xmlns:a16="http://schemas.microsoft.com/office/drawing/2014/main" xmlns="" id="{119EFE83-A422-46F6-AF0E-E069E998F277}"/>
                    </a:ext>
                  </a:extLst>
                </p:cNvPr>
                <p:cNvCxnSpPr/>
                <p:nvPr/>
              </p:nvCxnSpPr>
              <p:spPr>
                <a:xfrm>
                  <a:off x="1494060" y="5381174"/>
                  <a:ext cx="0" cy="10829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90" name="Straight Connector 318">
                  <a:extLst>
                    <a:ext uri="{FF2B5EF4-FFF2-40B4-BE49-F238E27FC236}">
                      <a16:creationId xmlns:a16="http://schemas.microsoft.com/office/drawing/2014/main" xmlns="" id="{AE3C1BE6-E004-46C9-BBB6-580CC87CC9EB}"/>
                    </a:ext>
                  </a:extLst>
                </p:cNvPr>
                <p:cNvCxnSpPr/>
                <p:nvPr/>
              </p:nvCxnSpPr>
              <p:spPr>
                <a:xfrm>
                  <a:off x="1494060" y="5638800"/>
                  <a:ext cx="0" cy="10829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91" name="Straight Connector 319">
                  <a:extLst>
                    <a:ext uri="{FF2B5EF4-FFF2-40B4-BE49-F238E27FC236}">
                      <a16:creationId xmlns:a16="http://schemas.microsoft.com/office/drawing/2014/main" xmlns="" id="{E6BA9182-23AC-45F8-87B5-1F3348B7DBA0}"/>
                    </a:ext>
                  </a:extLst>
                </p:cNvPr>
                <p:cNvCxnSpPr/>
                <p:nvPr/>
              </p:nvCxnSpPr>
              <p:spPr>
                <a:xfrm flipH="1">
                  <a:off x="1559719" y="5562600"/>
                  <a:ext cx="11576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92" name="Straight Connector 320">
                  <a:extLst>
                    <a:ext uri="{FF2B5EF4-FFF2-40B4-BE49-F238E27FC236}">
                      <a16:creationId xmlns:a16="http://schemas.microsoft.com/office/drawing/2014/main" xmlns="" id="{D2D2C813-D1FA-40F3-AB32-28375BC67459}"/>
                    </a:ext>
                  </a:extLst>
                </p:cNvPr>
                <p:cNvCxnSpPr/>
                <p:nvPr/>
              </p:nvCxnSpPr>
              <p:spPr>
                <a:xfrm flipH="1">
                  <a:off x="1295400" y="5562600"/>
                  <a:ext cx="11576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188" name="Oval 316">
                <a:extLst>
                  <a:ext uri="{FF2B5EF4-FFF2-40B4-BE49-F238E27FC236}">
                    <a16:creationId xmlns:a16="http://schemas.microsoft.com/office/drawing/2014/main" xmlns="" id="{526E5BF8-8C9B-4AB4-86FC-103F99338AC4}"/>
                  </a:ext>
                </a:extLst>
              </p:cNvPr>
              <p:cNvSpPr/>
              <p:nvPr/>
            </p:nvSpPr>
            <p:spPr>
              <a:xfrm>
                <a:off x="2243434" y="5233491"/>
                <a:ext cx="193643" cy="193643"/>
              </a:xfrm>
              <a:prstGeom prst="ellipse">
                <a:avLst/>
              </a:prstGeom>
              <a:solidFill>
                <a:sysClr val="window" lastClr="FFFFFF"/>
              </a:solidFill>
              <a:ln w="9525" cap="flat" cmpd="sng" algn="ctr">
                <a:noFill/>
                <a:prstDash val="solid"/>
              </a:ln>
              <a:effectLst/>
            </p:spPr>
            <p:txBody>
              <a:bodyPr rtlCol="0" anchor="ctr"/>
              <a:lstStyle/>
              <a:p>
                <a:pPr algn="ctr">
                  <a:defRPr/>
                </a:pPr>
                <a:endParaRPr lang="en-US" sz="1600" kern="0" dirty="0">
                  <a:solidFill>
                    <a:prstClr val="white"/>
                  </a:solidFill>
                  <a:latin typeface="Calibri"/>
                  <a:cs typeface="+mn-cs"/>
                </a:endParaRPr>
              </a:p>
            </p:txBody>
          </p:sp>
        </p:grpSp>
        <p:grpSp>
          <p:nvGrpSpPr>
            <p:cNvPr id="90" name="Group 325">
              <a:extLst>
                <a:ext uri="{FF2B5EF4-FFF2-40B4-BE49-F238E27FC236}">
                  <a16:creationId xmlns:a16="http://schemas.microsoft.com/office/drawing/2014/main" xmlns="" id="{18EBE30D-AAFF-4551-A210-647C13ABE656}"/>
                </a:ext>
              </a:extLst>
            </p:cNvPr>
            <p:cNvGrpSpPr/>
            <p:nvPr/>
          </p:nvGrpSpPr>
          <p:grpSpPr>
            <a:xfrm>
              <a:off x="5627780" y="3440550"/>
              <a:ext cx="340969" cy="327382"/>
              <a:chOff x="2143069" y="5146863"/>
              <a:chExt cx="387229" cy="368298"/>
            </a:xfrm>
          </p:grpSpPr>
          <p:grpSp>
            <p:nvGrpSpPr>
              <p:cNvPr id="175" name="Group 326">
                <a:extLst>
                  <a:ext uri="{FF2B5EF4-FFF2-40B4-BE49-F238E27FC236}">
                    <a16:creationId xmlns:a16="http://schemas.microsoft.com/office/drawing/2014/main" xmlns="" id="{9D4FDEB4-EAA7-4855-8BD4-F9E35F333803}"/>
                  </a:ext>
                </a:extLst>
              </p:cNvPr>
              <p:cNvGrpSpPr/>
              <p:nvPr/>
            </p:nvGrpSpPr>
            <p:grpSpPr>
              <a:xfrm>
                <a:off x="2143069" y="5146863"/>
                <a:ext cx="380086" cy="365917"/>
                <a:chOff x="1295400" y="5381174"/>
                <a:chExt cx="380086" cy="365917"/>
              </a:xfrm>
              <a:effectLst/>
            </p:grpSpPr>
            <p:cxnSp>
              <p:nvCxnSpPr>
                <p:cNvPr id="182" name="Straight Connector 333">
                  <a:extLst>
                    <a:ext uri="{FF2B5EF4-FFF2-40B4-BE49-F238E27FC236}">
                      <a16:creationId xmlns:a16="http://schemas.microsoft.com/office/drawing/2014/main" xmlns="" id="{09FCC10E-0560-4C2F-BB48-4393AA51289B}"/>
                    </a:ext>
                  </a:extLst>
                </p:cNvPr>
                <p:cNvCxnSpPr/>
                <p:nvPr/>
              </p:nvCxnSpPr>
              <p:spPr>
                <a:xfrm>
                  <a:off x="1494060" y="5381174"/>
                  <a:ext cx="0" cy="10829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83" name="Straight Connector 334">
                  <a:extLst>
                    <a:ext uri="{FF2B5EF4-FFF2-40B4-BE49-F238E27FC236}">
                      <a16:creationId xmlns:a16="http://schemas.microsoft.com/office/drawing/2014/main" xmlns="" id="{3F7DF9CF-194A-44B4-9DF6-ADA397C350E1}"/>
                    </a:ext>
                  </a:extLst>
                </p:cNvPr>
                <p:cNvCxnSpPr/>
                <p:nvPr/>
              </p:nvCxnSpPr>
              <p:spPr>
                <a:xfrm>
                  <a:off x="1494060" y="5638800"/>
                  <a:ext cx="0" cy="10829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84" name="Straight Connector 335">
                  <a:extLst>
                    <a:ext uri="{FF2B5EF4-FFF2-40B4-BE49-F238E27FC236}">
                      <a16:creationId xmlns:a16="http://schemas.microsoft.com/office/drawing/2014/main" xmlns="" id="{C23D0D41-8864-4050-9951-3B2281EB5CF5}"/>
                    </a:ext>
                  </a:extLst>
                </p:cNvPr>
                <p:cNvCxnSpPr/>
                <p:nvPr/>
              </p:nvCxnSpPr>
              <p:spPr>
                <a:xfrm flipH="1">
                  <a:off x="1559719" y="5562600"/>
                  <a:ext cx="11576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85" name="Straight Connector 336">
                  <a:extLst>
                    <a:ext uri="{FF2B5EF4-FFF2-40B4-BE49-F238E27FC236}">
                      <a16:creationId xmlns:a16="http://schemas.microsoft.com/office/drawing/2014/main" xmlns="" id="{6FDF9147-C45A-4D3C-9CF0-EA3DC75EB091}"/>
                    </a:ext>
                  </a:extLst>
                </p:cNvPr>
                <p:cNvCxnSpPr/>
                <p:nvPr/>
              </p:nvCxnSpPr>
              <p:spPr>
                <a:xfrm flipH="1">
                  <a:off x="1295400" y="5562600"/>
                  <a:ext cx="11576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176" name="Group 327">
                <a:extLst>
                  <a:ext uri="{FF2B5EF4-FFF2-40B4-BE49-F238E27FC236}">
                    <a16:creationId xmlns:a16="http://schemas.microsoft.com/office/drawing/2014/main" xmlns="" id="{113E4673-2F91-4100-8ED9-F1AD0621EE02}"/>
                  </a:ext>
                </a:extLst>
              </p:cNvPr>
              <p:cNvGrpSpPr/>
              <p:nvPr/>
            </p:nvGrpSpPr>
            <p:grpSpPr>
              <a:xfrm rot="18900000">
                <a:off x="2150212" y="5149244"/>
                <a:ext cx="380086" cy="365917"/>
                <a:chOff x="1295400" y="5381174"/>
                <a:chExt cx="380086" cy="365917"/>
              </a:xfrm>
              <a:effectLst/>
            </p:grpSpPr>
            <p:cxnSp>
              <p:nvCxnSpPr>
                <p:cNvPr id="178" name="Straight Connector 329">
                  <a:extLst>
                    <a:ext uri="{FF2B5EF4-FFF2-40B4-BE49-F238E27FC236}">
                      <a16:creationId xmlns:a16="http://schemas.microsoft.com/office/drawing/2014/main" xmlns="" id="{7D840167-4490-4045-B0A3-3132561140BF}"/>
                    </a:ext>
                  </a:extLst>
                </p:cNvPr>
                <p:cNvCxnSpPr/>
                <p:nvPr/>
              </p:nvCxnSpPr>
              <p:spPr>
                <a:xfrm>
                  <a:off x="1494060" y="5381174"/>
                  <a:ext cx="0" cy="10829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9" name="Straight Connector 330">
                  <a:extLst>
                    <a:ext uri="{FF2B5EF4-FFF2-40B4-BE49-F238E27FC236}">
                      <a16:creationId xmlns:a16="http://schemas.microsoft.com/office/drawing/2014/main" xmlns="" id="{03D304E2-30CE-4D79-AC30-E1F349B89930}"/>
                    </a:ext>
                  </a:extLst>
                </p:cNvPr>
                <p:cNvCxnSpPr/>
                <p:nvPr/>
              </p:nvCxnSpPr>
              <p:spPr>
                <a:xfrm>
                  <a:off x="1494060" y="5638800"/>
                  <a:ext cx="0" cy="10829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80" name="Straight Connector 331">
                  <a:extLst>
                    <a:ext uri="{FF2B5EF4-FFF2-40B4-BE49-F238E27FC236}">
                      <a16:creationId xmlns:a16="http://schemas.microsoft.com/office/drawing/2014/main" xmlns="" id="{18D6F1F4-7683-469C-A205-4843B6271237}"/>
                    </a:ext>
                  </a:extLst>
                </p:cNvPr>
                <p:cNvCxnSpPr/>
                <p:nvPr/>
              </p:nvCxnSpPr>
              <p:spPr>
                <a:xfrm flipH="1">
                  <a:off x="1559719" y="5562600"/>
                  <a:ext cx="11576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81" name="Straight Connector 332">
                  <a:extLst>
                    <a:ext uri="{FF2B5EF4-FFF2-40B4-BE49-F238E27FC236}">
                      <a16:creationId xmlns:a16="http://schemas.microsoft.com/office/drawing/2014/main" xmlns="" id="{5A1FEEF5-FE63-4171-BFF1-FBAEF4055D5D}"/>
                    </a:ext>
                  </a:extLst>
                </p:cNvPr>
                <p:cNvCxnSpPr/>
                <p:nvPr/>
              </p:nvCxnSpPr>
              <p:spPr>
                <a:xfrm flipH="1">
                  <a:off x="1295400" y="5562600"/>
                  <a:ext cx="11576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177" name="Oval 328">
                <a:extLst>
                  <a:ext uri="{FF2B5EF4-FFF2-40B4-BE49-F238E27FC236}">
                    <a16:creationId xmlns:a16="http://schemas.microsoft.com/office/drawing/2014/main" xmlns="" id="{3C3973BA-C113-476E-AD57-20A521ACB357}"/>
                  </a:ext>
                </a:extLst>
              </p:cNvPr>
              <p:cNvSpPr/>
              <p:nvPr/>
            </p:nvSpPr>
            <p:spPr>
              <a:xfrm>
                <a:off x="2243434" y="5233491"/>
                <a:ext cx="193643" cy="193643"/>
              </a:xfrm>
              <a:prstGeom prst="ellipse">
                <a:avLst/>
              </a:prstGeom>
              <a:solidFill>
                <a:sysClr val="window" lastClr="FFFFFF"/>
              </a:solidFill>
              <a:ln w="9525" cap="flat" cmpd="sng" algn="ctr">
                <a:noFill/>
                <a:prstDash val="solid"/>
              </a:ln>
              <a:effectLst/>
            </p:spPr>
            <p:txBody>
              <a:bodyPr rtlCol="0" anchor="ctr"/>
              <a:lstStyle/>
              <a:p>
                <a:pPr algn="ctr">
                  <a:defRPr/>
                </a:pPr>
                <a:endParaRPr lang="en-US" sz="1600" kern="0" dirty="0">
                  <a:solidFill>
                    <a:prstClr val="white"/>
                  </a:solidFill>
                  <a:latin typeface="Calibri"/>
                  <a:cs typeface="+mn-cs"/>
                </a:endParaRPr>
              </a:p>
            </p:txBody>
          </p:sp>
        </p:grpSp>
        <p:grpSp>
          <p:nvGrpSpPr>
            <p:cNvPr id="91" name="Group 337">
              <a:extLst>
                <a:ext uri="{FF2B5EF4-FFF2-40B4-BE49-F238E27FC236}">
                  <a16:creationId xmlns:a16="http://schemas.microsoft.com/office/drawing/2014/main" xmlns="" id="{78813A1D-A70E-4BEB-B390-BA643E0CBE77}"/>
                </a:ext>
              </a:extLst>
            </p:cNvPr>
            <p:cNvGrpSpPr/>
            <p:nvPr/>
          </p:nvGrpSpPr>
          <p:grpSpPr>
            <a:xfrm>
              <a:off x="6159120" y="3391123"/>
              <a:ext cx="340969" cy="327382"/>
              <a:chOff x="2143069" y="5146863"/>
              <a:chExt cx="387229" cy="368298"/>
            </a:xfrm>
          </p:grpSpPr>
          <p:grpSp>
            <p:nvGrpSpPr>
              <p:cNvPr id="164" name="Group 338">
                <a:extLst>
                  <a:ext uri="{FF2B5EF4-FFF2-40B4-BE49-F238E27FC236}">
                    <a16:creationId xmlns:a16="http://schemas.microsoft.com/office/drawing/2014/main" xmlns="" id="{3E7CE4B5-BF42-4B6D-84E7-858A35ED8811}"/>
                  </a:ext>
                </a:extLst>
              </p:cNvPr>
              <p:cNvGrpSpPr/>
              <p:nvPr/>
            </p:nvGrpSpPr>
            <p:grpSpPr>
              <a:xfrm>
                <a:off x="2143069" y="5146863"/>
                <a:ext cx="380086" cy="365917"/>
                <a:chOff x="1295400" y="5381174"/>
                <a:chExt cx="380086" cy="365917"/>
              </a:xfrm>
              <a:effectLst/>
            </p:grpSpPr>
            <p:cxnSp>
              <p:nvCxnSpPr>
                <p:cNvPr id="171" name="Straight Connector 345">
                  <a:extLst>
                    <a:ext uri="{FF2B5EF4-FFF2-40B4-BE49-F238E27FC236}">
                      <a16:creationId xmlns:a16="http://schemas.microsoft.com/office/drawing/2014/main" xmlns="" id="{963B8AC3-AF6C-4B82-9D70-2888C9F9A170}"/>
                    </a:ext>
                  </a:extLst>
                </p:cNvPr>
                <p:cNvCxnSpPr/>
                <p:nvPr/>
              </p:nvCxnSpPr>
              <p:spPr>
                <a:xfrm>
                  <a:off x="1494060" y="5381174"/>
                  <a:ext cx="0" cy="10829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2" name="Straight Connector 346">
                  <a:extLst>
                    <a:ext uri="{FF2B5EF4-FFF2-40B4-BE49-F238E27FC236}">
                      <a16:creationId xmlns:a16="http://schemas.microsoft.com/office/drawing/2014/main" xmlns="" id="{35D789B9-4902-4EA8-9104-4DF5E40D78B5}"/>
                    </a:ext>
                  </a:extLst>
                </p:cNvPr>
                <p:cNvCxnSpPr/>
                <p:nvPr/>
              </p:nvCxnSpPr>
              <p:spPr>
                <a:xfrm>
                  <a:off x="1494060" y="5638800"/>
                  <a:ext cx="0" cy="10829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3" name="Straight Connector 347">
                  <a:extLst>
                    <a:ext uri="{FF2B5EF4-FFF2-40B4-BE49-F238E27FC236}">
                      <a16:creationId xmlns:a16="http://schemas.microsoft.com/office/drawing/2014/main" xmlns="" id="{C5F2715A-666C-421E-8015-E8CF6B469485}"/>
                    </a:ext>
                  </a:extLst>
                </p:cNvPr>
                <p:cNvCxnSpPr/>
                <p:nvPr/>
              </p:nvCxnSpPr>
              <p:spPr>
                <a:xfrm flipH="1">
                  <a:off x="1559719" y="5562600"/>
                  <a:ext cx="11576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4" name="Straight Connector 348">
                  <a:extLst>
                    <a:ext uri="{FF2B5EF4-FFF2-40B4-BE49-F238E27FC236}">
                      <a16:creationId xmlns:a16="http://schemas.microsoft.com/office/drawing/2014/main" xmlns="" id="{660E722F-7D9F-4E9D-8365-6BA1A0A16F69}"/>
                    </a:ext>
                  </a:extLst>
                </p:cNvPr>
                <p:cNvCxnSpPr/>
                <p:nvPr/>
              </p:nvCxnSpPr>
              <p:spPr>
                <a:xfrm flipH="1">
                  <a:off x="1295400" y="5562600"/>
                  <a:ext cx="11576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165" name="Group 339">
                <a:extLst>
                  <a:ext uri="{FF2B5EF4-FFF2-40B4-BE49-F238E27FC236}">
                    <a16:creationId xmlns:a16="http://schemas.microsoft.com/office/drawing/2014/main" xmlns="" id="{F6042DB9-098E-411C-A34A-87F07379C6C6}"/>
                  </a:ext>
                </a:extLst>
              </p:cNvPr>
              <p:cNvGrpSpPr/>
              <p:nvPr/>
            </p:nvGrpSpPr>
            <p:grpSpPr>
              <a:xfrm rot="18900000">
                <a:off x="2150212" y="5149244"/>
                <a:ext cx="380086" cy="365917"/>
                <a:chOff x="1295400" y="5381174"/>
                <a:chExt cx="380086" cy="365917"/>
              </a:xfrm>
              <a:effectLst/>
            </p:grpSpPr>
            <p:cxnSp>
              <p:nvCxnSpPr>
                <p:cNvPr id="167" name="Straight Connector 341">
                  <a:extLst>
                    <a:ext uri="{FF2B5EF4-FFF2-40B4-BE49-F238E27FC236}">
                      <a16:creationId xmlns:a16="http://schemas.microsoft.com/office/drawing/2014/main" xmlns="" id="{B505A2F6-82CB-48D2-855E-2FEFC3C6916A}"/>
                    </a:ext>
                  </a:extLst>
                </p:cNvPr>
                <p:cNvCxnSpPr/>
                <p:nvPr/>
              </p:nvCxnSpPr>
              <p:spPr>
                <a:xfrm>
                  <a:off x="1494060" y="5381174"/>
                  <a:ext cx="0" cy="10829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8" name="Straight Connector 342">
                  <a:extLst>
                    <a:ext uri="{FF2B5EF4-FFF2-40B4-BE49-F238E27FC236}">
                      <a16:creationId xmlns:a16="http://schemas.microsoft.com/office/drawing/2014/main" xmlns="" id="{2F985B5F-BFB9-4755-87E2-2D5D584C740B}"/>
                    </a:ext>
                  </a:extLst>
                </p:cNvPr>
                <p:cNvCxnSpPr/>
                <p:nvPr/>
              </p:nvCxnSpPr>
              <p:spPr>
                <a:xfrm>
                  <a:off x="1494060" y="5638800"/>
                  <a:ext cx="0" cy="10829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9" name="Straight Connector 343">
                  <a:extLst>
                    <a:ext uri="{FF2B5EF4-FFF2-40B4-BE49-F238E27FC236}">
                      <a16:creationId xmlns:a16="http://schemas.microsoft.com/office/drawing/2014/main" xmlns="" id="{7DE9FD51-2D32-49EC-A81D-C13A6F4F31E5}"/>
                    </a:ext>
                  </a:extLst>
                </p:cNvPr>
                <p:cNvCxnSpPr/>
                <p:nvPr/>
              </p:nvCxnSpPr>
              <p:spPr>
                <a:xfrm flipH="1">
                  <a:off x="1559719" y="5562600"/>
                  <a:ext cx="11576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0" name="Straight Connector 344">
                  <a:extLst>
                    <a:ext uri="{FF2B5EF4-FFF2-40B4-BE49-F238E27FC236}">
                      <a16:creationId xmlns:a16="http://schemas.microsoft.com/office/drawing/2014/main" xmlns="" id="{0356C4E6-031C-4BBE-8BF7-6473A3D17FB6}"/>
                    </a:ext>
                  </a:extLst>
                </p:cNvPr>
                <p:cNvCxnSpPr/>
                <p:nvPr/>
              </p:nvCxnSpPr>
              <p:spPr>
                <a:xfrm flipH="1">
                  <a:off x="1295400" y="5562600"/>
                  <a:ext cx="11576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166" name="Oval 340">
                <a:extLst>
                  <a:ext uri="{FF2B5EF4-FFF2-40B4-BE49-F238E27FC236}">
                    <a16:creationId xmlns:a16="http://schemas.microsoft.com/office/drawing/2014/main" xmlns="" id="{A439FBA7-A615-4D48-9856-03EAED52DF4E}"/>
                  </a:ext>
                </a:extLst>
              </p:cNvPr>
              <p:cNvSpPr/>
              <p:nvPr/>
            </p:nvSpPr>
            <p:spPr>
              <a:xfrm>
                <a:off x="2243434" y="5233491"/>
                <a:ext cx="193643" cy="193643"/>
              </a:xfrm>
              <a:prstGeom prst="ellipse">
                <a:avLst/>
              </a:prstGeom>
              <a:solidFill>
                <a:sysClr val="window" lastClr="FFFFFF"/>
              </a:solidFill>
              <a:ln w="9525" cap="flat" cmpd="sng" algn="ctr">
                <a:noFill/>
                <a:prstDash val="solid"/>
              </a:ln>
              <a:effectLst/>
            </p:spPr>
            <p:txBody>
              <a:bodyPr rtlCol="0" anchor="ctr"/>
              <a:lstStyle/>
              <a:p>
                <a:pPr algn="ctr">
                  <a:defRPr/>
                </a:pPr>
                <a:endParaRPr lang="en-US" sz="1600" kern="0" dirty="0">
                  <a:solidFill>
                    <a:prstClr val="white"/>
                  </a:solidFill>
                  <a:latin typeface="Calibri"/>
                  <a:cs typeface="+mn-cs"/>
                </a:endParaRPr>
              </a:p>
            </p:txBody>
          </p:sp>
        </p:grpSp>
        <p:grpSp>
          <p:nvGrpSpPr>
            <p:cNvPr id="92" name="Group 349">
              <a:extLst>
                <a:ext uri="{FF2B5EF4-FFF2-40B4-BE49-F238E27FC236}">
                  <a16:creationId xmlns:a16="http://schemas.microsoft.com/office/drawing/2014/main" xmlns="" id="{49459417-17FC-4715-9449-C8C7C5D1CCA8}"/>
                </a:ext>
              </a:extLst>
            </p:cNvPr>
            <p:cNvGrpSpPr/>
            <p:nvPr/>
          </p:nvGrpSpPr>
          <p:grpSpPr>
            <a:xfrm>
              <a:off x="7506006" y="2686787"/>
              <a:ext cx="340969" cy="327382"/>
              <a:chOff x="2143069" y="5146863"/>
              <a:chExt cx="387229" cy="368298"/>
            </a:xfrm>
          </p:grpSpPr>
          <p:grpSp>
            <p:nvGrpSpPr>
              <p:cNvPr id="153" name="Group 350">
                <a:extLst>
                  <a:ext uri="{FF2B5EF4-FFF2-40B4-BE49-F238E27FC236}">
                    <a16:creationId xmlns:a16="http://schemas.microsoft.com/office/drawing/2014/main" xmlns="" id="{72FD0836-15F0-460A-9629-44B043F43380}"/>
                  </a:ext>
                </a:extLst>
              </p:cNvPr>
              <p:cNvGrpSpPr/>
              <p:nvPr/>
            </p:nvGrpSpPr>
            <p:grpSpPr>
              <a:xfrm>
                <a:off x="2143069" y="5146863"/>
                <a:ext cx="380086" cy="365917"/>
                <a:chOff x="1295400" y="5381174"/>
                <a:chExt cx="380086" cy="365917"/>
              </a:xfrm>
              <a:effectLst/>
            </p:grpSpPr>
            <p:cxnSp>
              <p:nvCxnSpPr>
                <p:cNvPr id="160" name="Straight Connector 357">
                  <a:extLst>
                    <a:ext uri="{FF2B5EF4-FFF2-40B4-BE49-F238E27FC236}">
                      <a16:creationId xmlns:a16="http://schemas.microsoft.com/office/drawing/2014/main" xmlns="" id="{2E5A5685-6A81-4F34-AF03-BFA550703505}"/>
                    </a:ext>
                  </a:extLst>
                </p:cNvPr>
                <p:cNvCxnSpPr/>
                <p:nvPr/>
              </p:nvCxnSpPr>
              <p:spPr>
                <a:xfrm>
                  <a:off x="1494060" y="5381174"/>
                  <a:ext cx="0" cy="10829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1" name="Straight Connector 358">
                  <a:extLst>
                    <a:ext uri="{FF2B5EF4-FFF2-40B4-BE49-F238E27FC236}">
                      <a16:creationId xmlns:a16="http://schemas.microsoft.com/office/drawing/2014/main" xmlns="" id="{266BDB78-FCC6-4E19-BF54-AC22DCC39CCF}"/>
                    </a:ext>
                  </a:extLst>
                </p:cNvPr>
                <p:cNvCxnSpPr/>
                <p:nvPr/>
              </p:nvCxnSpPr>
              <p:spPr>
                <a:xfrm>
                  <a:off x="1494060" y="5638800"/>
                  <a:ext cx="0" cy="10829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2" name="Straight Connector 359">
                  <a:extLst>
                    <a:ext uri="{FF2B5EF4-FFF2-40B4-BE49-F238E27FC236}">
                      <a16:creationId xmlns:a16="http://schemas.microsoft.com/office/drawing/2014/main" xmlns="" id="{2D077FDE-D614-4BF4-B8BA-250D57719266}"/>
                    </a:ext>
                  </a:extLst>
                </p:cNvPr>
                <p:cNvCxnSpPr/>
                <p:nvPr/>
              </p:nvCxnSpPr>
              <p:spPr>
                <a:xfrm flipH="1">
                  <a:off x="1559719" y="5562600"/>
                  <a:ext cx="11576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3" name="Straight Connector 360">
                  <a:extLst>
                    <a:ext uri="{FF2B5EF4-FFF2-40B4-BE49-F238E27FC236}">
                      <a16:creationId xmlns:a16="http://schemas.microsoft.com/office/drawing/2014/main" xmlns="" id="{42248481-85F3-48FC-90AA-14578A6F27B0}"/>
                    </a:ext>
                  </a:extLst>
                </p:cNvPr>
                <p:cNvCxnSpPr/>
                <p:nvPr/>
              </p:nvCxnSpPr>
              <p:spPr>
                <a:xfrm flipH="1">
                  <a:off x="1295400" y="5562600"/>
                  <a:ext cx="11576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154" name="Group 351">
                <a:extLst>
                  <a:ext uri="{FF2B5EF4-FFF2-40B4-BE49-F238E27FC236}">
                    <a16:creationId xmlns:a16="http://schemas.microsoft.com/office/drawing/2014/main" xmlns="" id="{5E417445-3E42-4848-86BF-432A207A141F}"/>
                  </a:ext>
                </a:extLst>
              </p:cNvPr>
              <p:cNvGrpSpPr/>
              <p:nvPr/>
            </p:nvGrpSpPr>
            <p:grpSpPr>
              <a:xfrm rot="18900000">
                <a:off x="2150212" y="5149244"/>
                <a:ext cx="380086" cy="365917"/>
                <a:chOff x="1295400" y="5381174"/>
                <a:chExt cx="380086" cy="365917"/>
              </a:xfrm>
              <a:effectLst/>
            </p:grpSpPr>
            <p:cxnSp>
              <p:nvCxnSpPr>
                <p:cNvPr id="156" name="Straight Connector 353">
                  <a:extLst>
                    <a:ext uri="{FF2B5EF4-FFF2-40B4-BE49-F238E27FC236}">
                      <a16:creationId xmlns:a16="http://schemas.microsoft.com/office/drawing/2014/main" xmlns="" id="{21752644-6D55-4730-B2BA-A79C10F52774}"/>
                    </a:ext>
                  </a:extLst>
                </p:cNvPr>
                <p:cNvCxnSpPr/>
                <p:nvPr/>
              </p:nvCxnSpPr>
              <p:spPr>
                <a:xfrm>
                  <a:off x="1494060" y="5381174"/>
                  <a:ext cx="0" cy="10829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57" name="Straight Connector 354">
                  <a:extLst>
                    <a:ext uri="{FF2B5EF4-FFF2-40B4-BE49-F238E27FC236}">
                      <a16:creationId xmlns:a16="http://schemas.microsoft.com/office/drawing/2014/main" xmlns="" id="{772E02AD-A3CB-45CD-9334-5E1243CB6E10}"/>
                    </a:ext>
                  </a:extLst>
                </p:cNvPr>
                <p:cNvCxnSpPr/>
                <p:nvPr/>
              </p:nvCxnSpPr>
              <p:spPr>
                <a:xfrm>
                  <a:off x="1494060" y="5638800"/>
                  <a:ext cx="0" cy="10829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58" name="Straight Connector 355">
                  <a:extLst>
                    <a:ext uri="{FF2B5EF4-FFF2-40B4-BE49-F238E27FC236}">
                      <a16:creationId xmlns:a16="http://schemas.microsoft.com/office/drawing/2014/main" xmlns="" id="{3FDFD379-1968-415F-B9B7-AB37CA12F65C}"/>
                    </a:ext>
                  </a:extLst>
                </p:cNvPr>
                <p:cNvCxnSpPr/>
                <p:nvPr/>
              </p:nvCxnSpPr>
              <p:spPr>
                <a:xfrm flipH="1">
                  <a:off x="1559719" y="5562600"/>
                  <a:ext cx="11576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59" name="Straight Connector 356">
                  <a:extLst>
                    <a:ext uri="{FF2B5EF4-FFF2-40B4-BE49-F238E27FC236}">
                      <a16:creationId xmlns:a16="http://schemas.microsoft.com/office/drawing/2014/main" xmlns="" id="{D5D4979B-7741-49D3-9CF0-9AE73CFDE846}"/>
                    </a:ext>
                  </a:extLst>
                </p:cNvPr>
                <p:cNvCxnSpPr/>
                <p:nvPr/>
              </p:nvCxnSpPr>
              <p:spPr>
                <a:xfrm flipH="1">
                  <a:off x="1295400" y="5562600"/>
                  <a:ext cx="11576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155" name="Oval 352">
                <a:extLst>
                  <a:ext uri="{FF2B5EF4-FFF2-40B4-BE49-F238E27FC236}">
                    <a16:creationId xmlns:a16="http://schemas.microsoft.com/office/drawing/2014/main" xmlns="" id="{A2714EE5-1EBB-47A9-92FF-FE033EED6B07}"/>
                  </a:ext>
                </a:extLst>
              </p:cNvPr>
              <p:cNvSpPr/>
              <p:nvPr/>
            </p:nvSpPr>
            <p:spPr>
              <a:xfrm>
                <a:off x="2300785" y="5148787"/>
                <a:ext cx="193643" cy="193643"/>
              </a:xfrm>
              <a:prstGeom prst="ellipse">
                <a:avLst/>
              </a:prstGeom>
              <a:solidFill>
                <a:sysClr val="window" lastClr="FFFFFF"/>
              </a:solidFill>
              <a:ln w="9525" cap="flat" cmpd="sng" algn="ctr">
                <a:noFill/>
                <a:prstDash val="solid"/>
              </a:ln>
              <a:effectLst/>
            </p:spPr>
            <p:txBody>
              <a:bodyPr rtlCol="0" anchor="ctr"/>
              <a:lstStyle/>
              <a:p>
                <a:pPr algn="ctr">
                  <a:defRPr/>
                </a:pPr>
                <a:endParaRPr lang="en-US" sz="1600" kern="0" dirty="0">
                  <a:solidFill>
                    <a:prstClr val="white"/>
                  </a:solidFill>
                  <a:latin typeface="Calibri"/>
                  <a:cs typeface="+mn-cs"/>
                </a:endParaRPr>
              </a:p>
            </p:txBody>
          </p:sp>
        </p:grpSp>
        <p:grpSp>
          <p:nvGrpSpPr>
            <p:cNvPr id="93" name="Group 361">
              <a:extLst>
                <a:ext uri="{FF2B5EF4-FFF2-40B4-BE49-F238E27FC236}">
                  <a16:creationId xmlns:a16="http://schemas.microsoft.com/office/drawing/2014/main" xmlns="" id="{8C2D2830-2898-4AAB-A92C-55698F51D2F9}"/>
                </a:ext>
              </a:extLst>
            </p:cNvPr>
            <p:cNvGrpSpPr/>
            <p:nvPr/>
          </p:nvGrpSpPr>
          <p:grpSpPr>
            <a:xfrm>
              <a:off x="4874017" y="5349668"/>
              <a:ext cx="340969" cy="327382"/>
              <a:chOff x="2143069" y="5146863"/>
              <a:chExt cx="387229" cy="368298"/>
            </a:xfrm>
          </p:grpSpPr>
          <p:grpSp>
            <p:nvGrpSpPr>
              <p:cNvPr id="142" name="Group 362">
                <a:extLst>
                  <a:ext uri="{FF2B5EF4-FFF2-40B4-BE49-F238E27FC236}">
                    <a16:creationId xmlns:a16="http://schemas.microsoft.com/office/drawing/2014/main" xmlns="" id="{7B15CEAA-3583-475D-8D38-5BEB58AC777D}"/>
                  </a:ext>
                </a:extLst>
              </p:cNvPr>
              <p:cNvGrpSpPr/>
              <p:nvPr/>
            </p:nvGrpSpPr>
            <p:grpSpPr>
              <a:xfrm>
                <a:off x="2143069" y="5146863"/>
                <a:ext cx="380086" cy="365917"/>
                <a:chOff x="1295400" y="5381174"/>
                <a:chExt cx="380086" cy="365917"/>
              </a:xfrm>
              <a:effectLst/>
            </p:grpSpPr>
            <p:cxnSp>
              <p:nvCxnSpPr>
                <p:cNvPr id="149" name="Straight Connector 369">
                  <a:extLst>
                    <a:ext uri="{FF2B5EF4-FFF2-40B4-BE49-F238E27FC236}">
                      <a16:creationId xmlns:a16="http://schemas.microsoft.com/office/drawing/2014/main" xmlns="" id="{303CDBFE-EDD5-425B-A6A0-0D52C05525EF}"/>
                    </a:ext>
                  </a:extLst>
                </p:cNvPr>
                <p:cNvCxnSpPr/>
                <p:nvPr/>
              </p:nvCxnSpPr>
              <p:spPr>
                <a:xfrm>
                  <a:off x="1494060" y="5381174"/>
                  <a:ext cx="0" cy="10829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50" name="Straight Connector 370">
                  <a:extLst>
                    <a:ext uri="{FF2B5EF4-FFF2-40B4-BE49-F238E27FC236}">
                      <a16:creationId xmlns:a16="http://schemas.microsoft.com/office/drawing/2014/main" xmlns="" id="{111EC953-C14F-4254-AD20-794C74D43EA2}"/>
                    </a:ext>
                  </a:extLst>
                </p:cNvPr>
                <p:cNvCxnSpPr/>
                <p:nvPr/>
              </p:nvCxnSpPr>
              <p:spPr>
                <a:xfrm>
                  <a:off x="1494060" y="5638800"/>
                  <a:ext cx="0" cy="10829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51" name="Straight Connector 371">
                  <a:extLst>
                    <a:ext uri="{FF2B5EF4-FFF2-40B4-BE49-F238E27FC236}">
                      <a16:creationId xmlns:a16="http://schemas.microsoft.com/office/drawing/2014/main" xmlns="" id="{BBE8B7C0-2BAE-417A-A7C1-C55B55CA178B}"/>
                    </a:ext>
                  </a:extLst>
                </p:cNvPr>
                <p:cNvCxnSpPr/>
                <p:nvPr/>
              </p:nvCxnSpPr>
              <p:spPr>
                <a:xfrm flipH="1">
                  <a:off x="1559719" y="5562600"/>
                  <a:ext cx="11576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52" name="Straight Connector 372">
                  <a:extLst>
                    <a:ext uri="{FF2B5EF4-FFF2-40B4-BE49-F238E27FC236}">
                      <a16:creationId xmlns:a16="http://schemas.microsoft.com/office/drawing/2014/main" xmlns="" id="{22137C32-058E-4B61-8A77-E20735576C11}"/>
                    </a:ext>
                  </a:extLst>
                </p:cNvPr>
                <p:cNvCxnSpPr/>
                <p:nvPr/>
              </p:nvCxnSpPr>
              <p:spPr>
                <a:xfrm flipH="1">
                  <a:off x="1295400" y="5562600"/>
                  <a:ext cx="11576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143" name="Group 363">
                <a:extLst>
                  <a:ext uri="{FF2B5EF4-FFF2-40B4-BE49-F238E27FC236}">
                    <a16:creationId xmlns:a16="http://schemas.microsoft.com/office/drawing/2014/main" xmlns="" id="{55B7EA83-506B-4A3E-B39A-F7B328810FD3}"/>
                  </a:ext>
                </a:extLst>
              </p:cNvPr>
              <p:cNvGrpSpPr/>
              <p:nvPr/>
            </p:nvGrpSpPr>
            <p:grpSpPr>
              <a:xfrm rot="18900000">
                <a:off x="2150212" y="5149244"/>
                <a:ext cx="380086" cy="365917"/>
                <a:chOff x="1295400" y="5381174"/>
                <a:chExt cx="380086" cy="365917"/>
              </a:xfrm>
              <a:effectLst/>
            </p:grpSpPr>
            <p:cxnSp>
              <p:nvCxnSpPr>
                <p:cNvPr id="145" name="Straight Connector 365">
                  <a:extLst>
                    <a:ext uri="{FF2B5EF4-FFF2-40B4-BE49-F238E27FC236}">
                      <a16:creationId xmlns:a16="http://schemas.microsoft.com/office/drawing/2014/main" xmlns="" id="{DAF8C679-6766-41B1-A1CD-0B252EEE17C8}"/>
                    </a:ext>
                  </a:extLst>
                </p:cNvPr>
                <p:cNvCxnSpPr/>
                <p:nvPr/>
              </p:nvCxnSpPr>
              <p:spPr>
                <a:xfrm>
                  <a:off x="1494060" y="5381174"/>
                  <a:ext cx="0" cy="10829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6" name="Straight Connector 366">
                  <a:extLst>
                    <a:ext uri="{FF2B5EF4-FFF2-40B4-BE49-F238E27FC236}">
                      <a16:creationId xmlns:a16="http://schemas.microsoft.com/office/drawing/2014/main" xmlns="" id="{739A323D-A11D-4B9D-96BA-8BF8F450FEFD}"/>
                    </a:ext>
                  </a:extLst>
                </p:cNvPr>
                <p:cNvCxnSpPr/>
                <p:nvPr/>
              </p:nvCxnSpPr>
              <p:spPr>
                <a:xfrm>
                  <a:off x="1494060" y="5638800"/>
                  <a:ext cx="0" cy="10829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7" name="Straight Connector 367">
                  <a:extLst>
                    <a:ext uri="{FF2B5EF4-FFF2-40B4-BE49-F238E27FC236}">
                      <a16:creationId xmlns:a16="http://schemas.microsoft.com/office/drawing/2014/main" xmlns="" id="{A2C56C7D-2F85-4248-BCDC-054C3135C8CA}"/>
                    </a:ext>
                  </a:extLst>
                </p:cNvPr>
                <p:cNvCxnSpPr/>
                <p:nvPr/>
              </p:nvCxnSpPr>
              <p:spPr>
                <a:xfrm flipH="1">
                  <a:off x="1559719" y="5562600"/>
                  <a:ext cx="11576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8" name="Straight Connector 368">
                  <a:extLst>
                    <a:ext uri="{FF2B5EF4-FFF2-40B4-BE49-F238E27FC236}">
                      <a16:creationId xmlns:a16="http://schemas.microsoft.com/office/drawing/2014/main" xmlns="" id="{E3FB41C2-7F23-4FC8-94D5-FBC619F8C1E8}"/>
                    </a:ext>
                  </a:extLst>
                </p:cNvPr>
                <p:cNvCxnSpPr/>
                <p:nvPr/>
              </p:nvCxnSpPr>
              <p:spPr>
                <a:xfrm flipH="1">
                  <a:off x="1295400" y="5562600"/>
                  <a:ext cx="11576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144" name="Oval 364">
                <a:extLst>
                  <a:ext uri="{FF2B5EF4-FFF2-40B4-BE49-F238E27FC236}">
                    <a16:creationId xmlns:a16="http://schemas.microsoft.com/office/drawing/2014/main" xmlns="" id="{42F7C15B-6E22-4912-B5B9-01F6E2E1841C}"/>
                  </a:ext>
                </a:extLst>
              </p:cNvPr>
              <p:cNvSpPr/>
              <p:nvPr/>
            </p:nvSpPr>
            <p:spPr>
              <a:xfrm>
                <a:off x="2243434" y="5233491"/>
                <a:ext cx="193643" cy="193643"/>
              </a:xfrm>
              <a:prstGeom prst="ellipse">
                <a:avLst/>
              </a:prstGeom>
              <a:solidFill>
                <a:sysClr val="window" lastClr="FFFFFF"/>
              </a:solidFill>
              <a:ln w="9525" cap="flat" cmpd="sng" algn="ctr">
                <a:noFill/>
                <a:prstDash val="solid"/>
              </a:ln>
              <a:effectLst/>
            </p:spPr>
            <p:txBody>
              <a:bodyPr rtlCol="0" anchor="ctr"/>
              <a:lstStyle/>
              <a:p>
                <a:pPr algn="ctr">
                  <a:defRPr/>
                </a:pPr>
                <a:endParaRPr lang="en-US" sz="1600" kern="0" dirty="0">
                  <a:solidFill>
                    <a:prstClr val="white"/>
                  </a:solidFill>
                  <a:latin typeface="Calibri"/>
                  <a:cs typeface="+mn-cs"/>
                </a:endParaRPr>
              </a:p>
            </p:txBody>
          </p:sp>
        </p:grpSp>
        <p:grpSp>
          <p:nvGrpSpPr>
            <p:cNvPr id="94" name="Group 373">
              <a:extLst>
                <a:ext uri="{FF2B5EF4-FFF2-40B4-BE49-F238E27FC236}">
                  <a16:creationId xmlns:a16="http://schemas.microsoft.com/office/drawing/2014/main" xmlns="" id="{7285EF78-10AC-4609-A586-5EFF2721732A}"/>
                </a:ext>
              </a:extLst>
            </p:cNvPr>
            <p:cNvGrpSpPr/>
            <p:nvPr/>
          </p:nvGrpSpPr>
          <p:grpSpPr>
            <a:xfrm>
              <a:off x="3656876" y="5219922"/>
              <a:ext cx="340969" cy="327382"/>
              <a:chOff x="2143069" y="5146863"/>
              <a:chExt cx="387229" cy="368298"/>
            </a:xfrm>
          </p:grpSpPr>
          <p:grpSp>
            <p:nvGrpSpPr>
              <p:cNvPr id="131" name="Group 374">
                <a:extLst>
                  <a:ext uri="{FF2B5EF4-FFF2-40B4-BE49-F238E27FC236}">
                    <a16:creationId xmlns:a16="http://schemas.microsoft.com/office/drawing/2014/main" xmlns="" id="{64B237D5-149E-49FD-8169-8EA811DFA680}"/>
                  </a:ext>
                </a:extLst>
              </p:cNvPr>
              <p:cNvGrpSpPr/>
              <p:nvPr/>
            </p:nvGrpSpPr>
            <p:grpSpPr>
              <a:xfrm>
                <a:off x="2143069" y="5146863"/>
                <a:ext cx="380086" cy="365917"/>
                <a:chOff x="1295400" y="5381174"/>
                <a:chExt cx="380086" cy="365917"/>
              </a:xfrm>
              <a:effectLst/>
            </p:grpSpPr>
            <p:cxnSp>
              <p:nvCxnSpPr>
                <p:cNvPr id="138" name="Straight Connector 381">
                  <a:extLst>
                    <a:ext uri="{FF2B5EF4-FFF2-40B4-BE49-F238E27FC236}">
                      <a16:creationId xmlns:a16="http://schemas.microsoft.com/office/drawing/2014/main" xmlns="" id="{884FF637-92B6-4382-B571-9C7A75B6AD30}"/>
                    </a:ext>
                  </a:extLst>
                </p:cNvPr>
                <p:cNvCxnSpPr/>
                <p:nvPr/>
              </p:nvCxnSpPr>
              <p:spPr>
                <a:xfrm>
                  <a:off x="1494060" y="5381174"/>
                  <a:ext cx="0" cy="10829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39" name="Straight Connector 382">
                  <a:extLst>
                    <a:ext uri="{FF2B5EF4-FFF2-40B4-BE49-F238E27FC236}">
                      <a16:creationId xmlns:a16="http://schemas.microsoft.com/office/drawing/2014/main" xmlns="" id="{471F20E6-3D5D-4B11-A9A4-111B6BEC7BD2}"/>
                    </a:ext>
                  </a:extLst>
                </p:cNvPr>
                <p:cNvCxnSpPr/>
                <p:nvPr/>
              </p:nvCxnSpPr>
              <p:spPr>
                <a:xfrm>
                  <a:off x="1494060" y="5638800"/>
                  <a:ext cx="0" cy="10829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0" name="Straight Connector 383">
                  <a:extLst>
                    <a:ext uri="{FF2B5EF4-FFF2-40B4-BE49-F238E27FC236}">
                      <a16:creationId xmlns:a16="http://schemas.microsoft.com/office/drawing/2014/main" xmlns="" id="{EC4A6870-DD9A-4047-A7FF-653DE497C11A}"/>
                    </a:ext>
                  </a:extLst>
                </p:cNvPr>
                <p:cNvCxnSpPr/>
                <p:nvPr/>
              </p:nvCxnSpPr>
              <p:spPr>
                <a:xfrm flipH="1">
                  <a:off x="1559719" y="5562600"/>
                  <a:ext cx="11576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1" name="Straight Connector 384">
                  <a:extLst>
                    <a:ext uri="{FF2B5EF4-FFF2-40B4-BE49-F238E27FC236}">
                      <a16:creationId xmlns:a16="http://schemas.microsoft.com/office/drawing/2014/main" xmlns="" id="{2EEC3AB2-B043-4D6D-AB7F-597F9DBAC70F}"/>
                    </a:ext>
                  </a:extLst>
                </p:cNvPr>
                <p:cNvCxnSpPr/>
                <p:nvPr/>
              </p:nvCxnSpPr>
              <p:spPr>
                <a:xfrm flipH="1">
                  <a:off x="1295400" y="5562600"/>
                  <a:ext cx="11576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132" name="Group 375">
                <a:extLst>
                  <a:ext uri="{FF2B5EF4-FFF2-40B4-BE49-F238E27FC236}">
                    <a16:creationId xmlns:a16="http://schemas.microsoft.com/office/drawing/2014/main" xmlns="" id="{791BC0AD-EADB-4F03-B7F8-0DE12A1FD6B7}"/>
                  </a:ext>
                </a:extLst>
              </p:cNvPr>
              <p:cNvGrpSpPr/>
              <p:nvPr/>
            </p:nvGrpSpPr>
            <p:grpSpPr>
              <a:xfrm rot="18900000">
                <a:off x="2150212" y="5149244"/>
                <a:ext cx="380086" cy="365917"/>
                <a:chOff x="1295400" y="5381174"/>
                <a:chExt cx="380086" cy="365917"/>
              </a:xfrm>
              <a:effectLst/>
            </p:grpSpPr>
            <p:cxnSp>
              <p:nvCxnSpPr>
                <p:cNvPr id="134" name="Straight Connector 377">
                  <a:extLst>
                    <a:ext uri="{FF2B5EF4-FFF2-40B4-BE49-F238E27FC236}">
                      <a16:creationId xmlns:a16="http://schemas.microsoft.com/office/drawing/2014/main" xmlns="" id="{9105CD9B-5B17-45E6-BDDB-843805869C6E}"/>
                    </a:ext>
                  </a:extLst>
                </p:cNvPr>
                <p:cNvCxnSpPr/>
                <p:nvPr/>
              </p:nvCxnSpPr>
              <p:spPr>
                <a:xfrm>
                  <a:off x="1494060" y="5381174"/>
                  <a:ext cx="0" cy="10829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35" name="Straight Connector 378">
                  <a:extLst>
                    <a:ext uri="{FF2B5EF4-FFF2-40B4-BE49-F238E27FC236}">
                      <a16:creationId xmlns:a16="http://schemas.microsoft.com/office/drawing/2014/main" xmlns="" id="{DBDA3133-788B-496C-81F2-2FE21C479983}"/>
                    </a:ext>
                  </a:extLst>
                </p:cNvPr>
                <p:cNvCxnSpPr/>
                <p:nvPr/>
              </p:nvCxnSpPr>
              <p:spPr>
                <a:xfrm>
                  <a:off x="1494060" y="5638800"/>
                  <a:ext cx="0" cy="10829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36" name="Straight Connector 379">
                  <a:extLst>
                    <a:ext uri="{FF2B5EF4-FFF2-40B4-BE49-F238E27FC236}">
                      <a16:creationId xmlns:a16="http://schemas.microsoft.com/office/drawing/2014/main" xmlns="" id="{A142D45D-569B-4E49-AC62-62080947C319}"/>
                    </a:ext>
                  </a:extLst>
                </p:cNvPr>
                <p:cNvCxnSpPr/>
                <p:nvPr/>
              </p:nvCxnSpPr>
              <p:spPr>
                <a:xfrm flipH="1">
                  <a:off x="1559719" y="5562600"/>
                  <a:ext cx="11576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37" name="Straight Connector 380">
                  <a:extLst>
                    <a:ext uri="{FF2B5EF4-FFF2-40B4-BE49-F238E27FC236}">
                      <a16:creationId xmlns:a16="http://schemas.microsoft.com/office/drawing/2014/main" xmlns="" id="{802DDF8A-964A-4C19-9BBE-B0F1969F91B4}"/>
                    </a:ext>
                  </a:extLst>
                </p:cNvPr>
                <p:cNvCxnSpPr/>
                <p:nvPr/>
              </p:nvCxnSpPr>
              <p:spPr>
                <a:xfrm flipH="1">
                  <a:off x="1295400" y="5562600"/>
                  <a:ext cx="11576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133" name="Oval 376">
                <a:extLst>
                  <a:ext uri="{FF2B5EF4-FFF2-40B4-BE49-F238E27FC236}">
                    <a16:creationId xmlns:a16="http://schemas.microsoft.com/office/drawing/2014/main" xmlns="" id="{0C96D54C-2EA6-45AF-83FA-2566D127F03A}"/>
                  </a:ext>
                </a:extLst>
              </p:cNvPr>
              <p:cNvSpPr/>
              <p:nvPr/>
            </p:nvSpPr>
            <p:spPr>
              <a:xfrm>
                <a:off x="2243434" y="5233491"/>
                <a:ext cx="193643" cy="193643"/>
              </a:xfrm>
              <a:prstGeom prst="ellipse">
                <a:avLst/>
              </a:prstGeom>
              <a:solidFill>
                <a:sysClr val="window" lastClr="FFFFFF"/>
              </a:solidFill>
              <a:ln w="9525" cap="flat" cmpd="sng" algn="ctr">
                <a:noFill/>
                <a:prstDash val="solid"/>
              </a:ln>
              <a:effectLst/>
            </p:spPr>
            <p:txBody>
              <a:bodyPr rtlCol="0" anchor="ctr"/>
              <a:lstStyle/>
              <a:p>
                <a:pPr algn="ctr">
                  <a:defRPr/>
                </a:pPr>
                <a:endParaRPr lang="en-US" sz="1600" kern="0" dirty="0">
                  <a:solidFill>
                    <a:prstClr val="white"/>
                  </a:solidFill>
                  <a:latin typeface="Calibri"/>
                  <a:cs typeface="+mn-cs"/>
                </a:endParaRPr>
              </a:p>
            </p:txBody>
          </p:sp>
        </p:grpSp>
        <p:grpSp>
          <p:nvGrpSpPr>
            <p:cNvPr id="95" name="Group 385">
              <a:extLst>
                <a:ext uri="{FF2B5EF4-FFF2-40B4-BE49-F238E27FC236}">
                  <a16:creationId xmlns:a16="http://schemas.microsoft.com/office/drawing/2014/main" xmlns="" id="{A5E25B24-6027-4F90-A466-91DEF85FC1D4}"/>
                </a:ext>
              </a:extLst>
            </p:cNvPr>
            <p:cNvGrpSpPr/>
            <p:nvPr/>
          </p:nvGrpSpPr>
          <p:grpSpPr>
            <a:xfrm>
              <a:off x="3508595" y="5399095"/>
              <a:ext cx="340969" cy="327382"/>
              <a:chOff x="2143069" y="5146863"/>
              <a:chExt cx="387229" cy="368298"/>
            </a:xfrm>
          </p:grpSpPr>
          <p:grpSp>
            <p:nvGrpSpPr>
              <p:cNvPr id="120" name="Group 386">
                <a:extLst>
                  <a:ext uri="{FF2B5EF4-FFF2-40B4-BE49-F238E27FC236}">
                    <a16:creationId xmlns:a16="http://schemas.microsoft.com/office/drawing/2014/main" xmlns="" id="{1B321367-CBCC-4F66-B1F5-02ED8B69611B}"/>
                  </a:ext>
                </a:extLst>
              </p:cNvPr>
              <p:cNvGrpSpPr/>
              <p:nvPr/>
            </p:nvGrpSpPr>
            <p:grpSpPr>
              <a:xfrm>
                <a:off x="2143069" y="5146863"/>
                <a:ext cx="380086" cy="365917"/>
                <a:chOff x="1295400" y="5381174"/>
                <a:chExt cx="380086" cy="365917"/>
              </a:xfrm>
              <a:effectLst/>
            </p:grpSpPr>
            <p:cxnSp>
              <p:nvCxnSpPr>
                <p:cNvPr id="127" name="Straight Connector 393">
                  <a:extLst>
                    <a:ext uri="{FF2B5EF4-FFF2-40B4-BE49-F238E27FC236}">
                      <a16:creationId xmlns:a16="http://schemas.microsoft.com/office/drawing/2014/main" xmlns="" id="{E3E65053-94BB-4ABF-8690-D345F7253FC9}"/>
                    </a:ext>
                  </a:extLst>
                </p:cNvPr>
                <p:cNvCxnSpPr/>
                <p:nvPr/>
              </p:nvCxnSpPr>
              <p:spPr>
                <a:xfrm>
                  <a:off x="1494060" y="5381174"/>
                  <a:ext cx="0" cy="10829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8" name="Straight Connector 394">
                  <a:extLst>
                    <a:ext uri="{FF2B5EF4-FFF2-40B4-BE49-F238E27FC236}">
                      <a16:creationId xmlns:a16="http://schemas.microsoft.com/office/drawing/2014/main" xmlns="" id="{58CF39ED-1DDB-4300-BC62-5C5C796ECEBD}"/>
                    </a:ext>
                  </a:extLst>
                </p:cNvPr>
                <p:cNvCxnSpPr/>
                <p:nvPr/>
              </p:nvCxnSpPr>
              <p:spPr>
                <a:xfrm>
                  <a:off x="1494060" y="5638800"/>
                  <a:ext cx="0" cy="10829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9" name="Straight Connector 395">
                  <a:extLst>
                    <a:ext uri="{FF2B5EF4-FFF2-40B4-BE49-F238E27FC236}">
                      <a16:creationId xmlns:a16="http://schemas.microsoft.com/office/drawing/2014/main" xmlns="" id="{5218FBE5-86FC-4A68-A704-7DE151251238}"/>
                    </a:ext>
                  </a:extLst>
                </p:cNvPr>
                <p:cNvCxnSpPr/>
                <p:nvPr/>
              </p:nvCxnSpPr>
              <p:spPr>
                <a:xfrm flipH="1">
                  <a:off x="1559719" y="5562600"/>
                  <a:ext cx="11576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30" name="Straight Connector 396">
                  <a:extLst>
                    <a:ext uri="{FF2B5EF4-FFF2-40B4-BE49-F238E27FC236}">
                      <a16:creationId xmlns:a16="http://schemas.microsoft.com/office/drawing/2014/main" xmlns="" id="{0F289FE1-64BC-41E9-AE76-868E49AAA928}"/>
                    </a:ext>
                  </a:extLst>
                </p:cNvPr>
                <p:cNvCxnSpPr/>
                <p:nvPr/>
              </p:nvCxnSpPr>
              <p:spPr>
                <a:xfrm flipH="1">
                  <a:off x="1295400" y="5562600"/>
                  <a:ext cx="11576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121" name="Group 387">
                <a:extLst>
                  <a:ext uri="{FF2B5EF4-FFF2-40B4-BE49-F238E27FC236}">
                    <a16:creationId xmlns:a16="http://schemas.microsoft.com/office/drawing/2014/main" xmlns="" id="{8DB3A962-3617-4AF9-95EE-8F7015D31BD4}"/>
                  </a:ext>
                </a:extLst>
              </p:cNvPr>
              <p:cNvGrpSpPr/>
              <p:nvPr/>
            </p:nvGrpSpPr>
            <p:grpSpPr>
              <a:xfrm rot="18900000">
                <a:off x="2150212" y="5149244"/>
                <a:ext cx="380086" cy="365917"/>
                <a:chOff x="1295400" y="5381174"/>
                <a:chExt cx="380086" cy="365917"/>
              </a:xfrm>
              <a:effectLst/>
            </p:grpSpPr>
            <p:cxnSp>
              <p:nvCxnSpPr>
                <p:cNvPr id="123" name="Straight Connector 389">
                  <a:extLst>
                    <a:ext uri="{FF2B5EF4-FFF2-40B4-BE49-F238E27FC236}">
                      <a16:creationId xmlns:a16="http://schemas.microsoft.com/office/drawing/2014/main" xmlns="" id="{E6BF8ADA-1688-4E9A-8618-0A215D8B380A}"/>
                    </a:ext>
                  </a:extLst>
                </p:cNvPr>
                <p:cNvCxnSpPr/>
                <p:nvPr/>
              </p:nvCxnSpPr>
              <p:spPr>
                <a:xfrm>
                  <a:off x="1494060" y="5381174"/>
                  <a:ext cx="0" cy="10829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4" name="Straight Connector 390">
                  <a:extLst>
                    <a:ext uri="{FF2B5EF4-FFF2-40B4-BE49-F238E27FC236}">
                      <a16:creationId xmlns:a16="http://schemas.microsoft.com/office/drawing/2014/main" xmlns="" id="{DF1145B6-2F95-4908-8551-EA26A20CD815}"/>
                    </a:ext>
                  </a:extLst>
                </p:cNvPr>
                <p:cNvCxnSpPr/>
                <p:nvPr/>
              </p:nvCxnSpPr>
              <p:spPr>
                <a:xfrm>
                  <a:off x="1494060" y="5638800"/>
                  <a:ext cx="0" cy="10829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5" name="Straight Connector 391">
                  <a:extLst>
                    <a:ext uri="{FF2B5EF4-FFF2-40B4-BE49-F238E27FC236}">
                      <a16:creationId xmlns:a16="http://schemas.microsoft.com/office/drawing/2014/main" xmlns="" id="{E0A2CDA2-99B9-44C8-9CC1-360DF21F2C82}"/>
                    </a:ext>
                  </a:extLst>
                </p:cNvPr>
                <p:cNvCxnSpPr/>
                <p:nvPr/>
              </p:nvCxnSpPr>
              <p:spPr>
                <a:xfrm flipH="1">
                  <a:off x="1559719" y="5562600"/>
                  <a:ext cx="11576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6" name="Straight Connector 392">
                  <a:extLst>
                    <a:ext uri="{FF2B5EF4-FFF2-40B4-BE49-F238E27FC236}">
                      <a16:creationId xmlns:a16="http://schemas.microsoft.com/office/drawing/2014/main" xmlns="" id="{073AAAAC-E972-4AD9-A5D4-ACFEEE97BBBF}"/>
                    </a:ext>
                  </a:extLst>
                </p:cNvPr>
                <p:cNvCxnSpPr/>
                <p:nvPr/>
              </p:nvCxnSpPr>
              <p:spPr>
                <a:xfrm flipH="1">
                  <a:off x="1295400" y="5562600"/>
                  <a:ext cx="11576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122" name="Oval 388">
                <a:extLst>
                  <a:ext uri="{FF2B5EF4-FFF2-40B4-BE49-F238E27FC236}">
                    <a16:creationId xmlns:a16="http://schemas.microsoft.com/office/drawing/2014/main" xmlns="" id="{B5728106-DEAD-4D3A-A34A-7E3AA481507C}"/>
                  </a:ext>
                </a:extLst>
              </p:cNvPr>
              <p:cNvSpPr/>
              <p:nvPr/>
            </p:nvSpPr>
            <p:spPr>
              <a:xfrm>
                <a:off x="2243434" y="5233491"/>
                <a:ext cx="193643" cy="193643"/>
              </a:xfrm>
              <a:prstGeom prst="ellipse">
                <a:avLst/>
              </a:prstGeom>
              <a:solidFill>
                <a:sysClr val="window" lastClr="FFFFFF"/>
              </a:solidFill>
              <a:ln w="9525" cap="flat" cmpd="sng" algn="ctr">
                <a:noFill/>
                <a:prstDash val="solid"/>
              </a:ln>
              <a:effectLst/>
            </p:spPr>
            <p:txBody>
              <a:bodyPr rtlCol="0" anchor="ctr"/>
              <a:lstStyle/>
              <a:p>
                <a:pPr algn="ctr">
                  <a:defRPr/>
                </a:pPr>
                <a:endParaRPr lang="en-US" sz="1600" kern="0" dirty="0">
                  <a:solidFill>
                    <a:prstClr val="white"/>
                  </a:solidFill>
                  <a:latin typeface="Calibri"/>
                  <a:cs typeface="+mn-cs"/>
                </a:endParaRPr>
              </a:p>
            </p:txBody>
          </p:sp>
        </p:grpSp>
        <p:grpSp>
          <p:nvGrpSpPr>
            <p:cNvPr id="96" name="Group 397">
              <a:extLst>
                <a:ext uri="{FF2B5EF4-FFF2-40B4-BE49-F238E27FC236}">
                  <a16:creationId xmlns:a16="http://schemas.microsoft.com/office/drawing/2014/main" xmlns="" id="{7E2298F9-F624-42E2-B348-EB7FF381C278}"/>
                </a:ext>
              </a:extLst>
            </p:cNvPr>
            <p:cNvGrpSpPr/>
            <p:nvPr/>
          </p:nvGrpSpPr>
          <p:grpSpPr>
            <a:xfrm>
              <a:off x="3885476" y="5355846"/>
              <a:ext cx="340969" cy="327382"/>
              <a:chOff x="2143069" y="5146863"/>
              <a:chExt cx="387229" cy="368298"/>
            </a:xfrm>
          </p:grpSpPr>
          <p:grpSp>
            <p:nvGrpSpPr>
              <p:cNvPr id="109" name="Group 398">
                <a:extLst>
                  <a:ext uri="{FF2B5EF4-FFF2-40B4-BE49-F238E27FC236}">
                    <a16:creationId xmlns:a16="http://schemas.microsoft.com/office/drawing/2014/main" xmlns="" id="{5806C4BF-FAF4-43BB-8A69-FC98DCEECE83}"/>
                  </a:ext>
                </a:extLst>
              </p:cNvPr>
              <p:cNvGrpSpPr/>
              <p:nvPr/>
            </p:nvGrpSpPr>
            <p:grpSpPr>
              <a:xfrm>
                <a:off x="2143069" y="5146863"/>
                <a:ext cx="380086" cy="365917"/>
                <a:chOff x="1295400" y="5381174"/>
                <a:chExt cx="380086" cy="365917"/>
              </a:xfrm>
              <a:effectLst/>
            </p:grpSpPr>
            <p:cxnSp>
              <p:nvCxnSpPr>
                <p:cNvPr id="116" name="Straight Connector 405">
                  <a:extLst>
                    <a:ext uri="{FF2B5EF4-FFF2-40B4-BE49-F238E27FC236}">
                      <a16:creationId xmlns:a16="http://schemas.microsoft.com/office/drawing/2014/main" xmlns="" id="{184C3872-B01B-471D-ACFE-33E3360BB76B}"/>
                    </a:ext>
                  </a:extLst>
                </p:cNvPr>
                <p:cNvCxnSpPr/>
                <p:nvPr/>
              </p:nvCxnSpPr>
              <p:spPr>
                <a:xfrm>
                  <a:off x="1494060" y="5381174"/>
                  <a:ext cx="0" cy="10829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17" name="Straight Connector 406">
                  <a:extLst>
                    <a:ext uri="{FF2B5EF4-FFF2-40B4-BE49-F238E27FC236}">
                      <a16:creationId xmlns:a16="http://schemas.microsoft.com/office/drawing/2014/main" xmlns="" id="{F67A0112-191B-4712-903E-20153373F592}"/>
                    </a:ext>
                  </a:extLst>
                </p:cNvPr>
                <p:cNvCxnSpPr/>
                <p:nvPr/>
              </p:nvCxnSpPr>
              <p:spPr>
                <a:xfrm>
                  <a:off x="1494060" y="5638800"/>
                  <a:ext cx="0" cy="10829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18" name="Straight Connector 407">
                  <a:extLst>
                    <a:ext uri="{FF2B5EF4-FFF2-40B4-BE49-F238E27FC236}">
                      <a16:creationId xmlns:a16="http://schemas.microsoft.com/office/drawing/2014/main" xmlns="" id="{399F4E38-B86A-4825-8414-9118378BCFD7}"/>
                    </a:ext>
                  </a:extLst>
                </p:cNvPr>
                <p:cNvCxnSpPr/>
                <p:nvPr/>
              </p:nvCxnSpPr>
              <p:spPr>
                <a:xfrm flipH="1">
                  <a:off x="1559719" y="5562600"/>
                  <a:ext cx="11576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19" name="Straight Connector 408">
                  <a:extLst>
                    <a:ext uri="{FF2B5EF4-FFF2-40B4-BE49-F238E27FC236}">
                      <a16:creationId xmlns:a16="http://schemas.microsoft.com/office/drawing/2014/main" xmlns="" id="{D98EBC52-EE7C-42E2-8D72-E2BE2F1621DD}"/>
                    </a:ext>
                  </a:extLst>
                </p:cNvPr>
                <p:cNvCxnSpPr/>
                <p:nvPr/>
              </p:nvCxnSpPr>
              <p:spPr>
                <a:xfrm flipH="1">
                  <a:off x="1295400" y="5562600"/>
                  <a:ext cx="11576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110" name="Group 399">
                <a:extLst>
                  <a:ext uri="{FF2B5EF4-FFF2-40B4-BE49-F238E27FC236}">
                    <a16:creationId xmlns:a16="http://schemas.microsoft.com/office/drawing/2014/main" xmlns="" id="{2440AEAB-9DFB-4F55-87ED-A6991E6EC4DE}"/>
                  </a:ext>
                </a:extLst>
              </p:cNvPr>
              <p:cNvGrpSpPr/>
              <p:nvPr/>
            </p:nvGrpSpPr>
            <p:grpSpPr>
              <a:xfrm rot="18900000">
                <a:off x="2150212" y="5149244"/>
                <a:ext cx="380086" cy="365917"/>
                <a:chOff x="1295400" y="5381174"/>
                <a:chExt cx="380086" cy="365917"/>
              </a:xfrm>
              <a:effectLst/>
            </p:grpSpPr>
            <p:cxnSp>
              <p:nvCxnSpPr>
                <p:cNvPr id="112" name="Straight Connector 401">
                  <a:extLst>
                    <a:ext uri="{FF2B5EF4-FFF2-40B4-BE49-F238E27FC236}">
                      <a16:creationId xmlns:a16="http://schemas.microsoft.com/office/drawing/2014/main" xmlns="" id="{7929C602-B949-46B7-AE2C-2FCFE75A3178}"/>
                    </a:ext>
                  </a:extLst>
                </p:cNvPr>
                <p:cNvCxnSpPr/>
                <p:nvPr/>
              </p:nvCxnSpPr>
              <p:spPr>
                <a:xfrm>
                  <a:off x="1494060" y="5381174"/>
                  <a:ext cx="0" cy="10829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13" name="Straight Connector 402">
                  <a:extLst>
                    <a:ext uri="{FF2B5EF4-FFF2-40B4-BE49-F238E27FC236}">
                      <a16:creationId xmlns:a16="http://schemas.microsoft.com/office/drawing/2014/main" xmlns="" id="{2FF10AC2-004C-458F-9109-1A3EB9A3AE77}"/>
                    </a:ext>
                  </a:extLst>
                </p:cNvPr>
                <p:cNvCxnSpPr/>
                <p:nvPr/>
              </p:nvCxnSpPr>
              <p:spPr>
                <a:xfrm>
                  <a:off x="1494060" y="5638800"/>
                  <a:ext cx="0" cy="10829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14" name="Straight Connector 403">
                  <a:extLst>
                    <a:ext uri="{FF2B5EF4-FFF2-40B4-BE49-F238E27FC236}">
                      <a16:creationId xmlns:a16="http://schemas.microsoft.com/office/drawing/2014/main" xmlns="" id="{0F245B97-21BA-4A4D-B2DA-F35773D0F02F}"/>
                    </a:ext>
                  </a:extLst>
                </p:cNvPr>
                <p:cNvCxnSpPr/>
                <p:nvPr/>
              </p:nvCxnSpPr>
              <p:spPr>
                <a:xfrm flipH="1">
                  <a:off x="1559719" y="5562600"/>
                  <a:ext cx="11576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15" name="Straight Connector 404">
                  <a:extLst>
                    <a:ext uri="{FF2B5EF4-FFF2-40B4-BE49-F238E27FC236}">
                      <a16:creationId xmlns:a16="http://schemas.microsoft.com/office/drawing/2014/main" xmlns="" id="{61664CCE-DD8C-455B-A6F5-D8CBF5CDB07D}"/>
                    </a:ext>
                  </a:extLst>
                </p:cNvPr>
                <p:cNvCxnSpPr/>
                <p:nvPr/>
              </p:nvCxnSpPr>
              <p:spPr>
                <a:xfrm flipH="1">
                  <a:off x="1295400" y="5562600"/>
                  <a:ext cx="11576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111" name="Oval 400">
                <a:extLst>
                  <a:ext uri="{FF2B5EF4-FFF2-40B4-BE49-F238E27FC236}">
                    <a16:creationId xmlns:a16="http://schemas.microsoft.com/office/drawing/2014/main" xmlns="" id="{225EE91C-FD5A-4286-BC2C-DD9A0F063F98}"/>
                  </a:ext>
                </a:extLst>
              </p:cNvPr>
              <p:cNvSpPr/>
              <p:nvPr/>
            </p:nvSpPr>
            <p:spPr>
              <a:xfrm>
                <a:off x="2243434" y="5233491"/>
                <a:ext cx="193643" cy="193643"/>
              </a:xfrm>
              <a:prstGeom prst="ellipse">
                <a:avLst/>
              </a:prstGeom>
              <a:solidFill>
                <a:sysClr val="window" lastClr="FFFFFF"/>
              </a:solidFill>
              <a:ln w="9525" cap="flat" cmpd="sng" algn="ctr">
                <a:noFill/>
                <a:prstDash val="solid"/>
              </a:ln>
              <a:effectLst/>
            </p:spPr>
            <p:txBody>
              <a:bodyPr rtlCol="0" anchor="ctr"/>
              <a:lstStyle/>
              <a:p>
                <a:pPr algn="ctr">
                  <a:defRPr/>
                </a:pPr>
                <a:endParaRPr lang="en-US" sz="1600" kern="0" dirty="0">
                  <a:solidFill>
                    <a:prstClr val="white"/>
                  </a:solidFill>
                  <a:latin typeface="Calibri"/>
                  <a:cs typeface="+mn-cs"/>
                </a:endParaRPr>
              </a:p>
            </p:txBody>
          </p:sp>
        </p:grpSp>
        <p:grpSp>
          <p:nvGrpSpPr>
            <p:cNvPr id="97" name="Group 409">
              <a:extLst>
                <a:ext uri="{FF2B5EF4-FFF2-40B4-BE49-F238E27FC236}">
                  <a16:creationId xmlns:a16="http://schemas.microsoft.com/office/drawing/2014/main" xmlns="" id="{E87032B8-EED9-46F3-A337-6B7963B16361}"/>
                </a:ext>
              </a:extLst>
            </p:cNvPr>
            <p:cNvGrpSpPr/>
            <p:nvPr/>
          </p:nvGrpSpPr>
          <p:grpSpPr>
            <a:xfrm>
              <a:off x="6814028" y="4892468"/>
              <a:ext cx="340969" cy="327382"/>
              <a:chOff x="2143069" y="5146863"/>
              <a:chExt cx="387229" cy="368298"/>
            </a:xfrm>
          </p:grpSpPr>
          <p:grpSp>
            <p:nvGrpSpPr>
              <p:cNvPr id="98" name="Group 410">
                <a:extLst>
                  <a:ext uri="{FF2B5EF4-FFF2-40B4-BE49-F238E27FC236}">
                    <a16:creationId xmlns:a16="http://schemas.microsoft.com/office/drawing/2014/main" xmlns="" id="{08D37E31-0EEB-4ACE-9681-E14489EDBD9A}"/>
                  </a:ext>
                </a:extLst>
              </p:cNvPr>
              <p:cNvGrpSpPr/>
              <p:nvPr/>
            </p:nvGrpSpPr>
            <p:grpSpPr>
              <a:xfrm>
                <a:off x="2143069" y="5146863"/>
                <a:ext cx="380086" cy="365917"/>
                <a:chOff x="1295400" y="5381174"/>
                <a:chExt cx="380086" cy="365917"/>
              </a:xfrm>
              <a:effectLst/>
            </p:grpSpPr>
            <p:cxnSp>
              <p:nvCxnSpPr>
                <p:cNvPr id="105" name="Straight Connector 417">
                  <a:extLst>
                    <a:ext uri="{FF2B5EF4-FFF2-40B4-BE49-F238E27FC236}">
                      <a16:creationId xmlns:a16="http://schemas.microsoft.com/office/drawing/2014/main" xmlns="" id="{8236C9CA-4934-4BE9-9C45-ACF76A3DAF85}"/>
                    </a:ext>
                  </a:extLst>
                </p:cNvPr>
                <p:cNvCxnSpPr/>
                <p:nvPr/>
              </p:nvCxnSpPr>
              <p:spPr>
                <a:xfrm>
                  <a:off x="1494060" y="5381174"/>
                  <a:ext cx="0" cy="10829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6" name="Straight Connector 418">
                  <a:extLst>
                    <a:ext uri="{FF2B5EF4-FFF2-40B4-BE49-F238E27FC236}">
                      <a16:creationId xmlns:a16="http://schemas.microsoft.com/office/drawing/2014/main" xmlns="" id="{BC01DAF8-3007-4BBE-9B80-1CEF726297D0}"/>
                    </a:ext>
                  </a:extLst>
                </p:cNvPr>
                <p:cNvCxnSpPr/>
                <p:nvPr/>
              </p:nvCxnSpPr>
              <p:spPr>
                <a:xfrm>
                  <a:off x="1494060" y="5638800"/>
                  <a:ext cx="0" cy="10829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7" name="Straight Connector 419">
                  <a:extLst>
                    <a:ext uri="{FF2B5EF4-FFF2-40B4-BE49-F238E27FC236}">
                      <a16:creationId xmlns:a16="http://schemas.microsoft.com/office/drawing/2014/main" xmlns="" id="{EB022DB5-572F-4BAE-8B7A-8A4522F89E17}"/>
                    </a:ext>
                  </a:extLst>
                </p:cNvPr>
                <p:cNvCxnSpPr/>
                <p:nvPr/>
              </p:nvCxnSpPr>
              <p:spPr>
                <a:xfrm flipH="1">
                  <a:off x="1559719" y="5562600"/>
                  <a:ext cx="11576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8" name="Straight Connector 420">
                  <a:extLst>
                    <a:ext uri="{FF2B5EF4-FFF2-40B4-BE49-F238E27FC236}">
                      <a16:creationId xmlns:a16="http://schemas.microsoft.com/office/drawing/2014/main" xmlns="" id="{57017C1B-76E7-4338-9671-2F2606A5BB1B}"/>
                    </a:ext>
                  </a:extLst>
                </p:cNvPr>
                <p:cNvCxnSpPr/>
                <p:nvPr/>
              </p:nvCxnSpPr>
              <p:spPr>
                <a:xfrm flipH="1">
                  <a:off x="1295400" y="5562600"/>
                  <a:ext cx="11576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99" name="Group 411">
                <a:extLst>
                  <a:ext uri="{FF2B5EF4-FFF2-40B4-BE49-F238E27FC236}">
                    <a16:creationId xmlns:a16="http://schemas.microsoft.com/office/drawing/2014/main" xmlns="" id="{37A7577C-C5DD-440F-96F2-236EA1695548}"/>
                  </a:ext>
                </a:extLst>
              </p:cNvPr>
              <p:cNvGrpSpPr/>
              <p:nvPr/>
            </p:nvGrpSpPr>
            <p:grpSpPr>
              <a:xfrm rot="18900000">
                <a:off x="2150212" y="5149244"/>
                <a:ext cx="380086" cy="365917"/>
                <a:chOff x="1295400" y="5381174"/>
                <a:chExt cx="380086" cy="365917"/>
              </a:xfrm>
              <a:effectLst/>
            </p:grpSpPr>
            <p:cxnSp>
              <p:nvCxnSpPr>
                <p:cNvPr id="101" name="Straight Connector 413">
                  <a:extLst>
                    <a:ext uri="{FF2B5EF4-FFF2-40B4-BE49-F238E27FC236}">
                      <a16:creationId xmlns:a16="http://schemas.microsoft.com/office/drawing/2014/main" xmlns="" id="{1EA083A9-538E-405A-86BD-5F315CF839A2}"/>
                    </a:ext>
                  </a:extLst>
                </p:cNvPr>
                <p:cNvCxnSpPr/>
                <p:nvPr/>
              </p:nvCxnSpPr>
              <p:spPr>
                <a:xfrm>
                  <a:off x="1494060" y="5381174"/>
                  <a:ext cx="0" cy="10829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2" name="Straight Connector 414">
                  <a:extLst>
                    <a:ext uri="{FF2B5EF4-FFF2-40B4-BE49-F238E27FC236}">
                      <a16:creationId xmlns:a16="http://schemas.microsoft.com/office/drawing/2014/main" xmlns="" id="{41365880-93ED-4CA8-A9CB-A6224E401838}"/>
                    </a:ext>
                  </a:extLst>
                </p:cNvPr>
                <p:cNvCxnSpPr/>
                <p:nvPr/>
              </p:nvCxnSpPr>
              <p:spPr>
                <a:xfrm>
                  <a:off x="1494060" y="5638800"/>
                  <a:ext cx="0" cy="10829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3" name="Straight Connector 415">
                  <a:extLst>
                    <a:ext uri="{FF2B5EF4-FFF2-40B4-BE49-F238E27FC236}">
                      <a16:creationId xmlns:a16="http://schemas.microsoft.com/office/drawing/2014/main" xmlns="" id="{917ECFC6-EFD5-44CD-9F8F-BFA17A54425E}"/>
                    </a:ext>
                  </a:extLst>
                </p:cNvPr>
                <p:cNvCxnSpPr/>
                <p:nvPr/>
              </p:nvCxnSpPr>
              <p:spPr>
                <a:xfrm flipH="1">
                  <a:off x="1559719" y="5562600"/>
                  <a:ext cx="11576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4" name="Straight Connector 416">
                  <a:extLst>
                    <a:ext uri="{FF2B5EF4-FFF2-40B4-BE49-F238E27FC236}">
                      <a16:creationId xmlns:a16="http://schemas.microsoft.com/office/drawing/2014/main" xmlns="" id="{525B6294-AB03-4D1F-BDE2-3F4CB741CE3A}"/>
                    </a:ext>
                  </a:extLst>
                </p:cNvPr>
                <p:cNvCxnSpPr/>
                <p:nvPr/>
              </p:nvCxnSpPr>
              <p:spPr>
                <a:xfrm flipH="1">
                  <a:off x="1295400" y="5562600"/>
                  <a:ext cx="115767"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sp>
            <p:nvSpPr>
              <p:cNvPr id="100" name="Oval 412">
                <a:extLst>
                  <a:ext uri="{FF2B5EF4-FFF2-40B4-BE49-F238E27FC236}">
                    <a16:creationId xmlns:a16="http://schemas.microsoft.com/office/drawing/2014/main" xmlns="" id="{BC985625-BD1F-4A5D-A71E-B1EC67045DAD}"/>
                  </a:ext>
                </a:extLst>
              </p:cNvPr>
              <p:cNvSpPr/>
              <p:nvPr/>
            </p:nvSpPr>
            <p:spPr>
              <a:xfrm>
                <a:off x="2243434" y="5233491"/>
                <a:ext cx="193643" cy="193643"/>
              </a:xfrm>
              <a:prstGeom prst="ellipse">
                <a:avLst/>
              </a:prstGeom>
              <a:solidFill>
                <a:sysClr val="window" lastClr="FFFFFF"/>
              </a:solidFill>
              <a:ln w="9525" cap="flat" cmpd="sng" algn="ctr">
                <a:noFill/>
                <a:prstDash val="solid"/>
              </a:ln>
              <a:effectLst/>
            </p:spPr>
            <p:txBody>
              <a:bodyPr rtlCol="0" anchor="ctr"/>
              <a:lstStyle/>
              <a:p>
                <a:pPr algn="ctr">
                  <a:defRPr/>
                </a:pPr>
                <a:endParaRPr lang="en-US" sz="1600" kern="0" dirty="0">
                  <a:solidFill>
                    <a:prstClr val="white"/>
                  </a:solidFill>
                  <a:latin typeface="Calibri"/>
                  <a:cs typeface="+mn-cs"/>
                </a:endParaRPr>
              </a:p>
            </p:txBody>
          </p:sp>
        </p:grpSp>
      </p:grpSp>
    </p:spTree>
    <p:extLst>
      <p:ext uri="{BB962C8B-B14F-4D97-AF65-F5344CB8AC3E}">
        <p14:creationId xmlns:p14="http://schemas.microsoft.com/office/powerpoint/2010/main" val="35283240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75E2D54A-D663-4911-B021-57044A6A2CBB}"/>
              </a:ext>
            </a:extLst>
          </p:cNvPr>
          <p:cNvSpPr>
            <a:spLocks noGrp="1"/>
          </p:cNvSpPr>
          <p:nvPr>
            <p:ph type="dt" sz="half" idx="10"/>
          </p:nvPr>
        </p:nvSpPr>
        <p:spPr/>
        <p:txBody>
          <a:bodyPr/>
          <a:lstStyle/>
          <a:p>
            <a:fld id="{D9DE98FE-917E-4DEF-80D6-9FEA7ECDC804}" type="datetime1">
              <a:rPr lang="zh-CN" altLang="en-US" smtClean="0"/>
              <a:pPr/>
              <a:t>2018/11/4</a:t>
            </a:fld>
            <a:endParaRPr lang="zh-CN" altLang="en-US"/>
          </a:p>
        </p:txBody>
      </p:sp>
      <p:sp>
        <p:nvSpPr>
          <p:cNvPr id="3" name="灯片编号占位符 2">
            <a:extLst>
              <a:ext uri="{FF2B5EF4-FFF2-40B4-BE49-F238E27FC236}">
                <a16:creationId xmlns:a16="http://schemas.microsoft.com/office/drawing/2014/main" xmlns="" id="{19E5429E-E0AC-4F46-A3F2-81B9F6AE82D3}"/>
              </a:ext>
            </a:extLst>
          </p:cNvPr>
          <p:cNvSpPr>
            <a:spLocks noGrp="1"/>
          </p:cNvSpPr>
          <p:nvPr>
            <p:ph type="sldNum" sz="quarter" idx="12"/>
          </p:nvPr>
        </p:nvSpPr>
        <p:spPr/>
        <p:txBody>
          <a:bodyPr/>
          <a:lstStyle/>
          <a:p>
            <a:fld id="{E65CF058-7738-4F59-A210-8731098C0446}" type="slidenum">
              <a:rPr lang="zh-CN" altLang="en-US" smtClean="0"/>
              <a:pPr/>
              <a:t>21</a:t>
            </a:fld>
            <a:endParaRPr lang="zh-CN" altLang="en-US" dirty="0"/>
          </a:p>
        </p:txBody>
      </p:sp>
      <p:sp>
        <p:nvSpPr>
          <p:cNvPr id="24" name="标题 1">
            <a:extLst>
              <a:ext uri="{FF2B5EF4-FFF2-40B4-BE49-F238E27FC236}">
                <a16:creationId xmlns:a16="http://schemas.microsoft.com/office/drawing/2014/main" xmlns="" id="{30886730-62BE-4F71-9A9D-93ADEE35C1C1}"/>
              </a:ext>
            </a:extLst>
          </p:cNvPr>
          <p:cNvSpPr txBox="1">
            <a:spLocks noChangeArrowheads="1"/>
          </p:cNvSpPr>
          <p:nvPr/>
        </p:nvSpPr>
        <p:spPr bwMode="auto">
          <a:xfrm>
            <a:off x="130128" y="60643"/>
            <a:ext cx="8501110" cy="5404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a:r>
              <a:rPr lang="zh-CN" altLang="en-US" sz="2800" dirty="0">
                <a:solidFill>
                  <a:srgbClr val="FF0000"/>
                </a:solidFill>
                <a:latin typeface="黑体" panose="02010609060101010101" pitchFamily="49" charset="-122"/>
                <a:ea typeface="黑体" panose="02010609060101010101" pitchFamily="49" charset="-122"/>
              </a:rPr>
              <a:t>二、</a:t>
            </a:r>
            <a:r>
              <a:rPr lang="en-US" altLang="zh-CN" sz="2800" dirty="0">
                <a:solidFill>
                  <a:srgbClr val="FF0000"/>
                </a:solidFill>
                <a:latin typeface="黑体" panose="02010609060101010101" pitchFamily="49" charset="-122"/>
                <a:ea typeface="黑体" panose="02010609060101010101" pitchFamily="49" charset="-122"/>
              </a:rPr>
              <a:t>SINOPEC</a:t>
            </a:r>
            <a:r>
              <a:rPr lang="zh-CN" altLang="en-US" sz="2800" dirty="0">
                <a:solidFill>
                  <a:srgbClr val="FF0000"/>
                </a:solidFill>
                <a:latin typeface="黑体" panose="02010609060101010101" pitchFamily="49" charset="-122"/>
                <a:ea typeface="黑体" panose="02010609060101010101" pitchFamily="49" charset="-122"/>
              </a:rPr>
              <a:t>在埃及的发展现状</a:t>
            </a:r>
            <a:r>
              <a:rPr lang="en-US" altLang="zh-CN" sz="2800" dirty="0">
                <a:solidFill>
                  <a:srgbClr val="FF0000"/>
                </a:solidFill>
                <a:latin typeface="黑体" panose="02010609060101010101" pitchFamily="49" charset="-122"/>
                <a:ea typeface="黑体" panose="02010609060101010101" pitchFamily="49" charset="-122"/>
              </a:rPr>
              <a:t>——</a:t>
            </a:r>
            <a:r>
              <a:rPr lang="en-US" altLang="zh-CN" sz="2400" dirty="0">
                <a:solidFill>
                  <a:srgbClr val="FF0000"/>
                </a:solidFill>
                <a:latin typeface="黑体" panose="02010609060101010101" pitchFamily="49" charset="-122"/>
                <a:ea typeface="黑体" panose="02010609060101010101" pitchFamily="49" charset="-122"/>
              </a:rPr>
              <a:t>4.</a:t>
            </a:r>
            <a:r>
              <a:rPr lang="zh-CN" altLang="en-US" sz="2400" dirty="0">
                <a:solidFill>
                  <a:srgbClr val="FF0000"/>
                </a:solidFill>
                <a:latin typeface="黑体" panose="02010609060101010101" pitchFamily="49" charset="-122"/>
                <a:ea typeface="黑体" panose="02010609060101010101" pitchFamily="49" charset="-122"/>
              </a:rPr>
              <a:t>开发生产运行情况</a:t>
            </a:r>
            <a:endParaRPr lang="zh-CN" altLang="en-US" sz="2000" dirty="0">
              <a:solidFill>
                <a:srgbClr val="FF0000"/>
              </a:solidFill>
              <a:latin typeface="黑体" panose="02010609060101010101" pitchFamily="49" charset="-122"/>
              <a:ea typeface="黑体" panose="02010609060101010101" pitchFamily="49" charset="-122"/>
            </a:endParaRPr>
          </a:p>
        </p:txBody>
      </p:sp>
      <p:sp>
        <p:nvSpPr>
          <p:cNvPr id="25" name="矩形 24">
            <a:extLst>
              <a:ext uri="{FF2B5EF4-FFF2-40B4-BE49-F238E27FC236}">
                <a16:creationId xmlns:a16="http://schemas.microsoft.com/office/drawing/2014/main" xmlns="" id="{90642E4D-784B-4934-9E01-CCA620B6ADF7}"/>
              </a:ext>
            </a:extLst>
          </p:cNvPr>
          <p:cNvSpPr/>
          <p:nvPr/>
        </p:nvSpPr>
        <p:spPr>
          <a:xfrm>
            <a:off x="4073054" y="3130512"/>
            <a:ext cx="4868550" cy="2574807"/>
          </a:xfrm>
          <a:prstGeom prst="rect">
            <a:avLst/>
          </a:prstGeom>
        </p:spPr>
        <p:txBody>
          <a:bodyPr wrap="square">
            <a:spAutoFit/>
          </a:bodyPr>
          <a:lstStyle/>
          <a:p>
            <a:pPr marL="285750" indent="-285750">
              <a:lnSpc>
                <a:spcPts val="2700"/>
              </a:lnSpc>
              <a:spcAft>
                <a:spcPts val="800"/>
              </a:spcAft>
              <a:buClr>
                <a:srgbClr val="FF0000"/>
              </a:buClr>
              <a:buFont typeface="Wingdings" panose="05000000000000000000" pitchFamily="2" charset="2"/>
              <a:buChar char="p"/>
            </a:pPr>
            <a:r>
              <a:rPr lang="zh-CN" altLang="en-US" sz="1400" dirty="0">
                <a:solidFill>
                  <a:schemeClr val="tx2">
                    <a:lumMod val="50000"/>
                  </a:schemeClr>
                </a:solidFill>
                <a:latin typeface="微软雅黑" pitchFamily="34" charset="-122"/>
                <a:ea typeface="微软雅黑" pitchFamily="34" charset="-122"/>
              </a:rPr>
              <a:t>尽管近年来由于油价下跌和投资减少等因素影响，开发新井数量大幅减少，但通过对新技术的应用以及对在产油田进行延长电潜泵免修期、优化生产管理以及强化注水等一系列举措，有效减缓了油田递减。</a:t>
            </a:r>
            <a:endParaRPr lang="en-US" altLang="zh-CN" sz="1400" dirty="0">
              <a:solidFill>
                <a:schemeClr val="tx2">
                  <a:lumMod val="50000"/>
                </a:schemeClr>
              </a:solidFill>
              <a:latin typeface="微软雅黑" pitchFamily="34" charset="-122"/>
              <a:ea typeface="微软雅黑" pitchFamily="34" charset="-122"/>
            </a:endParaRPr>
          </a:p>
          <a:p>
            <a:pPr marL="285750" indent="-285750">
              <a:lnSpc>
                <a:spcPts val="2700"/>
              </a:lnSpc>
              <a:spcAft>
                <a:spcPts val="800"/>
              </a:spcAft>
              <a:buClr>
                <a:srgbClr val="FF0000"/>
              </a:buClr>
              <a:buFont typeface="Wingdings" panose="05000000000000000000" pitchFamily="2" charset="2"/>
              <a:buChar char="p"/>
            </a:pPr>
            <a:r>
              <a:rPr lang="en-US" altLang="zh-CN" sz="1400" dirty="0">
                <a:solidFill>
                  <a:schemeClr val="tx2">
                    <a:lumMod val="50000"/>
                  </a:schemeClr>
                </a:solidFill>
                <a:latin typeface="微软雅黑" pitchFamily="34" charset="-122"/>
                <a:ea typeface="微软雅黑" pitchFamily="34" charset="-122"/>
              </a:rPr>
              <a:t>2013</a:t>
            </a:r>
            <a:r>
              <a:rPr lang="zh-CN" altLang="en-US" sz="1400" dirty="0">
                <a:solidFill>
                  <a:schemeClr val="tx2">
                    <a:lumMod val="50000"/>
                  </a:schemeClr>
                </a:solidFill>
                <a:latin typeface="微软雅黑" pitchFamily="34" charset="-122"/>
                <a:ea typeface="微软雅黑" pitchFamily="34" charset="-122"/>
              </a:rPr>
              <a:t>年底进入以来，油田年产量一直稳定在</a:t>
            </a:r>
            <a:r>
              <a:rPr lang="en-US" altLang="zh-CN" sz="1400" dirty="0">
                <a:solidFill>
                  <a:schemeClr val="tx2">
                    <a:lumMod val="50000"/>
                  </a:schemeClr>
                </a:solidFill>
                <a:latin typeface="微软雅黑" pitchFamily="34" charset="-122"/>
                <a:ea typeface="微软雅黑" pitchFamily="34" charset="-122"/>
              </a:rPr>
              <a:t>1700</a:t>
            </a:r>
            <a:r>
              <a:rPr lang="zh-CN" altLang="en-US" sz="1400" dirty="0">
                <a:solidFill>
                  <a:schemeClr val="tx2">
                    <a:lumMod val="50000"/>
                  </a:schemeClr>
                </a:solidFill>
                <a:latin typeface="微软雅黑" pitchFamily="34" charset="-122"/>
                <a:ea typeface="微软雅黑" pitchFamily="34" charset="-122"/>
              </a:rPr>
              <a:t>万吨左右，并在</a:t>
            </a:r>
            <a:r>
              <a:rPr lang="en-US" altLang="zh-CN" sz="1400" dirty="0">
                <a:solidFill>
                  <a:schemeClr val="tx2">
                    <a:lumMod val="50000"/>
                  </a:schemeClr>
                </a:solidFill>
                <a:latin typeface="微软雅黑" pitchFamily="34" charset="-122"/>
                <a:ea typeface="微软雅黑" pitchFamily="34" charset="-122"/>
              </a:rPr>
              <a:t>2015</a:t>
            </a:r>
            <a:r>
              <a:rPr lang="zh-CN" altLang="en-US" sz="1400" dirty="0">
                <a:solidFill>
                  <a:schemeClr val="tx2">
                    <a:lumMod val="50000"/>
                  </a:schemeClr>
                </a:solidFill>
                <a:latin typeface="微软雅黑" pitchFamily="34" charset="-122"/>
                <a:ea typeface="微软雅黑" pitchFamily="34" charset="-122"/>
              </a:rPr>
              <a:t>年</a:t>
            </a:r>
            <a:r>
              <a:rPr lang="en-US" altLang="zh-CN" sz="1400" dirty="0">
                <a:solidFill>
                  <a:schemeClr val="tx2">
                    <a:lumMod val="50000"/>
                  </a:schemeClr>
                </a:solidFill>
                <a:latin typeface="微软雅黑" pitchFamily="34" charset="-122"/>
                <a:ea typeface="微软雅黑" pitchFamily="34" charset="-122"/>
              </a:rPr>
              <a:t>8</a:t>
            </a:r>
            <a:r>
              <a:rPr lang="zh-CN" altLang="en-US" sz="1400" dirty="0">
                <a:solidFill>
                  <a:schemeClr val="tx2">
                    <a:lumMod val="50000"/>
                  </a:schemeClr>
                </a:solidFill>
                <a:latin typeface="微软雅黑" pitchFamily="34" charset="-122"/>
                <a:ea typeface="微软雅黑" pitchFamily="34" charset="-122"/>
              </a:rPr>
              <a:t>月创下日产</a:t>
            </a:r>
            <a:r>
              <a:rPr lang="en-US" altLang="zh-CN" sz="1400" dirty="0">
                <a:solidFill>
                  <a:schemeClr val="tx2">
                    <a:lumMod val="50000"/>
                  </a:schemeClr>
                </a:solidFill>
                <a:latin typeface="微软雅黑" pitchFamily="34" charset="-122"/>
                <a:ea typeface="微软雅黑" pitchFamily="34" charset="-122"/>
              </a:rPr>
              <a:t>35.6</a:t>
            </a:r>
            <a:r>
              <a:rPr lang="zh-CN" altLang="en-US" sz="1400" dirty="0">
                <a:solidFill>
                  <a:schemeClr val="tx2">
                    <a:lumMod val="50000"/>
                  </a:schemeClr>
                </a:solidFill>
                <a:latin typeface="微软雅黑" pitchFamily="34" charset="-122"/>
                <a:ea typeface="微软雅黑" pitchFamily="34" charset="-122"/>
              </a:rPr>
              <a:t>万桶的历史记录，目前项目产量维持在</a:t>
            </a:r>
            <a:r>
              <a:rPr lang="en-US" altLang="zh-CN" sz="1400" dirty="0">
                <a:solidFill>
                  <a:schemeClr val="tx2">
                    <a:lumMod val="50000"/>
                  </a:schemeClr>
                </a:solidFill>
                <a:latin typeface="微软雅黑" pitchFamily="34" charset="-122"/>
                <a:ea typeface="微软雅黑" pitchFamily="34" charset="-122"/>
              </a:rPr>
              <a:t>34</a:t>
            </a:r>
            <a:r>
              <a:rPr lang="zh-CN" altLang="en-US" sz="1400" dirty="0">
                <a:solidFill>
                  <a:schemeClr val="tx2">
                    <a:lumMod val="50000"/>
                  </a:schemeClr>
                </a:solidFill>
                <a:latin typeface="微软雅黑" pitchFamily="34" charset="-122"/>
                <a:ea typeface="微软雅黑" pitchFamily="34" charset="-122"/>
              </a:rPr>
              <a:t>万桶</a:t>
            </a:r>
            <a:r>
              <a:rPr lang="en-US" altLang="zh-CN" sz="1400" dirty="0">
                <a:solidFill>
                  <a:schemeClr val="tx2">
                    <a:lumMod val="50000"/>
                  </a:schemeClr>
                </a:solidFill>
                <a:latin typeface="微软雅黑" pitchFamily="34" charset="-122"/>
                <a:ea typeface="微软雅黑" pitchFamily="34" charset="-122"/>
              </a:rPr>
              <a:t>/</a:t>
            </a:r>
            <a:r>
              <a:rPr lang="zh-CN" altLang="en-US" sz="1400" dirty="0">
                <a:solidFill>
                  <a:schemeClr val="tx2">
                    <a:lumMod val="50000"/>
                  </a:schemeClr>
                </a:solidFill>
                <a:latin typeface="微软雅黑" pitchFamily="34" charset="-122"/>
                <a:ea typeface="微软雅黑" pitchFamily="34" charset="-122"/>
              </a:rPr>
              <a:t>天左右，总递减率小于</a:t>
            </a:r>
            <a:r>
              <a:rPr lang="en-US" altLang="zh-CN" sz="1400" dirty="0">
                <a:solidFill>
                  <a:schemeClr val="tx2">
                    <a:lumMod val="50000"/>
                  </a:schemeClr>
                </a:solidFill>
                <a:latin typeface="微软雅黑" pitchFamily="34" charset="-122"/>
                <a:ea typeface="微软雅黑" pitchFamily="34" charset="-122"/>
              </a:rPr>
              <a:t>5%</a:t>
            </a:r>
            <a:r>
              <a:rPr lang="zh-CN" altLang="en-US" sz="1400" dirty="0">
                <a:solidFill>
                  <a:schemeClr val="tx2">
                    <a:lumMod val="50000"/>
                  </a:schemeClr>
                </a:solidFill>
                <a:latin typeface="微软雅黑" pitchFamily="34" charset="-122"/>
                <a:ea typeface="微软雅黑" pitchFamily="34" charset="-122"/>
              </a:rPr>
              <a:t>。</a:t>
            </a:r>
            <a:endParaRPr lang="zh-CN" altLang="zh-CN" sz="1600" dirty="0">
              <a:solidFill>
                <a:schemeClr val="tx2">
                  <a:lumMod val="50000"/>
                </a:schemeClr>
              </a:solidFill>
              <a:latin typeface="微软雅黑" pitchFamily="34" charset="-122"/>
              <a:ea typeface="微软雅黑" pitchFamily="34" charset="-122"/>
            </a:endParaRPr>
          </a:p>
        </p:txBody>
      </p:sp>
      <p:pic>
        <p:nvPicPr>
          <p:cNvPr id="7" name="图片 6">
            <a:extLst>
              <a:ext uri="{FF2B5EF4-FFF2-40B4-BE49-F238E27FC236}">
                <a16:creationId xmlns:a16="http://schemas.microsoft.com/office/drawing/2014/main" xmlns="" id="{5AA6DEAE-F346-40F2-8957-4DAC96C36D78}"/>
              </a:ext>
            </a:extLst>
          </p:cNvPr>
          <p:cNvPicPr>
            <a:picLocks noChangeAspect="1"/>
          </p:cNvPicPr>
          <p:nvPr/>
        </p:nvPicPr>
        <p:blipFill>
          <a:blip r:embed="rId2" cstate="print"/>
          <a:stretch>
            <a:fillRect/>
          </a:stretch>
        </p:blipFill>
        <p:spPr>
          <a:xfrm>
            <a:off x="493597" y="726947"/>
            <a:ext cx="7866131" cy="2167806"/>
          </a:xfrm>
          <a:prstGeom prst="rect">
            <a:avLst/>
          </a:prstGeom>
        </p:spPr>
      </p:pic>
      <p:pic>
        <p:nvPicPr>
          <p:cNvPr id="8" name="Picture 3">
            <a:extLst>
              <a:ext uri="{FF2B5EF4-FFF2-40B4-BE49-F238E27FC236}">
                <a16:creationId xmlns:a16="http://schemas.microsoft.com/office/drawing/2014/main" xmlns="" id="{3BA9C149-3D79-4270-B15D-9B17B0CF0D8A}"/>
              </a:ext>
            </a:extLst>
          </p:cNvPr>
          <p:cNvPicPr>
            <a:picLocks noChangeAspect="1"/>
          </p:cNvPicPr>
          <p:nvPr/>
        </p:nvPicPr>
        <p:blipFill>
          <a:blip r:embed="rId3" cstate="print"/>
          <a:stretch>
            <a:fillRect/>
          </a:stretch>
        </p:blipFill>
        <p:spPr>
          <a:xfrm>
            <a:off x="264252" y="3348363"/>
            <a:ext cx="3808802" cy="2254364"/>
          </a:xfrm>
          <a:prstGeom prst="rect">
            <a:avLst/>
          </a:prstGeom>
        </p:spPr>
      </p:pic>
    </p:spTree>
    <p:extLst>
      <p:ext uri="{BB962C8B-B14F-4D97-AF65-F5344CB8AC3E}">
        <p14:creationId xmlns:p14="http://schemas.microsoft.com/office/powerpoint/2010/main" val="34132091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灯片编号占位符 8"/>
          <p:cNvSpPr>
            <a:spLocks noGrp="1" noChangeArrowheads="1"/>
          </p:cNvSpPr>
          <p:nvPr>
            <p:ph type="sldNum" sz="quarter" idx="12"/>
          </p:nvPr>
        </p:nvSpPr>
        <p:spPr bwMode="auto">
          <a:xfrm>
            <a:off x="8339138" y="6249988"/>
            <a:ext cx="622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fontAlgn="base"/>
            <a:fld id="{957DA1D2-E847-451D-B689-82DB00A55580}" type="slidenum">
              <a:rPr lang="zh-CN" altLang="en-US">
                <a:solidFill>
                  <a:srgbClr val="FFFFFF"/>
                </a:solidFill>
                <a:latin typeface="Arial" panose="020B0604020202020204" pitchFamily="34" charset="0"/>
              </a:rPr>
              <a:pPr fontAlgn="base"/>
              <a:t>22</a:t>
            </a:fld>
            <a:endParaRPr lang="zh-CN" altLang="en-US">
              <a:solidFill>
                <a:srgbClr val="FFFFFF"/>
              </a:solidFill>
              <a:latin typeface="Arial" panose="020B0604020202020204" pitchFamily="34" charset="0"/>
            </a:endParaRPr>
          </a:p>
        </p:txBody>
      </p:sp>
      <p:sp>
        <p:nvSpPr>
          <p:cNvPr id="11" name="文本框 10"/>
          <p:cNvSpPr txBox="1"/>
          <p:nvPr/>
        </p:nvSpPr>
        <p:spPr>
          <a:xfrm>
            <a:off x="5392738" y="6278563"/>
            <a:ext cx="2582862" cy="252412"/>
          </a:xfrm>
          <a:prstGeom prst="rect">
            <a:avLst/>
          </a:prstGeom>
          <a:noFill/>
        </p:spPr>
        <p:txBody>
          <a:bodyPr wrap="none">
            <a:spAutoFit/>
          </a:bodyPr>
          <a:lstStyle/>
          <a:p>
            <a:pPr fontAlgn="auto"/>
            <a:r>
              <a:rPr kumimoji="1" lang="zh-CN" altLang="en-US" sz="1050" noProof="1">
                <a:latin typeface="方正兰亭中黑简体" panose="02000000000000000000" charset="-122"/>
                <a:ea typeface="方正兰亭中黑简体" panose="02000000000000000000" charset="-122"/>
                <a:cs typeface="HYDaSongJ"/>
              </a:rPr>
              <a:t>中国石化集团国际石油勘探开发有限公司</a:t>
            </a:r>
          </a:p>
        </p:txBody>
      </p:sp>
      <p:sp>
        <p:nvSpPr>
          <p:cNvPr id="18438" name="文本框 11"/>
          <p:cNvSpPr txBox="1">
            <a:spLocks noChangeArrowheads="1"/>
          </p:cNvSpPr>
          <p:nvPr/>
        </p:nvSpPr>
        <p:spPr bwMode="auto">
          <a:xfrm>
            <a:off x="5372100" y="6481763"/>
            <a:ext cx="2605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600" b="1" dirty="0">
                <a:latin typeface="Arial" panose="020B0604020202020204" pitchFamily="34" charset="0"/>
                <a:ea typeface="HYDaSongJ"/>
                <a:cs typeface="HYDaSongJ"/>
              </a:rPr>
              <a:t>SINOPEC</a:t>
            </a:r>
            <a:r>
              <a:rPr lang="zh-CN" altLang="en-US" sz="600" b="1" dirty="0">
                <a:latin typeface="Arial" panose="020B0604020202020204" pitchFamily="34" charset="0"/>
                <a:ea typeface="HYDaSongJ"/>
                <a:cs typeface="HYDaSongJ"/>
              </a:rPr>
              <a:t> </a:t>
            </a:r>
            <a:r>
              <a:rPr lang="en-US" altLang="zh-CN" sz="600" b="1" dirty="0">
                <a:latin typeface="Arial" panose="020B0604020202020204" pitchFamily="34" charset="0"/>
                <a:ea typeface="HYDaSongJ"/>
                <a:cs typeface="HYDaSongJ"/>
              </a:rPr>
              <a:t> </a:t>
            </a:r>
            <a:r>
              <a:rPr lang="zh-CN" altLang="en-US" sz="600" b="1" dirty="0">
                <a:latin typeface="Arial" panose="020B0604020202020204" pitchFamily="34" charset="0"/>
                <a:ea typeface="HYDaSongJ"/>
                <a:cs typeface="HYDaSongJ"/>
              </a:rPr>
              <a:t> </a:t>
            </a:r>
            <a:r>
              <a:rPr lang="en-US" altLang="zh-CN" sz="600" b="1" dirty="0">
                <a:latin typeface="Arial" panose="020B0604020202020204" pitchFamily="34" charset="0"/>
                <a:ea typeface="HYDaSongJ"/>
                <a:cs typeface="HYDaSongJ"/>
              </a:rPr>
              <a:t>INTERNATIONAL PETROLEUM EXPLORATION AND PRODUCTION CORPORATION</a:t>
            </a:r>
          </a:p>
        </p:txBody>
      </p:sp>
      <p:pic>
        <p:nvPicPr>
          <p:cNvPr id="18442" name="图片 15" descr="未标题-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288" y="6278563"/>
            <a:ext cx="108426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7409" y="2921844"/>
            <a:ext cx="4798666" cy="3136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0"/>
          <p:cNvGrpSpPr/>
          <p:nvPr/>
        </p:nvGrpSpPr>
        <p:grpSpPr>
          <a:xfrm>
            <a:off x="4407533" y="3248095"/>
            <a:ext cx="1050246" cy="670502"/>
            <a:chOff x="3362262" y="3664615"/>
            <a:chExt cx="1050246" cy="670502"/>
          </a:xfrm>
        </p:grpSpPr>
        <p:sp>
          <p:nvSpPr>
            <p:cNvPr id="13" name="Rectangle 9"/>
            <p:cNvSpPr/>
            <p:nvPr/>
          </p:nvSpPr>
          <p:spPr>
            <a:xfrm>
              <a:off x="3362262" y="3664615"/>
              <a:ext cx="1050246" cy="670502"/>
            </a:xfrm>
            <a:prstGeom prst="rect">
              <a:avLst/>
            </a:prstGeom>
            <a:solidFill>
              <a:schemeClr val="bg1"/>
            </a:solidFill>
            <a:ln w="317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prstClr val="black"/>
                </a:solidFill>
              </a:endParaRPr>
            </a:p>
          </p:txBody>
        </p:sp>
        <p:sp>
          <p:nvSpPr>
            <p:cNvPr id="15" name="TextBox 195"/>
            <p:cNvSpPr txBox="1"/>
            <p:nvPr/>
          </p:nvSpPr>
          <p:spPr>
            <a:xfrm>
              <a:off x="3407207" y="3681002"/>
              <a:ext cx="649537" cy="169277"/>
            </a:xfrm>
            <a:prstGeom prst="rect">
              <a:avLst/>
            </a:prstGeom>
            <a:solidFill>
              <a:sysClr val="window" lastClr="FFFFFF"/>
            </a:solidFill>
            <a:effectLst/>
          </p:spPr>
          <p:txBody>
            <a:bodyPr wrap="none" lIns="34290" tIns="0" rIns="34290" bIns="0" rtlCol="0" anchor="ctr">
              <a:spAutoFit/>
            </a:bodyPr>
            <a:lstStyle>
              <a:defPPr>
                <a:defRPr lang="en-US"/>
              </a:defPPr>
              <a:lvl1pPr defTabSz="685800">
                <a:defRPr sz="1100" kern="0">
                  <a:solidFill>
                    <a:sysClr val="windowText" lastClr="000000"/>
                  </a:solidFill>
                </a:defRPr>
              </a:lvl1pPr>
            </a:lstStyle>
            <a:p>
              <a:r>
                <a:rPr lang="en-US" dirty="0"/>
                <a:t>Ptah          </a:t>
              </a:r>
            </a:p>
          </p:txBody>
        </p:sp>
        <p:sp>
          <p:nvSpPr>
            <p:cNvPr id="16" name="TextBox 196"/>
            <p:cNvSpPr txBox="1"/>
            <p:nvPr/>
          </p:nvSpPr>
          <p:spPr>
            <a:xfrm>
              <a:off x="3407207" y="3893273"/>
              <a:ext cx="893193" cy="169277"/>
            </a:xfrm>
            <a:prstGeom prst="rect">
              <a:avLst/>
            </a:prstGeom>
            <a:solidFill>
              <a:sysClr val="window" lastClr="FFFFFF"/>
            </a:solidFill>
            <a:effectLst/>
          </p:spPr>
          <p:txBody>
            <a:bodyPr wrap="none" lIns="34290" tIns="0" rIns="34290" bIns="0" rtlCol="0" anchor="ctr">
              <a:spAutoFit/>
            </a:bodyPr>
            <a:lstStyle>
              <a:defPPr>
                <a:defRPr lang="en-US"/>
              </a:defPPr>
              <a:lvl1pPr defTabSz="685800">
                <a:defRPr sz="1100" kern="0">
                  <a:solidFill>
                    <a:sysClr val="windowText" lastClr="000000"/>
                  </a:solidFill>
                </a:defRPr>
              </a:lvl1pPr>
            </a:lstStyle>
            <a:p>
              <a:r>
                <a:rPr lang="en-US" dirty="0"/>
                <a:t>Berenice          </a:t>
              </a:r>
            </a:p>
          </p:txBody>
        </p:sp>
        <p:sp>
          <p:nvSpPr>
            <p:cNvPr id="17" name="TextBox 194"/>
            <p:cNvSpPr txBox="1"/>
            <p:nvPr/>
          </p:nvSpPr>
          <p:spPr>
            <a:xfrm>
              <a:off x="3449647" y="3783191"/>
              <a:ext cx="184731" cy="307777"/>
            </a:xfrm>
            <a:prstGeom prst="rect">
              <a:avLst/>
            </a:prstGeom>
            <a:noFill/>
            <a:effectLst/>
          </p:spPr>
          <p:txBody>
            <a:bodyPr wrap="none" rtlCol="0">
              <a:spAutoFit/>
            </a:bodyPr>
            <a:lstStyle/>
            <a:p>
              <a:endParaRPr lang="en-US" sz="1400" dirty="0">
                <a:solidFill>
                  <a:srgbClr val="462E00"/>
                </a:solidFill>
              </a:endParaRPr>
            </a:p>
          </p:txBody>
        </p:sp>
        <p:cxnSp>
          <p:nvCxnSpPr>
            <p:cNvPr id="18" name="Straight Connector 216"/>
            <p:cNvCxnSpPr/>
            <p:nvPr/>
          </p:nvCxnSpPr>
          <p:spPr>
            <a:xfrm>
              <a:off x="3778384" y="3765639"/>
              <a:ext cx="202095" cy="0"/>
            </a:xfrm>
            <a:prstGeom prst="line">
              <a:avLst/>
            </a:prstGeom>
            <a:ln w="19050">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9" name="TextBox 212"/>
            <p:cNvSpPr txBox="1"/>
            <p:nvPr/>
          </p:nvSpPr>
          <p:spPr>
            <a:xfrm>
              <a:off x="3407207" y="4121873"/>
              <a:ext cx="910827" cy="169277"/>
            </a:xfrm>
            <a:prstGeom prst="rect">
              <a:avLst/>
            </a:prstGeom>
            <a:solidFill>
              <a:sysClr val="window" lastClr="FFFFFF"/>
            </a:solidFill>
            <a:effectLst/>
          </p:spPr>
          <p:txBody>
            <a:bodyPr wrap="none" lIns="34290" tIns="0" rIns="34290" bIns="0" rtlCol="0" anchor="ctr">
              <a:spAutoFit/>
            </a:bodyPr>
            <a:lstStyle>
              <a:defPPr>
                <a:defRPr lang="en-US"/>
              </a:defPPr>
              <a:lvl1pPr defTabSz="685800">
                <a:defRPr sz="1100" kern="0">
                  <a:solidFill>
                    <a:sysClr val="windowText" lastClr="000000"/>
                  </a:solidFill>
                </a:defRPr>
              </a:lvl1pPr>
            </a:lstStyle>
            <a:p>
              <a:r>
                <a:rPr lang="en-US" dirty="0"/>
                <a:t>Combined        </a:t>
              </a:r>
            </a:p>
          </p:txBody>
        </p:sp>
        <p:cxnSp>
          <p:nvCxnSpPr>
            <p:cNvPr id="20" name="Straight Connector 217"/>
            <p:cNvCxnSpPr/>
            <p:nvPr/>
          </p:nvCxnSpPr>
          <p:spPr>
            <a:xfrm>
              <a:off x="4034198" y="3977910"/>
              <a:ext cx="202095" cy="0"/>
            </a:xfrm>
            <a:prstGeom prst="line">
              <a:avLst/>
            </a:prstGeom>
            <a:ln w="19050">
              <a:solidFill>
                <a:srgbClr val="00FF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18"/>
            <p:cNvCxnSpPr/>
            <p:nvPr/>
          </p:nvCxnSpPr>
          <p:spPr>
            <a:xfrm>
              <a:off x="4086246" y="4217396"/>
              <a:ext cx="202095" cy="0"/>
            </a:xfrm>
            <a:prstGeom prst="line">
              <a:avLst/>
            </a:prstGeom>
            <a:ln w="19050">
              <a:solidFill>
                <a:srgbClr val="7030A0"/>
              </a:solidFill>
            </a:ln>
            <a:effectLst/>
          </p:spPr>
          <p:style>
            <a:lnRef idx="2">
              <a:schemeClr val="accent1"/>
            </a:lnRef>
            <a:fillRef idx="0">
              <a:schemeClr val="accent1"/>
            </a:fillRef>
            <a:effectRef idx="1">
              <a:schemeClr val="accent1"/>
            </a:effectRef>
            <a:fontRef idx="minor">
              <a:schemeClr val="tx1"/>
            </a:fontRef>
          </p:style>
        </p:cxnSp>
      </p:grpSp>
      <p:grpSp>
        <p:nvGrpSpPr>
          <p:cNvPr id="22" name="Group 85"/>
          <p:cNvGrpSpPr/>
          <p:nvPr/>
        </p:nvGrpSpPr>
        <p:grpSpPr>
          <a:xfrm>
            <a:off x="3707409" y="1142400"/>
            <a:ext cx="4798666" cy="1716854"/>
            <a:chOff x="24461" y="1269821"/>
            <a:chExt cx="2264490" cy="897423"/>
          </a:xfrm>
        </p:grpSpPr>
        <p:pic>
          <p:nvPicPr>
            <p:cNvPr id="23" name="Picture 2" descr="C:\JWV\Blocks (EGY)\1) Maps\APA_Acreage_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349" t="26588" r="63323" b="58658"/>
            <a:stretch/>
          </p:blipFill>
          <p:spPr bwMode="auto">
            <a:xfrm>
              <a:off x="24461" y="1269821"/>
              <a:ext cx="2264490" cy="897423"/>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4" name="5-Point Star 87"/>
            <p:cNvSpPr/>
            <p:nvPr/>
          </p:nvSpPr>
          <p:spPr>
            <a:xfrm>
              <a:off x="103043" y="1693424"/>
              <a:ext cx="302730" cy="327958"/>
            </a:xfrm>
            <a:prstGeom prst="star5">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91324" tIns="45660" rIns="91324" bIns="45660" rtlCol="0" anchor="ctr"/>
            <a:lstStyle/>
            <a:p>
              <a:pPr algn="ctr"/>
              <a:endParaRPr lang="en-US" sz="1400" dirty="0">
                <a:solidFill>
                  <a:prstClr val="white"/>
                </a:solidFill>
              </a:endParaRPr>
            </a:p>
          </p:txBody>
        </p:sp>
      </p:grpSp>
      <p:sp>
        <p:nvSpPr>
          <p:cNvPr id="25" name="TextBox 97"/>
          <p:cNvSpPr txBox="1"/>
          <p:nvPr/>
        </p:nvSpPr>
        <p:spPr>
          <a:xfrm>
            <a:off x="3783977" y="1484730"/>
            <a:ext cx="1148073" cy="153888"/>
          </a:xfrm>
          <a:prstGeom prst="rect">
            <a:avLst/>
          </a:prstGeom>
          <a:solidFill>
            <a:schemeClr val="bg1"/>
          </a:solidFill>
          <a:effectLst>
            <a:outerShdw blurRad="50800" dist="38100" dir="2700000" algn="tl" rotWithShape="0">
              <a:prstClr val="black">
                <a:alpha val="40000"/>
              </a:prstClr>
            </a:outerShdw>
          </a:effectLst>
        </p:spPr>
        <p:txBody>
          <a:bodyPr wrap="square" lIns="45660" tIns="0" rIns="45660" bIns="0" rtlCol="0">
            <a:spAutoFit/>
          </a:bodyPr>
          <a:lstStyle/>
          <a:p>
            <a:pPr algn="ctr"/>
            <a:r>
              <a:rPr lang="en-US" sz="1000" dirty="0">
                <a:solidFill>
                  <a:srgbClr val="462E00"/>
                </a:solidFill>
              </a:rPr>
              <a:t>SHUSHAN Basin</a:t>
            </a:r>
          </a:p>
        </p:txBody>
      </p:sp>
      <p:sp>
        <p:nvSpPr>
          <p:cNvPr id="26" name="文本框 25"/>
          <p:cNvSpPr txBox="1"/>
          <p:nvPr/>
        </p:nvSpPr>
        <p:spPr>
          <a:xfrm>
            <a:off x="296481" y="1152924"/>
            <a:ext cx="3034650" cy="3937681"/>
          </a:xfrm>
          <a:prstGeom prst="rect">
            <a:avLst/>
          </a:prstGeom>
          <a:noFill/>
        </p:spPr>
        <p:txBody>
          <a:bodyPr wrap="square" rtlCol="0">
            <a:spAutoFit/>
          </a:bodyPr>
          <a:lstStyle/>
          <a:p>
            <a:pPr marL="285750" indent="-285750" defTabSz="457200">
              <a:lnSpc>
                <a:spcPct val="150000"/>
              </a:lnSpc>
              <a:buClr>
                <a:srgbClr val="FF0000"/>
              </a:buClr>
              <a:buSzPct val="70000"/>
              <a:buFont typeface="Wingdings" panose="05000000000000000000" pitchFamily="2" charset="2"/>
              <a:buChar char="p"/>
            </a:pPr>
            <a:r>
              <a:rPr lang="zh-CN" altLang="en-US" sz="1200" dirty="0">
                <a:latin typeface="微软雅黑" panose="020B0503020204020204" pitchFamily="34" charset="-122"/>
                <a:ea typeface="微软雅黑" panose="020B0503020204020204" pitchFamily="34" charset="-122"/>
              </a:rPr>
              <a:t>对勘探新发现油田，充分利用阿帕奇在西沙漠地区地面生产设施覆盖广、公司内部决策快、与政府审批部门关系密切等优势快速建产上产。</a:t>
            </a:r>
            <a:endParaRPr lang="en-US" altLang="zh-CN" sz="1200" dirty="0">
              <a:latin typeface="微软雅黑" panose="020B0503020204020204" pitchFamily="34" charset="-122"/>
              <a:ea typeface="微软雅黑" panose="020B0503020204020204" pitchFamily="34" charset="-122"/>
            </a:endParaRPr>
          </a:p>
          <a:p>
            <a:pPr marL="285750" indent="-285750" defTabSz="457200">
              <a:lnSpc>
                <a:spcPct val="150000"/>
              </a:lnSpc>
              <a:buClr>
                <a:srgbClr val="FF0000"/>
              </a:buClr>
              <a:buSzPct val="70000"/>
              <a:buFont typeface="Wingdings" panose="05000000000000000000" pitchFamily="2" charset="2"/>
              <a:buChar char="p"/>
            </a:pPr>
            <a:r>
              <a:rPr lang="en-US" altLang="zh-CN" sz="1200" dirty="0">
                <a:latin typeface="微软雅黑" panose="020B0503020204020204" pitchFamily="34" charset="-122"/>
                <a:ea typeface="微软雅黑" panose="020B0503020204020204" pitchFamily="34" charset="-122"/>
              </a:rPr>
              <a:t>2014</a:t>
            </a:r>
            <a:r>
              <a:rPr lang="zh-CN" altLang="en-US" sz="1200" dirty="0">
                <a:latin typeface="微软雅黑" panose="020B0503020204020204" pitchFamily="34" charset="-122"/>
                <a:ea typeface="微软雅黑" panose="020B0503020204020204" pitchFamily="34" charset="-122"/>
              </a:rPr>
              <a:t>年底新发现的</a:t>
            </a:r>
            <a:r>
              <a:rPr lang="en-US" altLang="zh-CN" sz="1200" dirty="0">
                <a:latin typeface="微软雅黑" panose="020B0503020204020204" pitchFamily="34" charset="-122"/>
                <a:ea typeface="微软雅黑" panose="020B0503020204020204" pitchFamily="34" charset="-122"/>
              </a:rPr>
              <a:t>PTAH</a:t>
            </a:r>
            <a:r>
              <a:rPr lang="zh-CN" altLang="en-US" sz="1200" dirty="0">
                <a:latin typeface="微软雅黑" panose="020B0503020204020204" pitchFamily="34" charset="-122"/>
                <a:ea typeface="微软雅黑" panose="020B0503020204020204" pitchFamily="34" charset="-122"/>
              </a:rPr>
              <a:t>和</a:t>
            </a:r>
            <a:r>
              <a:rPr lang="en-US" altLang="zh-CN" sz="1200" dirty="0">
                <a:latin typeface="微软雅黑" panose="020B0503020204020204" pitchFamily="34" charset="-122"/>
                <a:ea typeface="微软雅黑" panose="020B0503020204020204" pitchFamily="34" charset="-122"/>
              </a:rPr>
              <a:t>BERENICE</a:t>
            </a:r>
            <a:r>
              <a:rPr lang="zh-CN" altLang="en-US" sz="1200" dirty="0">
                <a:latin typeface="微软雅黑" panose="020B0503020204020204" pitchFamily="34" charset="-122"/>
                <a:ea typeface="微软雅黑" panose="020B0503020204020204" pitchFamily="34" charset="-122"/>
              </a:rPr>
              <a:t>油田，采用了开发集群（</a:t>
            </a:r>
            <a:r>
              <a:rPr lang="en-US" altLang="zh-CN" sz="1200" dirty="0">
                <a:latin typeface="微软雅黑" panose="020B0503020204020204" pitchFamily="34" charset="-122"/>
                <a:ea typeface="微软雅黑" panose="020B0503020204020204" pitchFamily="34" charset="-122"/>
              </a:rPr>
              <a:t>HUB</a:t>
            </a:r>
            <a:r>
              <a:rPr lang="zh-CN" altLang="en-US" sz="1200" dirty="0">
                <a:latin typeface="微软雅黑" panose="020B0503020204020204" pitchFamily="34" charset="-122"/>
                <a:ea typeface="微软雅黑" panose="020B0503020204020204" pitchFamily="34" charset="-122"/>
              </a:rPr>
              <a:t>）的开发思路，</a:t>
            </a:r>
            <a:r>
              <a:rPr lang="zh-CN" altLang="zh-CN" sz="1200" dirty="0">
                <a:latin typeface="微软雅黑" panose="020B0503020204020204" pitchFamily="34" charset="-122"/>
                <a:ea typeface="微软雅黑" panose="020B0503020204020204" pitchFamily="34" charset="-122"/>
              </a:rPr>
              <a:t>利用现有地面设施，</a:t>
            </a:r>
            <a:r>
              <a:rPr lang="zh-CN" altLang="en-US" sz="1200" dirty="0">
                <a:latin typeface="微软雅黑" panose="020B0503020204020204" pitchFamily="34" charset="-122"/>
                <a:ea typeface="微软雅黑" panose="020B0503020204020204" pitchFamily="34" charset="-122"/>
              </a:rPr>
              <a:t>采用了开发集群（</a:t>
            </a:r>
            <a:r>
              <a:rPr lang="en-US" altLang="zh-CN" sz="1200" dirty="0">
                <a:latin typeface="微软雅黑" panose="020B0503020204020204" pitchFamily="34" charset="-122"/>
                <a:ea typeface="微软雅黑" panose="020B0503020204020204" pitchFamily="34" charset="-122"/>
              </a:rPr>
              <a:t>HUB</a:t>
            </a:r>
            <a:r>
              <a:rPr lang="zh-CN" altLang="en-US" sz="1200" dirty="0">
                <a:latin typeface="微软雅黑" panose="020B0503020204020204" pitchFamily="34" charset="-122"/>
                <a:ea typeface="微软雅黑" panose="020B0503020204020204" pitchFamily="34" charset="-122"/>
              </a:rPr>
              <a:t>）的开发思路，利用现有地面设施，半年内快速投入上产，在短短两年内实现日产</a:t>
            </a:r>
            <a:r>
              <a:rPr lang="en-US" altLang="zh-CN" sz="1200" dirty="0">
                <a:latin typeface="微软雅黑" panose="020B0503020204020204" pitchFamily="34" charset="-122"/>
                <a:ea typeface="微软雅黑" panose="020B0503020204020204" pitchFamily="34" charset="-122"/>
              </a:rPr>
              <a:t>6</a:t>
            </a:r>
            <a:r>
              <a:rPr lang="zh-CN" altLang="en-US" sz="1200" dirty="0">
                <a:latin typeface="微软雅黑" panose="020B0503020204020204" pitchFamily="34" charset="-122"/>
                <a:ea typeface="微软雅黑" panose="020B0503020204020204" pitchFamily="34" charset="-122"/>
              </a:rPr>
              <a:t>万桶。一个</a:t>
            </a:r>
            <a:r>
              <a:rPr lang="en-US" altLang="zh-CN" sz="1200" dirty="0">
                <a:latin typeface="微软雅黑" panose="020B0503020204020204" pitchFamily="34" charset="-122"/>
                <a:ea typeface="微软雅黑" panose="020B0503020204020204" pitchFamily="34" charset="-122"/>
              </a:rPr>
              <a:t>300</a:t>
            </a:r>
            <a:r>
              <a:rPr lang="zh-CN" altLang="en-US" sz="1200" dirty="0">
                <a:latin typeface="微软雅黑" panose="020B0503020204020204" pitchFamily="34" charset="-122"/>
                <a:ea typeface="微软雅黑" panose="020B0503020204020204" pitchFamily="34" charset="-122"/>
              </a:rPr>
              <a:t>万吨的油田，从发现到建成仅用了</a:t>
            </a:r>
            <a:r>
              <a:rPr lang="en-US" altLang="zh-CN" sz="1200" dirty="0">
                <a:latin typeface="微软雅黑" panose="020B0503020204020204" pitchFamily="34" charset="-122"/>
                <a:ea typeface="微软雅黑" panose="020B0503020204020204" pitchFamily="34" charset="-122"/>
              </a:rPr>
              <a:t>2</a:t>
            </a:r>
            <a:r>
              <a:rPr lang="zh-CN" altLang="en-US" sz="1200" dirty="0">
                <a:latin typeface="微软雅黑" panose="020B0503020204020204" pitchFamily="34" charset="-122"/>
                <a:ea typeface="微软雅黑" panose="020B0503020204020204" pitchFamily="34" charset="-122"/>
              </a:rPr>
              <a:t>年时间，且百万吨产能建设新增投资仅为</a:t>
            </a:r>
            <a:r>
              <a:rPr lang="en-US" altLang="zh-CN" sz="1200" dirty="0">
                <a:latin typeface="微软雅黑" panose="020B0503020204020204" pitchFamily="34" charset="-122"/>
                <a:ea typeface="微软雅黑" panose="020B0503020204020204" pitchFamily="34" charset="-122"/>
              </a:rPr>
              <a:t>9038</a:t>
            </a:r>
            <a:r>
              <a:rPr lang="zh-CN" altLang="en-US" sz="1200" dirty="0">
                <a:latin typeface="微软雅黑" panose="020B0503020204020204" pitchFamily="34" charset="-122"/>
                <a:ea typeface="微软雅黑" panose="020B0503020204020204" pitchFamily="34" charset="-122"/>
              </a:rPr>
              <a:t>万美元，创埃及业内建产记录。</a:t>
            </a:r>
          </a:p>
        </p:txBody>
      </p:sp>
      <p:sp>
        <p:nvSpPr>
          <p:cNvPr id="27" name="标题 1">
            <a:extLst>
              <a:ext uri="{FF2B5EF4-FFF2-40B4-BE49-F238E27FC236}">
                <a16:creationId xmlns:a16="http://schemas.microsoft.com/office/drawing/2014/main" xmlns="" id="{4D339CCF-7A4C-437C-8CD4-B451E994936D}"/>
              </a:ext>
            </a:extLst>
          </p:cNvPr>
          <p:cNvSpPr txBox="1">
            <a:spLocks noChangeArrowheads="1"/>
          </p:cNvSpPr>
          <p:nvPr/>
        </p:nvSpPr>
        <p:spPr bwMode="auto">
          <a:xfrm>
            <a:off x="130127" y="60643"/>
            <a:ext cx="8546443" cy="5404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a:r>
              <a:rPr lang="zh-CN" altLang="en-US" sz="2800" dirty="0">
                <a:solidFill>
                  <a:srgbClr val="FF0000"/>
                </a:solidFill>
                <a:latin typeface="黑体" panose="02010609060101010101" pitchFamily="49" charset="-122"/>
                <a:ea typeface="黑体" panose="02010609060101010101" pitchFamily="49" charset="-122"/>
              </a:rPr>
              <a:t>二、</a:t>
            </a:r>
            <a:r>
              <a:rPr lang="en-US" altLang="zh-CN" sz="2800" dirty="0">
                <a:solidFill>
                  <a:srgbClr val="FF0000"/>
                </a:solidFill>
                <a:latin typeface="黑体" panose="02010609060101010101" pitchFamily="49" charset="-122"/>
                <a:ea typeface="黑体" panose="02010609060101010101" pitchFamily="49" charset="-122"/>
              </a:rPr>
              <a:t>SINOPEC</a:t>
            </a:r>
            <a:r>
              <a:rPr lang="zh-CN" altLang="en-US" sz="2800" dirty="0">
                <a:solidFill>
                  <a:srgbClr val="FF0000"/>
                </a:solidFill>
                <a:latin typeface="黑体" panose="02010609060101010101" pitchFamily="49" charset="-122"/>
                <a:ea typeface="黑体" panose="02010609060101010101" pitchFamily="49" charset="-122"/>
              </a:rPr>
              <a:t>在埃及的发展现状</a:t>
            </a:r>
            <a:r>
              <a:rPr lang="en-US" altLang="zh-CN" sz="2800" dirty="0">
                <a:solidFill>
                  <a:srgbClr val="FF0000"/>
                </a:solidFill>
                <a:latin typeface="黑体" panose="02010609060101010101" pitchFamily="49" charset="-122"/>
                <a:ea typeface="黑体" panose="02010609060101010101" pitchFamily="49" charset="-122"/>
              </a:rPr>
              <a:t>——</a:t>
            </a:r>
            <a:r>
              <a:rPr lang="en-US" altLang="zh-CN" sz="2400" dirty="0">
                <a:solidFill>
                  <a:srgbClr val="FF0000"/>
                </a:solidFill>
                <a:latin typeface="黑体" panose="02010609060101010101" pitchFamily="49" charset="-122"/>
                <a:ea typeface="黑体" panose="02010609060101010101" pitchFamily="49" charset="-122"/>
              </a:rPr>
              <a:t>4.</a:t>
            </a:r>
            <a:r>
              <a:rPr lang="zh-CN" altLang="en-US" sz="2400" dirty="0">
                <a:solidFill>
                  <a:srgbClr val="FF0000"/>
                </a:solidFill>
                <a:latin typeface="黑体" panose="02010609060101010101" pitchFamily="49" charset="-122"/>
                <a:ea typeface="黑体" panose="02010609060101010101" pitchFamily="49" charset="-122"/>
              </a:rPr>
              <a:t>开发生产运行情况</a:t>
            </a:r>
            <a:endParaRPr lang="zh-CN" altLang="en-US" sz="2000" dirty="0">
              <a:solidFill>
                <a:srgbClr val="FF000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4724086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灯片编号占位符 8"/>
          <p:cNvSpPr>
            <a:spLocks noGrp="1" noChangeArrowheads="1"/>
          </p:cNvSpPr>
          <p:nvPr>
            <p:ph type="sldNum" sz="quarter" idx="12"/>
          </p:nvPr>
        </p:nvSpPr>
        <p:spPr bwMode="auto">
          <a:xfrm>
            <a:off x="8339138" y="6249988"/>
            <a:ext cx="622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fontAlgn="base"/>
            <a:fld id="{957DA1D2-E847-451D-B689-82DB00A55580}" type="slidenum">
              <a:rPr lang="zh-CN" altLang="en-US">
                <a:solidFill>
                  <a:srgbClr val="FFFFFF"/>
                </a:solidFill>
                <a:latin typeface="Arial" panose="020B0604020202020204" pitchFamily="34" charset="0"/>
              </a:rPr>
              <a:pPr fontAlgn="base"/>
              <a:t>23</a:t>
            </a:fld>
            <a:endParaRPr lang="zh-CN" altLang="en-US">
              <a:solidFill>
                <a:srgbClr val="FFFFFF"/>
              </a:solidFill>
              <a:latin typeface="Arial" panose="020B0604020202020204" pitchFamily="34" charset="0"/>
            </a:endParaRPr>
          </a:p>
        </p:txBody>
      </p:sp>
      <p:sp>
        <p:nvSpPr>
          <p:cNvPr id="18438" name="文本框 11"/>
          <p:cNvSpPr txBox="1">
            <a:spLocks noChangeArrowheads="1"/>
          </p:cNvSpPr>
          <p:nvPr/>
        </p:nvSpPr>
        <p:spPr bwMode="auto">
          <a:xfrm>
            <a:off x="5372100" y="6481763"/>
            <a:ext cx="2605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600" b="1" dirty="0">
                <a:latin typeface="Arial" panose="020B0604020202020204" pitchFamily="34" charset="0"/>
                <a:ea typeface="HYDaSongJ"/>
                <a:cs typeface="HYDaSongJ"/>
              </a:rPr>
              <a:t>SINOPEC</a:t>
            </a:r>
            <a:r>
              <a:rPr lang="zh-CN" altLang="en-US" sz="600" b="1" dirty="0">
                <a:latin typeface="Arial" panose="020B0604020202020204" pitchFamily="34" charset="0"/>
                <a:ea typeface="HYDaSongJ"/>
                <a:cs typeface="HYDaSongJ"/>
              </a:rPr>
              <a:t> </a:t>
            </a:r>
            <a:r>
              <a:rPr lang="en-US" altLang="zh-CN" sz="600" b="1" dirty="0">
                <a:latin typeface="Arial" panose="020B0604020202020204" pitchFamily="34" charset="0"/>
                <a:ea typeface="HYDaSongJ"/>
                <a:cs typeface="HYDaSongJ"/>
              </a:rPr>
              <a:t> </a:t>
            </a:r>
            <a:r>
              <a:rPr lang="zh-CN" altLang="en-US" sz="600" b="1" dirty="0">
                <a:latin typeface="Arial" panose="020B0604020202020204" pitchFamily="34" charset="0"/>
                <a:ea typeface="HYDaSongJ"/>
                <a:cs typeface="HYDaSongJ"/>
              </a:rPr>
              <a:t> </a:t>
            </a:r>
            <a:r>
              <a:rPr lang="en-US" altLang="zh-CN" sz="600" b="1" dirty="0">
                <a:latin typeface="Arial" panose="020B0604020202020204" pitchFamily="34" charset="0"/>
                <a:ea typeface="HYDaSongJ"/>
                <a:cs typeface="HYDaSongJ"/>
              </a:rPr>
              <a:t>INTERNATIONAL PETROLEUM EXPLORATION AND PRODUCTION CORPORATION</a:t>
            </a:r>
          </a:p>
        </p:txBody>
      </p:sp>
      <p:sp>
        <p:nvSpPr>
          <p:cNvPr id="31" name="Slide Number Placeholder 2"/>
          <p:cNvSpPr txBox="1">
            <a:spLocks/>
          </p:cNvSpPr>
          <p:nvPr/>
        </p:nvSpPr>
        <p:spPr>
          <a:xfrm>
            <a:off x="8762999" y="6257884"/>
            <a:ext cx="533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5A362E-B228-4E9A-85DD-E04F6D5B13B2}" type="slidenum">
              <a:rPr lang="en-US" smtClean="0">
                <a:solidFill>
                  <a:prstClr val="white"/>
                </a:solidFill>
              </a:rPr>
              <a:pPr/>
              <a:t>23</a:t>
            </a:fld>
            <a:endParaRPr lang="en-US" dirty="0">
              <a:solidFill>
                <a:prstClr val="white"/>
              </a:solidFill>
            </a:endParaRPr>
          </a:p>
        </p:txBody>
      </p:sp>
      <p:grpSp>
        <p:nvGrpSpPr>
          <p:cNvPr id="3" name="组合 2">
            <a:extLst>
              <a:ext uri="{FF2B5EF4-FFF2-40B4-BE49-F238E27FC236}">
                <a16:creationId xmlns:a16="http://schemas.microsoft.com/office/drawing/2014/main" xmlns="" id="{BA8765CE-EC49-4046-B3CE-3497EAED504E}"/>
              </a:ext>
            </a:extLst>
          </p:cNvPr>
          <p:cNvGrpSpPr/>
          <p:nvPr/>
        </p:nvGrpSpPr>
        <p:grpSpPr>
          <a:xfrm>
            <a:off x="566304" y="603566"/>
            <a:ext cx="7147271" cy="4397198"/>
            <a:chOff x="827480" y="980660"/>
            <a:chExt cx="7147271" cy="4397198"/>
          </a:xfrm>
        </p:grpSpPr>
        <p:pic>
          <p:nvPicPr>
            <p:cNvPr id="92" name="Picture 91"/>
            <p:cNvPicPr>
              <a:picLocks noChangeAspect="1"/>
            </p:cNvPicPr>
            <p:nvPr/>
          </p:nvPicPr>
          <p:blipFill>
            <a:blip r:embed="rId3" cstate="print"/>
            <a:stretch>
              <a:fillRect/>
            </a:stretch>
          </p:blipFill>
          <p:spPr>
            <a:xfrm>
              <a:off x="857089" y="980660"/>
              <a:ext cx="7117662" cy="4397198"/>
            </a:xfrm>
            <a:prstGeom prst="rect">
              <a:avLst/>
            </a:prstGeom>
            <a:ln>
              <a:solidFill>
                <a:schemeClr val="tx1"/>
              </a:solidFill>
            </a:ln>
          </p:spPr>
        </p:pic>
        <p:pic>
          <p:nvPicPr>
            <p:cNvPr id="8" name="Picture 7"/>
            <p:cNvPicPr>
              <a:picLocks noChangeAspect="1"/>
            </p:cNvPicPr>
            <p:nvPr/>
          </p:nvPicPr>
          <p:blipFill>
            <a:blip r:embed="rId4" cstate="print"/>
            <a:stretch>
              <a:fillRect/>
            </a:stretch>
          </p:blipFill>
          <p:spPr>
            <a:xfrm>
              <a:off x="4139940" y="2709154"/>
              <a:ext cx="3808342" cy="2661689"/>
            </a:xfrm>
            <a:prstGeom prst="rect">
              <a:avLst/>
            </a:prstGeom>
          </p:spPr>
        </p:pic>
        <p:pic>
          <p:nvPicPr>
            <p:cNvPr id="42" name="Picture 2" descr="C:\Users\moataz.elsalakawy\AppData\Local\Microsoft\Windows\Temporary Internet Files\Content.Outlook\UUQ3IXII\section 7 lowerin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480" y="4384575"/>
              <a:ext cx="1418224" cy="980525"/>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p:nvGrpSpPr>
            <p:cNvPr id="2" name="组合 1">
              <a:extLst>
                <a:ext uri="{FF2B5EF4-FFF2-40B4-BE49-F238E27FC236}">
                  <a16:creationId xmlns:a16="http://schemas.microsoft.com/office/drawing/2014/main" xmlns="" id="{A50DFFAD-E15F-4211-8C3A-B729BEAE6E72}"/>
                </a:ext>
              </a:extLst>
            </p:cNvPr>
            <p:cNvGrpSpPr/>
            <p:nvPr/>
          </p:nvGrpSpPr>
          <p:grpSpPr>
            <a:xfrm>
              <a:off x="866935" y="985940"/>
              <a:ext cx="6202643" cy="3918706"/>
              <a:chOff x="866935" y="985940"/>
              <a:chExt cx="6202643" cy="3918706"/>
            </a:xfrm>
          </p:grpSpPr>
          <p:sp>
            <p:nvSpPr>
              <p:cNvPr id="94" name="Rectangle 93"/>
              <p:cNvSpPr/>
              <p:nvPr/>
            </p:nvSpPr>
            <p:spPr>
              <a:xfrm>
                <a:off x="2386270" y="2301543"/>
                <a:ext cx="487875" cy="410305"/>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5" name="Rectangle 94"/>
              <p:cNvSpPr/>
              <p:nvPr/>
            </p:nvSpPr>
            <p:spPr>
              <a:xfrm>
                <a:off x="1971548" y="3078970"/>
                <a:ext cx="487875" cy="65275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6" name="Rectangle 95"/>
              <p:cNvSpPr/>
              <p:nvPr/>
            </p:nvSpPr>
            <p:spPr>
              <a:xfrm>
                <a:off x="6504670" y="1891143"/>
                <a:ext cx="564908" cy="640324"/>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7" name="TextBox 96"/>
              <p:cNvSpPr txBox="1"/>
              <p:nvPr/>
            </p:nvSpPr>
            <p:spPr>
              <a:xfrm>
                <a:off x="5496671" y="1200679"/>
                <a:ext cx="986706" cy="646331"/>
              </a:xfrm>
              <a:prstGeom prst="rect">
                <a:avLst/>
              </a:prstGeom>
              <a:solidFill>
                <a:schemeClr val="bg1"/>
              </a:solidFill>
              <a:effectLst>
                <a:outerShdw blurRad="50800" dist="38100" dir="2700000" algn="tl" rotWithShape="0">
                  <a:prstClr val="black">
                    <a:alpha val="40000"/>
                  </a:prstClr>
                </a:outerShdw>
              </a:effectLst>
            </p:spPr>
            <p:txBody>
              <a:bodyPr wrap="square" lIns="9144" tIns="0" rIns="9144" bIns="0" rtlCol="0" anchor="ctr">
                <a:spAutoFit/>
              </a:bodyPr>
              <a:lstStyle/>
              <a:p>
                <a:pPr algn="ctr"/>
                <a:r>
                  <a:rPr lang="en-US" sz="1400" b="1" dirty="0">
                    <a:latin typeface="+mn-lt"/>
                  </a:rPr>
                  <a:t>KADESH-HERUNEFER</a:t>
                </a:r>
              </a:p>
              <a:p>
                <a:pPr algn="ctr"/>
                <a:r>
                  <a:rPr lang="en-US" sz="1400" b="1" dirty="0"/>
                  <a:t>GAS</a:t>
                </a:r>
                <a:endParaRPr lang="en-US" sz="1400" b="1" dirty="0">
                  <a:latin typeface="+mn-lt"/>
                </a:endParaRPr>
              </a:p>
            </p:txBody>
          </p:sp>
          <p:sp>
            <p:nvSpPr>
              <p:cNvPr id="98" name="TextBox 97"/>
              <p:cNvSpPr txBox="1"/>
              <p:nvPr/>
            </p:nvSpPr>
            <p:spPr>
              <a:xfrm>
                <a:off x="2940118" y="1913800"/>
                <a:ext cx="1029584" cy="430887"/>
              </a:xfrm>
              <a:prstGeom prst="rect">
                <a:avLst/>
              </a:prstGeom>
              <a:solidFill>
                <a:schemeClr val="bg1"/>
              </a:solidFill>
              <a:effectLst>
                <a:outerShdw blurRad="50800" dist="38100" dir="2700000" algn="tl" rotWithShape="0">
                  <a:prstClr val="black">
                    <a:alpha val="40000"/>
                  </a:prstClr>
                </a:outerShdw>
              </a:effectLst>
            </p:spPr>
            <p:txBody>
              <a:bodyPr wrap="square" lIns="9144" tIns="0" rIns="9144" bIns="0" rtlCol="0" anchor="ctr">
                <a:spAutoFit/>
              </a:bodyPr>
              <a:lstStyle/>
              <a:p>
                <a:pPr algn="ctr"/>
                <a:r>
                  <a:rPr lang="en-US" sz="1400" b="1" dirty="0">
                    <a:latin typeface="+mn-lt"/>
                  </a:rPr>
                  <a:t>MENES-NU OIL</a:t>
                </a:r>
              </a:p>
            </p:txBody>
          </p:sp>
          <p:sp>
            <p:nvSpPr>
              <p:cNvPr id="99" name="TextBox 98"/>
              <p:cNvSpPr txBox="1"/>
              <p:nvPr/>
            </p:nvSpPr>
            <p:spPr>
              <a:xfrm>
                <a:off x="2737105" y="2767133"/>
                <a:ext cx="1511059" cy="430887"/>
              </a:xfrm>
              <a:prstGeom prst="rect">
                <a:avLst/>
              </a:prstGeom>
              <a:solidFill>
                <a:schemeClr val="bg1"/>
              </a:solidFill>
              <a:effectLst>
                <a:outerShdw blurRad="50800" dist="38100" dir="2700000" algn="tl" rotWithShape="0">
                  <a:prstClr val="black">
                    <a:alpha val="40000"/>
                  </a:prstClr>
                </a:outerShdw>
              </a:effectLst>
            </p:spPr>
            <p:txBody>
              <a:bodyPr wrap="square" lIns="9144" tIns="0" rIns="9144" bIns="0" rtlCol="0" anchor="ctr">
                <a:spAutoFit/>
              </a:bodyPr>
              <a:lstStyle/>
              <a:p>
                <a:pPr algn="ctr"/>
                <a:r>
                  <a:rPr lang="en-US" sz="1400" b="1" dirty="0">
                    <a:latin typeface="+mn-lt"/>
                  </a:rPr>
                  <a:t>APRIES EAST-BAT GAS</a:t>
                </a:r>
              </a:p>
            </p:txBody>
          </p:sp>
          <p:cxnSp>
            <p:nvCxnSpPr>
              <p:cNvPr id="100" name="Straight Connector 99"/>
              <p:cNvCxnSpPr/>
              <p:nvPr/>
            </p:nvCxnSpPr>
            <p:spPr>
              <a:xfrm flipV="1">
                <a:off x="2237144" y="3428603"/>
                <a:ext cx="620833" cy="18002"/>
              </a:xfrm>
              <a:prstGeom prst="line">
                <a:avLst/>
              </a:prstGeom>
              <a:ln w="57150">
                <a:solidFill>
                  <a:srgbClr val="FF00FF"/>
                </a:solidFill>
                <a:prstDash val="sysDot"/>
              </a:ln>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2933470" y="3314785"/>
                <a:ext cx="1309858" cy="181128"/>
              </a:xfrm>
              <a:prstGeom prst="line">
                <a:avLst/>
              </a:prstGeom>
              <a:ln w="57150">
                <a:solidFill>
                  <a:srgbClr val="FF00FF"/>
                </a:solidFill>
                <a:prstDash val="sysDot"/>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2295665" y="3174680"/>
                <a:ext cx="498193" cy="90564"/>
              </a:xfrm>
              <a:prstGeom prst="line">
                <a:avLst/>
              </a:prstGeom>
              <a:ln w="57150">
                <a:solidFill>
                  <a:srgbClr val="FF00FF"/>
                </a:solidFill>
                <a:prstDash val="sysDot"/>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flipV="1">
                <a:off x="2706286" y="2563167"/>
                <a:ext cx="654929" cy="3800"/>
              </a:xfrm>
              <a:prstGeom prst="line">
                <a:avLst/>
              </a:prstGeom>
              <a:ln w="5715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flipV="1">
                <a:off x="3440854" y="2506695"/>
                <a:ext cx="602975" cy="32448"/>
              </a:xfrm>
              <a:prstGeom prst="line">
                <a:avLst/>
              </a:prstGeom>
              <a:ln w="57150">
                <a:solidFill>
                  <a:schemeClr val="tx1"/>
                </a:solidFill>
                <a:prstDash val="sysDot"/>
              </a:ln>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6714046" y="1986278"/>
                <a:ext cx="54088" cy="373968"/>
              </a:xfrm>
              <a:prstGeom prst="line">
                <a:avLst/>
              </a:prstGeom>
              <a:ln w="57150">
                <a:solidFill>
                  <a:schemeClr val="tx1"/>
                </a:solidFill>
                <a:prstDash val="sysDot"/>
              </a:ln>
            </p:spPr>
            <p:style>
              <a:lnRef idx="2">
                <a:schemeClr val="accent1"/>
              </a:lnRef>
              <a:fillRef idx="0">
                <a:schemeClr val="accent1"/>
              </a:fillRef>
              <a:effectRef idx="1">
                <a:schemeClr val="accent1"/>
              </a:effectRef>
              <a:fontRef idx="minor">
                <a:schemeClr val="tx1"/>
              </a:fontRef>
            </p:style>
          </p:cxnSp>
          <p:grpSp>
            <p:nvGrpSpPr>
              <p:cNvPr id="106" name="Group 105"/>
              <p:cNvGrpSpPr/>
              <p:nvPr/>
            </p:nvGrpSpPr>
            <p:grpSpPr>
              <a:xfrm>
                <a:off x="2555720" y="4218681"/>
                <a:ext cx="1968336" cy="685965"/>
                <a:chOff x="6162144" y="4862548"/>
                <a:chExt cx="2207684" cy="794460"/>
              </a:xfrm>
            </p:grpSpPr>
            <p:sp>
              <p:nvSpPr>
                <p:cNvPr id="107" name="Isosceles Triangle 106"/>
                <p:cNvSpPr/>
                <p:nvPr/>
              </p:nvSpPr>
              <p:spPr>
                <a:xfrm rot="10800000">
                  <a:off x="6175345" y="4874413"/>
                  <a:ext cx="153600" cy="172800"/>
                </a:xfrm>
                <a:prstGeom prst="triangle">
                  <a:avLst/>
                </a:prstGeom>
                <a:solidFill>
                  <a:srgbClr val="0432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8" name="TextBox 107"/>
                <p:cNvSpPr txBox="1"/>
                <p:nvPr/>
              </p:nvSpPr>
              <p:spPr>
                <a:xfrm>
                  <a:off x="6437376" y="4862548"/>
                  <a:ext cx="683569" cy="184666"/>
                </a:xfrm>
                <a:prstGeom prst="rect">
                  <a:avLst/>
                </a:prstGeom>
                <a:solidFill>
                  <a:schemeClr val="bg1"/>
                </a:solidFill>
                <a:effectLst/>
              </p:spPr>
              <p:txBody>
                <a:bodyPr wrap="square" lIns="9144" tIns="0" rIns="9144" bIns="0" rtlCol="0" anchor="ctr">
                  <a:spAutoFit/>
                </a:bodyPr>
                <a:lstStyle/>
                <a:p>
                  <a:r>
                    <a:rPr lang="en-US" sz="1200" b="1" dirty="0"/>
                    <a:t>Plants</a:t>
                  </a:r>
                </a:p>
              </p:txBody>
            </p:sp>
            <p:sp>
              <p:nvSpPr>
                <p:cNvPr id="109" name="TextBox 108"/>
                <p:cNvSpPr txBox="1"/>
                <p:nvPr/>
              </p:nvSpPr>
              <p:spPr>
                <a:xfrm>
                  <a:off x="6437376" y="5121748"/>
                  <a:ext cx="683569" cy="184666"/>
                </a:xfrm>
                <a:prstGeom prst="rect">
                  <a:avLst/>
                </a:prstGeom>
                <a:solidFill>
                  <a:schemeClr val="bg1"/>
                </a:solidFill>
                <a:effectLst/>
              </p:spPr>
              <p:txBody>
                <a:bodyPr wrap="square" lIns="9144" tIns="0" rIns="9144" bIns="0" rtlCol="0" anchor="ctr">
                  <a:spAutoFit/>
                </a:bodyPr>
                <a:lstStyle/>
                <a:p>
                  <a:pPr algn="ctr"/>
                  <a:endParaRPr lang="en-US" sz="1200" b="1" dirty="0">
                    <a:latin typeface="+mn-lt"/>
                  </a:endParaRPr>
                </a:p>
              </p:txBody>
            </p:sp>
            <p:sp>
              <p:nvSpPr>
                <p:cNvPr id="110" name="Oval 109"/>
                <p:cNvSpPr/>
                <p:nvPr/>
              </p:nvSpPr>
              <p:spPr>
                <a:xfrm>
                  <a:off x="6162144" y="5117518"/>
                  <a:ext cx="180000" cy="180000"/>
                </a:xfrm>
                <a:prstGeom prst="ellips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1" name="TextBox 110"/>
                <p:cNvSpPr txBox="1"/>
                <p:nvPr/>
              </p:nvSpPr>
              <p:spPr>
                <a:xfrm>
                  <a:off x="6437376" y="5114548"/>
                  <a:ext cx="1342585" cy="184666"/>
                </a:xfrm>
                <a:prstGeom prst="rect">
                  <a:avLst/>
                </a:prstGeom>
                <a:solidFill>
                  <a:schemeClr val="bg1"/>
                </a:solidFill>
                <a:effectLst/>
              </p:spPr>
              <p:txBody>
                <a:bodyPr wrap="square" lIns="9144" tIns="0" rIns="9144" bIns="0" rtlCol="0" anchor="ctr">
                  <a:spAutoFit/>
                </a:bodyPr>
                <a:lstStyle/>
                <a:p>
                  <a:r>
                    <a:rPr lang="en-US" sz="1200" b="1" dirty="0"/>
                    <a:t>Prospects and Leads</a:t>
                  </a:r>
                </a:p>
              </p:txBody>
            </p:sp>
            <p:cxnSp>
              <p:nvCxnSpPr>
                <p:cNvPr id="112" name="Straight Connector 111"/>
                <p:cNvCxnSpPr/>
                <p:nvPr/>
              </p:nvCxnSpPr>
              <p:spPr>
                <a:xfrm>
                  <a:off x="6198461" y="5468033"/>
                  <a:ext cx="205415" cy="0"/>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sp>
              <p:nvSpPr>
                <p:cNvPr id="113" name="TextBox 112"/>
                <p:cNvSpPr txBox="1"/>
                <p:nvPr/>
              </p:nvSpPr>
              <p:spPr>
                <a:xfrm>
                  <a:off x="6380094" y="5320066"/>
                  <a:ext cx="1989734" cy="276999"/>
                </a:xfrm>
                <a:prstGeom prst="rect">
                  <a:avLst/>
                </a:prstGeom>
                <a:noFill/>
              </p:spPr>
              <p:txBody>
                <a:bodyPr wrap="square" rtlCol="0">
                  <a:spAutoFit/>
                </a:bodyPr>
                <a:lstStyle/>
                <a:p>
                  <a:r>
                    <a:rPr lang="en-US" sz="1200" b="1" dirty="0">
                      <a:latin typeface="+mn-lt"/>
                    </a:rPr>
                    <a:t>Pipeline under construction</a:t>
                  </a:r>
                </a:p>
              </p:txBody>
            </p:sp>
            <p:cxnSp>
              <p:nvCxnSpPr>
                <p:cNvPr id="115" name="Straight Connector 114"/>
                <p:cNvCxnSpPr/>
                <p:nvPr/>
              </p:nvCxnSpPr>
              <p:spPr>
                <a:xfrm>
                  <a:off x="6194765" y="5657008"/>
                  <a:ext cx="205415" cy="0"/>
                </a:xfrm>
                <a:prstGeom prst="line">
                  <a:avLst/>
                </a:prstGeom>
                <a:ln>
                  <a:solidFill>
                    <a:srgbClr val="FF00FF"/>
                  </a:solidFill>
                  <a:prstDash val="sysDot"/>
                </a:ln>
              </p:spPr>
              <p:style>
                <a:lnRef idx="2">
                  <a:schemeClr val="accent1"/>
                </a:lnRef>
                <a:fillRef idx="0">
                  <a:schemeClr val="accent1"/>
                </a:fillRef>
                <a:effectRef idx="1">
                  <a:schemeClr val="accent1"/>
                </a:effectRef>
                <a:fontRef idx="minor">
                  <a:schemeClr val="tx1"/>
                </a:fontRef>
              </p:style>
            </p:cxnSp>
          </p:grpSp>
          <p:pic>
            <p:nvPicPr>
              <p:cNvPr id="43" name="Picture 5"/>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866935" y="985940"/>
                <a:ext cx="1371499" cy="1105847"/>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grpSp>
      </p:grpSp>
      <p:sp>
        <p:nvSpPr>
          <p:cNvPr id="9" name="Rectangle 8"/>
          <p:cNvSpPr/>
          <p:nvPr/>
        </p:nvSpPr>
        <p:spPr>
          <a:xfrm>
            <a:off x="154058" y="5067091"/>
            <a:ext cx="8666532" cy="1162241"/>
          </a:xfrm>
          <a:prstGeom prst="rect">
            <a:avLst/>
          </a:prstGeom>
        </p:spPr>
        <p:txBody>
          <a:bodyPr wrap="square">
            <a:spAutoFit/>
          </a:bodyPr>
          <a:lstStyle/>
          <a:p>
            <a:pPr marL="285750" indent="-285750" defTabSz="457200">
              <a:lnSpc>
                <a:spcPct val="150000"/>
              </a:lnSpc>
              <a:buClr>
                <a:srgbClr val="FF0000"/>
              </a:buClr>
              <a:buSzPct val="70000"/>
              <a:buFont typeface="Wingdings" panose="05000000000000000000" pitchFamily="2" charset="2"/>
              <a:buChar char="p"/>
            </a:pPr>
            <a:r>
              <a:rPr lang="en-US" altLang="zh-CN" sz="1400" dirty="0">
                <a:latin typeface="微软雅黑" panose="020B0503020204020204" pitchFamily="34" charset="-122"/>
                <a:ea typeface="微软雅黑" panose="020B0503020204020204" pitchFamily="34" charset="-122"/>
              </a:rPr>
              <a:t>APACHE</a:t>
            </a:r>
            <a:r>
              <a:rPr lang="zh-CN" altLang="zh-CN" sz="1400" dirty="0">
                <a:latin typeface="微软雅黑" panose="020B0503020204020204" pitchFamily="34" charset="-122"/>
                <a:ea typeface="微软雅黑" panose="020B0503020204020204" pitchFamily="34" charset="-122"/>
              </a:rPr>
              <a:t>合伙公司正在西沙漠地区新建</a:t>
            </a:r>
            <a:r>
              <a:rPr lang="en-US" altLang="zh-CN" sz="1400" dirty="0">
                <a:latin typeface="微软雅黑" panose="020B0503020204020204" pitchFamily="34" charset="-122"/>
                <a:ea typeface="微软雅黑" panose="020B0503020204020204" pitchFamily="34" charset="-122"/>
              </a:rPr>
              <a:t>MENES-NU OIL</a:t>
            </a:r>
            <a:r>
              <a:rPr lang="zh-CN" altLang="zh-CN"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APRIES EAST-BAT GAS</a:t>
            </a:r>
            <a:r>
              <a:rPr lang="zh-CN" altLang="zh-CN" sz="1400" dirty="0">
                <a:latin typeface="微软雅黑" panose="020B0503020204020204" pitchFamily="34" charset="-122"/>
                <a:ea typeface="微软雅黑" panose="020B0503020204020204" pitchFamily="34" charset="-122"/>
              </a:rPr>
              <a:t>和</a:t>
            </a:r>
            <a:r>
              <a:rPr lang="en-US" altLang="zh-CN" sz="1400" dirty="0">
                <a:latin typeface="微软雅黑" panose="020B0503020204020204" pitchFamily="34" charset="-122"/>
                <a:ea typeface="微软雅黑" panose="020B0503020204020204" pitchFamily="34" charset="-122"/>
              </a:rPr>
              <a:t>KADESH-HERUNEFER GAS</a:t>
            </a:r>
            <a:r>
              <a:rPr lang="zh-CN" altLang="zh-CN" sz="1400" dirty="0">
                <a:latin typeface="微软雅黑" panose="020B0503020204020204" pitchFamily="34" charset="-122"/>
                <a:ea typeface="微软雅黑" panose="020B0503020204020204" pitchFamily="34" charset="-122"/>
              </a:rPr>
              <a:t>等</a:t>
            </a:r>
            <a:r>
              <a:rPr lang="en-US" altLang="zh-CN" sz="1400" dirty="0">
                <a:latin typeface="微软雅黑" panose="020B0503020204020204" pitchFamily="34" charset="-122"/>
                <a:ea typeface="微软雅黑" panose="020B0503020204020204" pitchFamily="34" charset="-122"/>
              </a:rPr>
              <a:t>3</a:t>
            </a:r>
            <a:r>
              <a:rPr lang="zh-CN" altLang="zh-CN" sz="1400" dirty="0">
                <a:latin typeface="微软雅黑" panose="020B0503020204020204" pitchFamily="34" charset="-122"/>
                <a:ea typeface="微软雅黑" panose="020B0503020204020204" pitchFamily="34" charset="-122"/>
              </a:rPr>
              <a:t>个开发集群</a:t>
            </a:r>
            <a:r>
              <a:rPr lang="en-US" altLang="zh-CN" sz="1400" dirty="0">
                <a:latin typeface="微软雅黑" panose="020B0503020204020204" pitchFamily="34" charset="-122"/>
                <a:ea typeface="微软雅黑" panose="020B0503020204020204" pitchFamily="34" charset="-122"/>
              </a:rPr>
              <a:t>(HUB)</a:t>
            </a:r>
            <a:r>
              <a:rPr lang="zh-CN" altLang="zh-CN" sz="1400" dirty="0">
                <a:latin typeface="微软雅黑" panose="020B0503020204020204" pitchFamily="34" charset="-122"/>
                <a:ea typeface="微软雅黑" panose="020B0503020204020204" pitchFamily="34" charset="-122"/>
              </a:rPr>
              <a:t>，几个油田连片开发，优化配置地面设施，提高协同效应</a:t>
            </a:r>
            <a:r>
              <a:rPr lang="zh-CN" altLang="zh-CN" sz="2000" b="1" dirty="0"/>
              <a:t>。</a:t>
            </a:r>
            <a:endParaRPr lang="en-US" altLang="zh-CN" sz="2000" b="1" dirty="0"/>
          </a:p>
          <a:p>
            <a:pPr marL="285750" indent="-285750" defTabSz="457200">
              <a:lnSpc>
                <a:spcPct val="150000"/>
              </a:lnSpc>
              <a:buClr>
                <a:srgbClr val="FF0000"/>
              </a:buClr>
              <a:buSzPct val="70000"/>
              <a:buFont typeface="Wingdings" panose="05000000000000000000" pitchFamily="2" charset="2"/>
              <a:buChar char="p"/>
            </a:pPr>
            <a:r>
              <a:rPr lang="zh-CN" altLang="en-US" sz="1400" dirty="0">
                <a:latin typeface="微软雅黑" panose="020B0503020204020204" pitchFamily="34" charset="-122"/>
                <a:ea typeface="微软雅黑" panose="020B0503020204020204" pitchFamily="34" charset="-122"/>
              </a:rPr>
              <a:t>计划在</a:t>
            </a:r>
            <a:r>
              <a:rPr lang="en-US" altLang="zh-CN" sz="1400" dirty="0">
                <a:latin typeface="微软雅黑" panose="020B0503020204020204" pitchFamily="34" charset="-122"/>
                <a:ea typeface="微软雅黑" panose="020B0503020204020204" pitchFamily="34" charset="-122"/>
              </a:rPr>
              <a:t>2018</a:t>
            </a:r>
            <a:r>
              <a:rPr lang="zh-CN" altLang="en-US" sz="1400" dirty="0">
                <a:latin typeface="微软雅黑" panose="020B0503020204020204" pitchFamily="34" charset="-122"/>
                <a:ea typeface="微软雅黑" panose="020B0503020204020204" pitchFamily="34" charset="-122"/>
              </a:rPr>
              <a:t>年下半年建成产能</a:t>
            </a:r>
            <a:r>
              <a:rPr lang="en-US" altLang="zh-CN" sz="1400" dirty="0">
                <a:latin typeface="微软雅黑" panose="020B0503020204020204" pitchFamily="34" charset="-122"/>
                <a:ea typeface="微软雅黑" panose="020B0503020204020204" pitchFamily="34" charset="-122"/>
              </a:rPr>
              <a:t>4</a:t>
            </a:r>
            <a:r>
              <a:rPr lang="zh-CN" altLang="en-US" sz="1400" dirty="0">
                <a:latin typeface="微软雅黑" panose="020B0503020204020204" pitchFamily="34" charset="-122"/>
                <a:ea typeface="微软雅黑" panose="020B0503020204020204" pitchFamily="34" charset="-122"/>
              </a:rPr>
              <a:t>万桶</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天，</a:t>
            </a:r>
            <a:r>
              <a:rPr lang="en-US" altLang="zh-CN" sz="1400" dirty="0">
                <a:latin typeface="微软雅黑" panose="020B0503020204020204" pitchFamily="34" charset="-122"/>
                <a:ea typeface="微软雅黑" panose="020B0503020204020204" pitchFamily="34" charset="-122"/>
              </a:rPr>
              <a:t>2019</a:t>
            </a:r>
            <a:r>
              <a:rPr lang="zh-CN" altLang="en-US" sz="1400" dirty="0">
                <a:latin typeface="微软雅黑" panose="020B0503020204020204" pitchFamily="34" charset="-122"/>
                <a:ea typeface="微软雅黑" panose="020B0503020204020204" pitchFamily="34" charset="-122"/>
              </a:rPr>
              <a:t>年底达到</a:t>
            </a:r>
            <a:r>
              <a:rPr lang="en-US" altLang="zh-CN" sz="1400" dirty="0">
                <a:latin typeface="微软雅黑" panose="020B0503020204020204" pitchFamily="34" charset="-122"/>
                <a:ea typeface="微软雅黑" panose="020B0503020204020204" pitchFamily="34" charset="-122"/>
              </a:rPr>
              <a:t>7</a:t>
            </a:r>
            <a:r>
              <a:rPr lang="zh-CN" altLang="en-US" sz="1400" dirty="0">
                <a:latin typeface="微软雅黑" panose="020B0503020204020204" pitchFamily="34" charset="-122"/>
                <a:ea typeface="微软雅黑" panose="020B0503020204020204" pitchFamily="34" charset="-122"/>
              </a:rPr>
              <a:t>万桶</a:t>
            </a:r>
            <a:r>
              <a:rPr lang="en-US" altLang="zh-CN" sz="1400" dirty="0">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天。</a:t>
            </a:r>
          </a:p>
        </p:txBody>
      </p:sp>
      <p:sp>
        <p:nvSpPr>
          <p:cNvPr id="32" name="标题 1">
            <a:extLst>
              <a:ext uri="{FF2B5EF4-FFF2-40B4-BE49-F238E27FC236}">
                <a16:creationId xmlns:a16="http://schemas.microsoft.com/office/drawing/2014/main" xmlns="" id="{D89F5D7A-B4F8-4955-82D6-63595B0E0BB8}"/>
              </a:ext>
            </a:extLst>
          </p:cNvPr>
          <p:cNvSpPr txBox="1">
            <a:spLocks noChangeArrowheads="1"/>
          </p:cNvSpPr>
          <p:nvPr/>
        </p:nvSpPr>
        <p:spPr bwMode="auto">
          <a:xfrm>
            <a:off x="130128" y="60643"/>
            <a:ext cx="8229600" cy="5404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a:r>
              <a:rPr lang="zh-CN" altLang="en-US" sz="2800" dirty="0">
                <a:solidFill>
                  <a:srgbClr val="FF0000"/>
                </a:solidFill>
                <a:latin typeface="黑体" panose="02010609060101010101" pitchFamily="49" charset="-122"/>
                <a:ea typeface="黑体" panose="02010609060101010101" pitchFamily="49" charset="-122"/>
              </a:rPr>
              <a:t>二、</a:t>
            </a:r>
            <a:r>
              <a:rPr lang="en-US" altLang="zh-CN" sz="2800" dirty="0">
                <a:solidFill>
                  <a:srgbClr val="FF0000"/>
                </a:solidFill>
                <a:latin typeface="黑体" panose="02010609060101010101" pitchFamily="49" charset="-122"/>
                <a:ea typeface="黑体" panose="02010609060101010101" pitchFamily="49" charset="-122"/>
              </a:rPr>
              <a:t>SINOPEC</a:t>
            </a:r>
            <a:r>
              <a:rPr lang="zh-CN" altLang="en-US" sz="2800" dirty="0">
                <a:solidFill>
                  <a:srgbClr val="FF0000"/>
                </a:solidFill>
                <a:latin typeface="黑体" panose="02010609060101010101" pitchFamily="49" charset="-122"/>
                <a:ea typeface="黑体" panose="02010609060101010101" pitchFamily="49" charset="-122"/>
              </a:rPr>
              <a:t>在埃及的发展现状</a:t>
            </a:r>
            <a:r>
              <a:rPr lang="en-US" altLang="zh-CN" sz="2800" dirty="0">
                <a:solidFill>
                  <a:srgbClr val="FF0000"/>
                </a:solidFill>
                <a:latin typeface="黑体" panose="02010609060101010101" pitchFamily="49" charset="-122"/>
                <a:ea typeface="黑体" panose="02010609060101010101" pitchFamily="49" charset="-122"/>
              </a:rPr>
              <a:t>——</a:t>
            </a:r>
            <a:r>
              <a:rPr lang="en-US" altLang="zh-CN" sz="2400" dirty="0">
                <a:solidFill>
                  <a:srgbClr val="FF0000"/>
                </a:solidFill>
                <a:latin typeface="黑体" panose="02010609060101010101" pitchFamily="49" charset="-122"/>
                <a:ea typeface="黑体" panose="02010609060101010101" pitchFamily="49" charset="-122"/>
              </a:rPr>
              <a:t>5.</a:t>
            </a:r>
            <a:r>
              <a:rPr lang="zh-CN" altLang="en-US" sz="2400" dirty="0">
                <a:solidFill>
                  <a:srgbClr val="FF0000"/>
                </a:solidFill>
                <a:latin typeface="黑体" panose="02010609060101010101" pitchFamily="49" charset="-122"/>
                <a:ea typeface="黑体" panose="02010609060101010101" pitchFamily="49" charset="-122"/>
              </a:rPr>
              <a:t>新建产能</a:t>
            </a:r>
          </a:p>
        </p:txBody>
      </p:sp>
    </p:spTree>
    <p:extLst>
      <p:ext uri="{BB962C8B-B14F-4D97-AF65-F5344CB8AC3E}">
        <p14:creationId xmlns:p14="http://schemas.microsoft.com/office/powerpoint/2010/main" val="3997176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灯片编号占位符 8"/>
          <p:cNvSpPr>
            <a:spLocks noGrp="1" noChangeArrowheads="1"/>
          </p:cNvSpPr>
          <p:nvPr>
            <p:ph type="sldNum" sz="quarter" idx="12"/>
          </p:nvPr>
        </p:nvSpPr>
        <p:spPr bwMode="auto">
          <a:xfrm>
            <a:off x="8339138" y="6249988"/>
            <a:ext cx="622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fontAlgn="base"/>
            <a:fld id="{957DA1D2-E847-451D-B689-82DB00A55580}" type="slidenum">
              <a:rPr lang="zh-CN" altLang="en-US">
                <a:solidFill>
                  <a:srgbClr val="FFFFFF"/>
                </a:solidFill>
                <a:latin typeface="Arial" panose="020B0604020202020204" pitchFamily="34" charset="0"/>
              </a:rPr>
              <a:pPr fontAlgn="base"/>
              <a:t>24</a:t>
            </a:fld>
            <a:endParaRPr lang="zh-CN" altLang="en-US">
              <a:solidFill>
                <a:srgbClr val="FFFFFF"/>
              </a:solidFill>
              <a:latin typeface="Arial" panose="020B0604020202020204" pitchFamily="34" charset="0"/>
            </a:endParaRPr>
          </a:p>
        </p:txBody>
      </p:sp>
      <p:sp>
        <p:nvSpPr>
          <p:cNvPr id="18438" name="文本框 11"/>
          <p:cNvSpPr txBox="1">
            <a:spLocks noChangeArrowheads="1"/>
          </p:cNvSpPr>
          <p:nvPr/>
        </p:nvSpPr>
        <p:spPr bwMode="auto">
          <a:xfrm>
            <a:off x="5372100" y="6481763"/>
            <a:ext cx="2605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600" b="1" dirty="0">
                <a:latin typeface="Arial" panose="020B0604020202020204" pitchFamily="34" charset="0"/>
                <a:ea typeface="HYDaSongJ"/>
                <a:cs typeface="HYDaSongJ"/>
              </a:rPr>
              <a:t>SINOPEC</a:t>
            </a:r>
            <a:r>
              <a:rPr lang="zh-CN" altLang="en-US" sz="600" b="1" dirty="0">
                <a:latin typeface="Arial" panose="020B0604020202020204" pitchFamily="34" charset="0"/>
                <a:ea typeface="HYDaSongJ"/>
                <a:cs typeface="HYDaSongJ"/>
              </a:rPr>
              <a:t> </a:t>
            </a:r>
            <a:r>
              <a:rPr lang="en-US" altLang="zh-CN" sz="600" b="1" dirty="0">
                <a:latin typeface="Arial" panose="020B0604020202020204" pitchFamily="34" charset="0"/>
                <a:ea typeface="HYDaSongJ"/>
                <a:cs typeface="HYDaSongJ"/>
              </a:rPr>
              <a:t> </a:t>
            </a:r>
            <a:r>
              <a:rPr lang="zh-CN" altLang="en-US" sz="600" b="1" dirty="0">
                <a:latin typeface="Arial" panose="020B0604020202020204" pitchFamily="34" charset="0"/>
                <a:ea typeface="HYDaSongJ"/>
                <a:cs typeface="HYDaSongJ"/>
              </a:rPr>
              <a:t> </a:t>
            </a:r>
            <a:r>
              <a:rPr lang="en-US" altLang="zh-CN" sz="600" b="1" dirty="0">
                <a:latin typeface="Arial" panose="020B0604020202020204" pitchFamily="34" charset="0"/>
                <a:ea typeface="HYDaSongJ"/>
                <a:cs typeface="HYDaSongJ"/>
              </a:rPr>
              <a:t>INTERNATIONAL PETROLEUM EXPLORATION AND PRODUCTION CORPORATION</a:t>
            </a:r>
          </a:p>
        </p:txBody>
      </p:sp>
      <p:sp>
        <p:nvSpPr>
          <p:cNvPr id="31" name="Slide Number Placeholder 2"/>
          <p:cNvSpPr txBox="1">
            <a:spLocks/>
          </p:cNvSpPr>
          <p:nvPr/>
        </p:nvSpPr>
        <p:spPr>
          <a:xfrm>
            <a:off x="8762999" y="6257884"/>
            <a:ext cx="533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5A362E-B228-4E9A-85DD-E04F6D5B13B2}" type="slidenum">
              <a:rPr lang="en-US" smtClean="0">
                <a:solidFill>
                  <a:prstClr val="white"/>
                </a:solidFill>
              </a:rPr>
              <a:pPr/>
              <a:t>24</a:t>
            </a:fld>
            <a:endParaRPr lang="en-US" dirty="0">
              <a:solidFill>
                <a:prstClr val="white"/>
              </a:solidFill>
            </a:endParaRPr>
          </a:p>
        </p:txBody>
      </p:sp>
      <p:sp>
        <p:nvSpPr>
          <p:cNvPr id="9" name="Rectangle 8"/>
          <p:cNvSpPr/>
          <p:nvPr/>
        </p:nvSpPr>
        <p:spPr>
          <a:xfrm>
            <a:off x="238734" y="836640"/>
            <a:ext cx="8666532" cy="1156855"/>
          </a:xfrm>
          <a:prstGeom prst="rect">
            <a:avLst/>
          </a:prstGeom>
        </p:spPr>
        <p:txBody>
          <a:bodyPr wrap="square">
            <a:spAutoFit/>
          </a:bodyPr>
          <a:lstStyle/>
          <a:p>
            <a:pPr marL="285750" indent="-285750">
              <a:lnSpc>
                <a:spcPct val="150000"/>
              </a:lnSpc>
              <a:buClr>
                <a:srgbClr val="FF0000"/>
              </a:buClr>
              <a:buFont typeface="Wingdings" panose="05000000000000000000" pitchFamily="2" charset="2"/>
              <a:buChar char="p"/>
            </a:pPr>
            <a:r>
              <a:rPr lang="zh-CN" altLang="zh-CN" sz="1600" dirty="0">
                <a:latin typeface="微软雅黑" panose="020B0503020204020204" pitchFamily="34" charset="-122"/>
                <a:ea typeface="微软雅黑" panose="020B0503020204020204" pitchFamily="34" charset="-122"/>
              </a:rPr>
              <a:t>自</a:t>
            </a:r>
            <a:r>
              <a:rPr lang="en-US" altLang="zh-CN" sz="1600" dirty="0">
                <a:latin typeface="微软雅黑" panose="020B0503020204020204" pitchFamily="34" charset="-122"/>
                <a:ea typeface="微软雅黑" panose="020B0503020204020204" pitchFamily="34" charset="-122"/>
              </a:rPr>
              <a:t>2013</a:t>
            </a:r>
            <a:r>
              <a:rPr lang="zh-CN" altLang="zh-CN" sz="1600" dirty="0">
                <a:latin typeface="微软雅黑" panose="020B0503020204020204" pitchFamily="34" charset="-122"/>
                <a:ea typeface="微软雅黑" panose="020B0503020204020204" pitchFamily="34" charset="-122"/>
              </a:rPr>
              <a:t>年</a:t>
            </a:r>
            <a:r>
              <a:rPr lang="en-US" altLang="zh-CN" sz="1600" dirty="0">
                <a:latin typeface="微软雅黑" panose="020B0503020204020204" pitchFamily="34" charset="-122"/>
                <a:ea typeface="微软雅黑" panose="020B0503020204020204" pitchFamily="34" charset="-122"/>
              </a:rPr>
              <a:t>11</a:t>
            </a:r>
            <a:r>
              <a:rPr lang="zh-CN" altLang="zh-CN" sz="1600" dirty="0">
                <a:latin typeface="微软雅黑" panose="020B0503020204020204" pitchFamily="34" charset="-122"/>
                <a:ea typeface="微软雅黑" panose="020B0503020204020204" pitchFamily="34" charset="-122"/>
              </a:rPr>
              <a:t>月签约至</a:t>
            </a:r>
            <a:r>
              <a:rPr lang="en-US" altLang="zh-CN" sz="1600" dirty="0">
                <a:latin typeface="微软雅黑" panose="020B0503020204020204" pitchFamily="34" charset="-122"/>
                <a:ea typeface="微软雅黑" panose="020B0503020204020204" pitchFamily="34" charset="-122"/>
              </a:rPr>
              <a:t>2018</a:t>
            </a:r>
            <a:r>
              <a:rPr lang="zh-CN" altLang="zh-CN" sz="1600" dirty="0">
                <a:latin typeface="微软雅黑" panose="020B0503020204020204" pitchFamily="34" charset="-122"/>
                <a:ea typeface="微软雅黑" panose="020B0503020204020204" pitchFamily="34" charset="-122"/>
              </a:rPr>
              <a:t>年</a:t>
            </a:r>
            <a:r>
              <a:rPr lang="en-US" altLang="zh-CN" sz="1600" dirty="0">
                <a:latin typeface="微软雅黑" panose="020B0503020204020204" pitchFamily="34" charset="-122"/>
                <a:ea typeface="微软雅黑" panose="020B0503020204020204" pitchFamily="34" charset="-122"/>
              </a:rPr>
              <a:t>10</a:t>
            </a:r>
            <a:r>
              <a:rPr lang="zh-CN" altLang="zh-CN" sz="1600" dirty="0">
                <a:latin typeface="微软雅黑" panose="020B0503020204020204" pitchFamily="34" charset="-122"/>
                <a:ea typeface="微软雅黑" panose="020B0503020204020204" pitchFamily="34" charset="-122"/>
              </a:rPr>
              <a:t>月底，合伙公司累计投资已超过</a:t>
            </a:r>
            <a:r>
              <a:rPr lang="en-US" altLang="zh-CN" sz="1600" dirty="0">
                <a:latin typeface="微软雅黑" panose="020B0503020204020204" pitchFamily="34" charset="-122"/>
                <a:ea typeface="微软雅黑" panose="020B0503020204020204" pitchFamily="34" charset="-122"/>
              </a:rPr>
              <a:t>40</a:t>
            </a:r>
            <a:r>
              <a:rPr lang="zh-CN" altLang="zh-CN" sz="1600" dirty="0">
                <a:latin typeface="微软雅黑" panose="020B0503020204020204" pitchFamily="34" charset="-122"/>
                <a:ea typeface="微软雅黑" panose="020B0503020204020204" pitchFamily="34" charset="-122"/>
              </a:rPr>
              <a:t>亿美元。单位操作成本、单位完全成本均呈下降趋势。截止</a:t>
            </a:r>
            <a:r>
              <a:rPr lang="en-US" altLang="zh-CN" sz="1600" dirty="0">
                <a:latin typeface="微软雅黑" panose="020B0503020204020204" pitchFamily="34" charset="-122"/>
                <a:ea typeface="微软雅黑" panose="020B0503020204020204" pitchFamily="34" charset="-122"/>
              </a:rPr>
              <a:t>2018</a:t>
            </a:r>
            <a:r>
              <a:rPr lang="zh-CN" altLang="zh-CN" sz="1600" dirty="0">
                <a:latin typeface="微软雅黑" panose="020B0503020204020204" pitchFamily="34" charset="-122"/>
                <a:ea typeface="微软雅黑" panose="020B0503020204020204" pitchFamily="34" charset="-122"/>
              </a:rPr>
              <a:t>年</a:t>
            </a:r>
            <a:r>
              <a:rPr lang="en-US" altLang="zh-CN" sz="1600" dirty="0">
                <a:latin typeface="微软雅黑" panose="020B0503020204020204" pitchFamily="34" charset="-122"/>
                <a:ea typeface="微软雅黑" panose="020B0503020204020204" pitchFamily="34" charset="-122"/>
              </a:rPr>
              <a:t>10</a:t>
            </a:r>
            <a:r>
              <a:rPr lang="zh-CN" altLang="zh-CN" sz="1600" dirty="0">
                <a:latin typeface="微软雅黑" panose="020B0503020204020204" pitchFamily="34" charset="-122"/>
                <a:ea typeface="微软雅黑" panose="020B0503020204020204" pitchFamily="34" charset="-122"/>
              </a:rPr>
              <a:t>月底，</a:t>
            </a:r>
            <a:r>
              <a:rPr lang="en-US" altLang="zh-CN" sz="1600" dirty="0">
                <a:latin typeface="微软雅黑" panose="020B0503020204020204" pitchFamily="34" charset="-122"/>
                <a:ea typeface="微软雅黑" panose="020B0503020204020204" pitchFamily="34" charset="-122"/>
              </a:rPr>
              <a:t>SINOPEC</a:t>
            </a:r>
            <a:r>
              <a:rPr lang="zh-CN" altLang="zh-CN" sz="1600" dirty="0">
                <a:latin typeface="微软雅黑" panose="020B0503020204020204" pitchFamily="34" charset="-122"/>
                <a:ea typeface="微软雅黑" panose="020B0503020204020204" pitchFamily="34" charset="-122"/>
              </a:rPr>
              <a:t>回款情况符合收购前可行性报告的预期。</a:t>
            </a:r>
          </a:p>
        </p:txBody>
      </p:sp>
      <p:sp>
        <p:nvSpPr>
          <p:cNvPr id="32" name="标题 1">
            <a:extLst>
              <a:ext uri="{FF2B5EF4-FFF2-40B4-BE49-F238E27FC236}">
                <a16:creationId xmlns:a16="http://schemas.microsoft.com/office/drawing/2014/main" xmlns="" id="{D89F5D7A-B4F8-4955-82D6-63595B0E0BB8}"/>
              </a:ext>
            </a:extLst>
          </p:cNvPr>
          <p:cNvSpPr txBox="1">
            <a:spLocks noChangeArrowheads="1"/>
          </p:cNvSpPr>
          <p:nvPr/>
        </p:nvSpPr>
        <p:spPr bwMode="auto">
          <a:xfrm>
            <a:off x="130128" y="60643"/>
            <a:ext cx="8229600" cy="5404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a:r>
              <a:rPr lang="zh-CN" altLang="en-US" sz="2800" dirty="0">
                <a:solidFill>
                  <a:srgbClr val="FF0000"/>
                </a:solidFill>
                <a:latin typeface="黑体" panose="02010609060101010101" pitchFamily="49" charset="-122"/>
                <a:ea typeface="黑体" panose="02010609060101010101" pitchFamily="49" charset="-122"/>
              </a:rPr>
              <a:t>二、</a:t>
            </a:r>
            <a:r>
              <a:rPr lang="en-US" altLang="zh-CN" sz="2800" dirty="0">
                <a:solidFill>
                  <a:srgbClr val="FF0000"/>
                </a:solidFill>
                <a:latin typeface="黑体" panose="02010609060101010101" pitchFamily="49" charset="-122"/>
                <a:ea typeface="黑体" panose="02010609060101010101" pitchFamily="49" charset="-122"/>
              </a:rPr>
              <a:t>SINOPEC</a:t>
            </a:r>
            <a:r>
              <a:rPr lang="zh-CN" altLang="en-US" sz="2800" dirty="0">
                <a:solidFill>
                  <a:srgbClr val="FF0000"/>
                </a:solidFill>
                <a:latin typeface="黑体" panose="02010609060101010101" pitchFamily="49" charset="-122"/>
                <a:ea typeface="黑体" panose="02010609060101010101" pitchFamily="49" charset="-122"/>
              </a:rPr>
              <a:t>在埃及的发展现状</a:t>
            </a:r>
            <a:r>
              <a:rPr lang="en-US" altLang="zh-CN" sz="2800" dirty="0">
                <a:solidFill>
                  <a:srgbClr val="FF0000"/>
                </a:solidFill>
                <a:latin typeface="黑体" panose="02010609060101010101" pitchFamily="49" charset="-122"/>
                <a:ea typeface="黑体" panose="02010609060101010101" pitchFamily="49" charset="-122"/>
              </a:rPr>
              <a:t>——</a:t>
            </a:r>
            <a:r>
              <a:rPr lang="zh-CN" altLang="en-US" sz="2000" dirty="0">
                <a:solidFill>
                  <a:srgbClr val="FF0000"/>
                </a:solidFill>
                <a:latin typeface="黑体" panose="02010609060101010101" pitchFamily="49" charset="-122"/>
                <a:ea typeface="黑体" panose="02010609060101010101" pitchFamily="49" charset="-122"/>
              </a:rPr>
              <a:t>经济效益</a:t>
            </a:r>
          </a:p>
        </p:txBody>
      </p:sp>
    </p:spTree>
    <p:extLst>
      <p:ext uri="{BB962C8B-B14F-4D97-AF65-F5344CB8AC3E}">
        <p14:creationId xmlns:p14="http://schemas.microsoft.com/office/powerpoint/2010/main" val="1087141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矩形 1"/>
          <p:cNvSpPr>
            <a:spLocks noChangeArrowheads="1"/>
          </p:cNvSpPr>
          <p:nvPr/>
        </p:nvSpPr>
        <p:spPr bwMode="auto">
          <a:xfrm>
            <a:off x="7092950" y="1773238"/>
            <a:ext cx="18272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200" dirty="0">
                <a:solidFill>
                  <a:schemeClr val="bg1"/>
                </a:solidFill>
                <a:latin typeface="Arial" panose="020B0604020202020204" pitchFamily="34" charset="0"/>
              </a:rPr>
              <a:t>Contents</a:t>
            </a:r>
            <a:endParaRPr lang="zh-CN" altLang="en-US" sz="3200">
              <a:solidFill>
                <a:schemeClr val="bg1"/>
              </a:solidFill>
              <a:latin typeface="Arial" panose="020B0604020202020204" pitchFamily="34" charset="0"/>
            </a:endParaRPr>
          </a:p>
        </p:txBody>
      </p:sp>
      <p:sp>
        <p:nvSpPr>
          <p:cNvPr id="17410" name="矩形 2"/>
          <p:cNvSpPr>
            <a:spLocks noChangeArrowheads="1"/>
          </p:cNvSpPr>
          <p:nvPr/>
        </p:nvSpPr>
        <p:spPr bwMode="auto">
          <a:xfrm>
            <a:off x="7085013" y="2249488"/>
            <a:ext cx="876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a:solidFill>
                  <a:srgbClr val="FFFFFF"/>
                </a:solidFill>
                <a:latin typeface="方正兰亭中黑简体" charset="-122"/>
                <a:ea typeface="方正兰亭中黑简体" charset="-122"/>
              </a:rPr>
              <a:t>目 录</a:t>
            </a:r>
          </a:p>
        </p:txBody>
      </p:sp>
      <p:sp>
        <p:nvSpPr>
          <p:cNvPr id="17411" name="矩形 3"/>
          <p:cNvSpPr>
            <a:spLocks noChangeArrowheads="1"/>
          </p:cNvSpPr>
          <p:nvPr/>
        </p:nvSpPr>
        <p:spPr bwMode="auto">
          <a:xfrm>
            <a:off x="971500" y="1807560"/>
            <a:ext cx="5400675" cy="2406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200000"/>
              </a:lnSpc>
            </a:pPr>
            <a:r>
              <a:rPr lang="zh-CN" altLang="en-US" sz="2400" dirty="0">
                <a:solidFill>
                  <a:srgbClr val="FF0000"/>
                </a:solidFill>
                <a:latin typeface="黑体" panose="02010609060101010101" pitchFamily="49" charset="-122"/>
                <a:ea typeface="黑体" panose="02010609060101010101" pitchFamily="49" charset="-122"/>
              </a:rPr>
              <a:t>一、埃及油气工业简介</a:t>
            </a:r>
            <a:endParaRPr lang="en-US" altLang="zh-CN" sz="2400" dirty="0">
              <a:solidFill>
                <a:srgbClr val="FF0000"/>
              </a:solidFill>
              <a:latin typeface="黑体" panose="02010609060101010101" pitchFamily="49" charset="-122"/>
              <a:ea typeface="黑体" panose="02010609060101010101" pitchFamily="49" charset="-122"/>
            </a:endParaRPr>
          </a:p>
          <a:p>
            <a:pPr>
              <a:lnSpc>
                <a:spcPct val="150000"/>
              </a:lnSpc>
            </a:pPr>
            <a:r>
              <a:rPr lang="zh-CN" altLang="en-US" sz="2400" dirty="0">
                <a:solidFill>
                  <a:srgbClr val="FF0000"/>
                </a:solidFill>
                <a:latin typeface="黑体" panose="02010609060101010101" pitchFamily="49" charset="-122"/>
                <a:ea typeface="黑体" panose="02010609060101010101" pitchFamily="49" charset="-122"/>
              </a:rPr>
              <a:t>二、</a:t>
            </a:r>
            <a:r>
              <a:rPr lang="en-US" altLang="zh-CN" sz="2400" dirty="0">
                <a:solidFill>
                  <a:srgbClr val="FF0000"/>
                </a:solidFill>
                <a:latin typeface="黑体" panose="02010609060101010101" pitchFamily="49" charset="-122"/>
                <a:ea typeface="黑体" panose="02010609060101010101" pitchFamily="49" charset="-122"/>
              </a:rPr>
              <a:t>SINOPEC</a:t>
            </a:r>
            <a:r>
              <a:rPr lang="zh-CN" altLang="en-US" sz="2400" dirty="0">
                <a:solidFill>
                  <a:srgbClr val="FF0000"/>
                </a:solidFill>
                <a:latin typeface="黑体" panose="02010609060101010101" pitchFamily="49" charset="-122"/>
                <a:ea typeface="黑体" panose="02010609060101010101" pitchFamily="49" charset="-122"/>
              </a:rPr>
              <a:t>在埃及的发展现状</a:t>
            </a:r>
            <a:endParaRPr lang="en-US" altLang="zh-CN" sz="2400" dirty="0">
              <a:solidFill>
                <a:srgbClr val="FF0000"/>
              </a:solidFill>
              <a:latin typeface="黑体" panose="02010609060101010101" pitchFamily="49" charset="-122"/>
              <a:ea typeface="黑体" panose="02010609060101010101" pitchFamily="49" charset="-122"/>
            </a:endParaRPr>
          </a:p>
          <a:p>
            <a:pPr>
              <a:lnSpc>
                <a:spcPct val="150000"/>
              </a:lnSpc>
            </a:pPr>
            <a:r>
              <a:rPr lang="zh-CN" altLang="en-US" sz="2400" dirty="0">
                <a:solidFill>
                  <a:schemeClr val="tx1">
                    <a:lumMod val="95000"/>
                    <a:lumOff val="5000"/>
                  </a:schemeClr>
                </a:solidFill>
                <a:latin typeface="黑体" panose="02010609060101010101" pitchFamily="49" charset="-122"/>
                <a:ea typeface="黑体" panose="02010609060101010101" pitchFamily="49" charset="-122"/>
              </a:rPr>
              <a:t>三、面临的困难和挑战</a:t>
            </a:r>
            <a:endParaRPr lang="en-US" altLang="zh-CN" sz="2400" dirty="0">
              <a:solidFill>
                <a:schemeClr val="tx1">
                  <a:lumMod val="95000"/>
                  <a:lumOff val="5000"/>
                </a:schemeClr>
              </a:solidFill>
              <a:latin typeface="黑体" panose="02010609060101010101" pitchFamily="49" charset="-122"/>
              <a:ea typeface="黑体" panose="02010609060101010101" pitchFamily="49" charset="-122"/>
            </a:endParaRPr>
          </a:p>
          <a:p>
            <a:pPr>
              <a:lnSpc>
                <a:spcPct val="150000"/>
              </a:lnSpc>
            </a:pPr>
            <a:r>
              <a:rPr lang="zh-CN" altLang="en-US" sz="2400" dirty="0">
                <a:solidFill>
                  <a:srgbClr val="FF0000"/>
                </a:solidFill>
                <a:latin typeface="黑体" panose="02010609060101010101" pitchFamily="49" charset="-122"/>
                <a:ea typeface="黑体" panose="02010609060101010101" pitchFamily="49" charset="-122"/>
              </a:rPr>
              <a:t>四、</a:t>
            </a:r>
            <a:r>
              <a:rPr lang="en-US" altLang="zh-CN" sz="2400" dirty="0">
                <a:solidFill>
                  <a:srgbClr val="FF0000"/>
                </a:solidFill>
                <a:latin typeface="黑体" panose="02010609060101010101" pitchFamily="49" charset="-122"/>
                <a:ea typeface="黑体" panose="02010609060101010101" pitchFamily="49" charset="-122"/>
              </a:rPr>
              <a:t>SINOPEC</a:t>
            </a:r>
            <a:r>
              <a:rPr lang="zh-CN" altLang="en-US" sz="2400" dirty="0">
                <a:solidFill>
                  <a:srgbClr val="FF0000"/>
                </a:solidFill>
                <a:latin typeface="黑体" panose="02010609060101010101" pitchFamily="49" charset="-122"/>
                <a:ea typeface="黑体" panose="02010609060101010101" pitchFamily="49" charset="-122"/>
              </a:rPr>
              <a:t>在埃及的发展机遇</a:t>
            </a:r>
            <a:endParaRPr lang="en-US" altLang="zh-CN" sz="2400" dirty="0">
              <a:solidFill>
                <a:srgbClr val="FF0000"/>
              </a:solidFill>
              <a:latin typeface="黑体" panose="02010609060101010101" pitchFamily="49" charset="-122"/>
              <a:ea typeface="黑体" panose="02010609060101010101" pitchFamily="49" charset="-122"/>
            </a:endParaRPr>
          </a:p>
        </p:txBody>
      </p:sp>
      <p:sp>
        <p:nvSpPr>
          <p:cNvPr id="5" name="文本框 25"/>
          <p:cNvSpPr txBox="1">
            <a:spLocks noChangeArrowheads="1"/>
          </p:cNvSpPr>
          <p:nvPr/>
        </p:nvSpPr>
        <p:spPr bwMode="auto">
          <a:xfrm>
            <a:off x="755470" y="539905"/>
            <a:ext cx="61928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3200" b="1">
                <a:solidFill>
                  <a:srgbClr val="CD0A20"/>
                </a:solidFill>
                <a:latin typeface="黑体" panose="02010609060101010101" pitchFamily="49" charset="-122"/>
                <a:ea typeface="黑体" panose="02010609060101010101" pitchFamily="49" charset="-122"/>
              </a:defRPr>
            </a:lvl1pPr>
          </a:lstStyle>
          <a:p>
            <a:r>
              <a:rPr lang="en-US" altLang="zh-CN" dirty="0"/>
              <a:t>SINOPEC</a:t>
            </a:r>
            <a:r>
              <a:rPr lang="zh-CN" altLang="zh-CN" dirty="0"/>
              <a:t>在埃及的发展历程及机遇</a:t>
            </a:r>
          </a:p>
        </p:txBody>
      </p:sp>
    </p:spTree>
    <p:extLst>
      <p:ext uri="{BB962C8B-B14F-4D97-AF65-F5344CB8AC3E}">
        <p14:creationId xmlns:p14="http://schemas.microsoft.com/office/powerpoint/2010/main" val="19018687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灯片编号占位符 8"/>
          <p:cNvSpPr>
            <a:spLocks noGrp="1" noChangeArrowheads="1"/>
          </p:cNvSpPr>
          <p:nvPr>
            <p:ph type="sldNum" sz="quarter" idx="12"/>
          </p:nvPr>
        </p:nvSpPr>
        <p:spPr bwMode="auto">
          <a:xfrm>
            <a:off x="8339138" y="6249988"/>
            <a:ext cx="622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fontAlgn="base"/>
            <a:fld id="{957DA1D2-E847-451D-B689-82DB00A55580}" type="slidenum">
              <a:rPr lang="zh-CN" altLang="en-US">
                <a:solidFill>
                  <a:srgbClr val="FFFFFF"/>
                </a:solidFill>
                <a:latin typeface="Arial" panose="020B0604020202020204" pitchFamily="34" charset="0"/>
              </a:rPr>
              <a:pPr fontAlgn="base"/>
              <a:t>26</a:t>
            </a:fld>
            <a:endParaRPr lang="zh-CN" altLang="en-US">
              <a:solidFill>
                <a:srgbClr val="FFFFFF"/>
              </a:solidFill>
              <a:latin typeface="Arial" panose="020B0604020202020204" pitchFamily="34" charset="0"/>
            </a:endParaRPr>
          </a:p>
        </p:txBody>
      </p:sp>
      <p:sp>
        <p:nvSpPr>
          <p:cNvPr id="18438" name="文本框 11"/>
          <p:cNvSpPr txBox="1">
            <a:spLocks noChangeArrowheads="1"/>
          </p:cNvSpPr>
          <p:nvPr/>
        </p:nvSpPr>
        <p:spPr bwMode="auto">
          <a:xfrm>
            <a:off x="5372100" y="6481763"/>
            <a:ext cx="2605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600" b="1" dirty="0">
                <a:latin typeface="Arial" panose="020B0604020202020204" pitchFamily="34" charset="0"/>
                <a:ea typeface="HYDaSongJ"/>
                <a:cs typeface="HYDaSongJ"/>
              </a:rPr>
              <a:t>SINOPEC</a:t>
            </a:r>
            <a:r>
              <a:rPr lang="zh-CN" altLang="en-US" sz="600" b="1" dirty="0">
                <a:latin typeface="Arial" panose="020B0604020202020204" pitchFamily="34" charset="0"/>
                <a:ea typeface="HYDaSongJ"/>
                <a:cs typeface="HYDaSongJ"/>
              </a:rPr>
              <a:t> </a:t>
            </a:r>
            <a:r>
              <a:rPr lang="en-US" altLang="zh-CN" sz="600" b="1" dirty="0">
                <a:latin typeface="Arial" panose="020B0604020202020204" pitchFamily="34" charset="0"/>
                <a:ea typeface="HYDaSongJ"/>
                <a:cs typeface="HYDaSongJ"/>
              </a:rPr>
              <a:t> </a:t>
            </a:r>
            <a:r>
              <a:rPr lang="zh-CN" altLang="en-US" sz="600" b="1" dirty="0">
                <a:latin typeface="Arial" panose="020B0604020202020204" pitchFamily="34" charset="0"/>
                <a:ea typeface="HYDaSongJ"/>
                <a:cs typeface="HYDaSongJ"/>
              </a:rPr>
              <a:t> </a:t>
            </a:r>
            <a:r>
              <a:rPr lang="en-US" altLang="zh-CN" sz="600" b="1" dirty="0">
                <a:latin typeface="Arial" panose="020B0604020202020204" pitchFamily="34" charset="0"/>
                <a:ea typeface="HYDaSongJ"/>
                <a:cs typeface="HYDaSongJ"/>
              </a:rPr>
              <a:t>INTERNATIONAL PETROLEUM EXPLORATION AND PRODUCTION CORPORATION</a:t>
            </a:r>
          </a:p>
        </p:txBody>
      </p:sp>
      <p:sp>
        <p:nvSpPr>
          <p:cNvPr id="31" name="Slide Number Placeholder 2"/>
          <p:cNvSpPr txBox="1">
            <a:spLocks/>
          </p:cNvSpPr>
          <p:nvPr/>
        </p:nvSpPr>
        <p:spPr>
          <a:xfrm>
            <a:off x="8762999" y="6257884"/>
            <a:ext cx="5334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5A362E-B228-4E9A-85DD-E04F6D5B13B2}" type="slidenum">
              <a:rPr lang="en-US" smtClean="0">
                <a:solidFill>
                  <a:prstClr val="white"/>
                </a:solidFill>
              </a:rPr>
              <a:pPr/>
              <a:t>26</a:t>
            </a:fld>
            <a:endParaRPr lang="en-US" dirty="0">
              <a:solidFill>
                <a:prstClr val="white"/>
              </a:solidFill>
            </a:endParaRPr>
          </a:p>
        </p:txBody>
      </p:sp>
      <p:sp>
        <p:nvSpPr>
          <p:cNvPr id="32" name="标题 1">
            <a:extLst>
              <a:ext uri="{FF2B5EF4-FFF2-40B4-BE49-F238E27FC236}">
                <a16:creationId xmlns:a16="http://schemas.microsoft.com/office/drawing/2014/main" xmlns="" id="{D89F5D7A-B4F8-4955-82D6-63595B0E0BB8}"/>
              </a:ext>
            </a:extLst>
          </p:cNvPr>
          <p:cNvSpPr txBox="1">
            <a:spLocks noChangeArrowheads="1"/>
          </p:cNvSpPr>
          <p:nvPr/>
        </p:nvSpPr>
        <p:spPr bwMode="auto">
          <a:xfrm>
            <a:off x="130128" y="60643"/>
            <a:ext cx="8229600" cy="5404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a:r>
              <a:rPr lang="zh-CN" altLang="en-US" sz="2800" dirty="0">
                <a:solidFill>
                  <a:srgbClr val="FF0000"/>
                </a:solidFill>
                <a:latin typeface="黑体" panose="02010609060101010101" pitchFamily="49" charset="-122"/>
                <a:ea typeface="黑体" panose="02010609060101010101" pitchFamily="49" charset="-122"/>
              </a:rPr>
              <a:t>三、面临的困难和挑战</a:t>
            </a:r>
            <a:r>
              <a:rPr lang="en-US" altLang="zh-CN" sz="2800" dirty="0">
                <a:solidFill>
                  <a:srgbClr val="FF0000"/>
                </a:solidFill>
                <a:latin typeface="黑体" panose="02010609060101010101" pitchFamily="49" charset="-122"/>
                <a:ea typeface="黑体" panose="02010609060101010101" pitchFamily="49" charset="-122"/>
              </a:rPr>
              <a:t> </a:t>
            </a:r>
            <a:endParaRPr lang="zh-CN" altLang="en-US" sz="2000" dirty="0">
              <a:solidFill>
                <a:srgbClr val="FF0000"/>
              </a:solidFill>
              <a:latin typeface="黑体" panose="02010609060101010101" pitchFamily="49" charset="-122"/>
              <a:ea typeface="黑体" panose="02010609060101010101" pitchFamily="49" charset="-122"/>
            </a:endParaRPr>
          </a:p>
        </p:txBody>
      </p:sp>
      <p:graphicFrame>
        <p:nvGraphicFramePr>
          <p:cNvPr id="2" name="图示 1">
            <a:extLst>
              <a:ext uri="{FF2B5EF4-FFF2-40B4-BE49-F238E27FC236}">
                <a16:creationId xmlns:a16="http://schemas.microsoft.com/office/drawing/2014/main" xmlns="" id="{63755B86-D002-4015-B9F3-34A370BF8D53}"/>
              </a:ext>
            </a:extLst>
          </p:cNvPr>
          <p:cNvGraphicFramePr/>
          <p:nvPr>
            <p:extLst>
              <p:ext uri="{D42A27DB-BD31-4B8C-83A1-F6EECF244321}">
                <p14:modId xmlns:p14="http://schemas.microsoft.com/office/powerpoint/2010/main" val="3792597753"/>
              </p:ext>
            </p:extLst>
          </p:nvPr>
        </p:nvGraphicFramePr>
        <p:xfrm>
          <a:off x="-23064" y="1264702"/>
          <a:ext cx="4307024" cy="37602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图示 7">
            <a:extLst>
              <a:ext uri="{FF2B5EF4-FFF2-40B4-BE49-F238E27FC236}">
                <a16:creationId xmlns:a16="http://schemas.microsoft.com/office/drawing/2014/main" xmlns="" id="{CFD3B2D1-2BE5-41C9-84D3-13C179AB36AF}"/>
              </a:ext>
            </a:extLst>
          </p:cNvPr>
          <p:cNvGraphicFramePr/>
          <p:nvPr>
            <p:extLst>
              <p:ext uri="{D42A27DB-BD31-4B8C-83A1-F6EECF244321}">
                <p14:modId xmlns:p14="http://schemas.microsoft.com/office/powerpoint/2010/main" val="1414580357"/>
              </p:ext>
            </p:extLst>
          </p:nvPr>
        </p:nvGraphicFramePr>
        <p:xfrm>
          <a:off x="4430982" y="1272104"/>
          <a:ext cx="4605638" cy="376024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4260842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矩形 1"/>
          <p:cNvSpPr>
            <a:spLocks noChangeArrowheads="1"/>
          </p:cNvSpPr>
          <p:nvPr/>
        </p:nvSpPr>
        <p:spPr bwMode="auto">
          <a:xfrm>
            <a:off x="7092950" y="1773238"/>
            <a:ext cx="18272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200" dirty="0">
                <a:solidFill>
                  <a:schemeClr val="bg1"/>
                </a:solidFill>
                <a:latin typeface="Arial" panose="020B0604020202020204" pitchFamily="34" charset="0"/>
              </a:rPr>
              <a:t>Contents</a:t>
            </a:r>
            <a:endParaRPr lang="zh-CN" altLang="en-US" sz="3200">
              <a:solidFill>
                <a:schemeClr val="bg1"/>
              </a:solidFill>
              <a:latin typeface="Arial" panose="020B0604020202020204" pitchFamily="34" charset="0"/>
            </a:endParaRPr>
          </a:p>
        </p:txBody>
      </p:sp>
      <p:sp>
        <p:nvSpPr>
          <p:cNvPr id="17410" name="矩形 2"/>
          <p:cNvSpPr>
            <a:spLocks noChangeArrowheads="1"/>
          </p:cNvSpPr>
          <p:nvPr/>
        </p:nvSpPr>
        <p:spPr bwMode="auto">
          <a:xfrm>
            <a:off x="7085013" y="2249488"/>
            <a:ext cx="876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a:solidFill>
                  <a:srgbClr val="FFFFFF"/>
                </a:solidFill>
                <a:latin typeface="方正兰亭中黑简体" charset="-122"/>
                <a:ea typeface="方正兰亭中黑简体" charset="-122"/>
              </a:rPr>
              <a:t>目 录</a:t>
            </a:r>
          </a:p>
        </p:txBody>
      </p:sp>
      <p:sp>
        <p:nvSpPr>
          <p:cNvPr id="17411" name="矩形 3"/>
          <p:cNvSpPr>
            <a:spLocks noChangeArrowheads="1"/>
          </p:cNvSpPr>
          <p:nvPr/>
        </p:nvSpPr>
        <p:spPr bwMode="auto">
          <a:xfrm>
            <a:off x="971500" y="1807560"/>
            <a:ext cx="5400675" cy="2406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200000"/>
              </a:lnSpc>
            </a:pPr>
            <a:r>
              <a:rPr lang="zh-CN" altLang="en-US" sz="2400" dirty="0">
                <a:solidFill>
                  <a:srgbClr val="FF0000"/>
                </a:solidFill>
                <a:latin typeface="黑体" panose="02010609060101010101" pitchFamily="49" charset="-122"/>
                <a:ea typeface="黑体" panose="02010609060101010101" pitchFamily="49" charset="-122"/>
              </a:rPr>
              <a:t>一、埃及油气工业简介</a:t>
            </a:r>
            <a:endParaRPr lang="en-US" altLang="zh-CN" sz="2400" dirty="0">
              <a:solidFill>
                <a:srgbClr val="FF0000"/>
              </a:solidFill>
              <a:latin typeface="黑体" panose="02010609060101010101" pitchFamily="49" charset="-122"/>
              <a:ea typeface="黑体" panose="02010609060101010101" pitchFamily="49" charset="-122"/>
            </a:endParaRPr>
          </a:p>
          <a:p>
            <a:pPr>
              <a:lnSpc>
                <a:spcPct val="150000"/>
              </a:lnSpc>
            </a:pPr>
            <a:r>
              <a:rPr lang="zh-CN" altLang="en-US" sz="2400" dirty="0">
                <a:solidFill>
                  <a:srgbClr val="FF0000"/>
                </a:solidFill>
                <a:latin typeface="黑体" panose="02010609060101010101" pitchFamily="49" charset="-122"/>
                <a:ea typeface="黑体" panose="02010609060101010101" pitchFamily="49" charset="-122"/>
              </a:rPr>
              <a:t>二、</a:t>
            </a:r>
            <a:r>
              <a:rPr lang="en-US" altLang="zh-CN" sz="2400" dirty="0">
                <a:solidFill>
                  <a:srgbClr val="FF0000"/>
                </a:solidFill>
                <a:latin typeface="黑体" panose="02010609060101010101" pitchFamily="49" charset="-122"/>
                <a:ea typeface="黑体" panose="02010609060101010101" pitchFamily="49" charset="-122"/>
              </a:rPr>
              <a:t>SINOPEC</a:t>
            </a:r>
            <a:r>
              <a:rPr lang="zh-CN" altLang="en-US" sz="2400" dirty="0">
                <a:solidFill>
                  <a:srgbClr val="FF0000"/>
                </a:solidFill>
                <a:latin typeface="黑体" panose="02010609060101010101" pitchFamily="49" charset="-122"/>
                <a:ea typeface="黑体" panose="02010609060101010101" pitchFamily="49" charset="-122"/>
              </a:rPr>
              <a:t>在埃及的发展现状</a:t>
            </a:r>
            <a:endParaRPr lang="en-US" altLang="zh-CN" sz="2400" dirty="0">
              <a:solidFill>
                <a:srgbClr val="FF0000"/>
              </a:solidFill>
              <a:latin typeface="黑体" panose="02010609060101010101" pitchFamily="49" charset="-122"/>
              <a:ea typeface="黑体" panose="02010609060101010101" pitchFamily="49" charset="-122"/>
            </a:endParaRPr>
          </a:p>
          <a:p>
            <a:pPr>
              <a:lnSpc>
                <a:spcPct val="150000"/>
              </a:lnSpc>
            </a:pPr>
            <a:r>
              <a:rPr lang="zh-CN" altLang="en-US" sz="2400" dirty="0">
                <a:solidFill>
                  <a:srgbClr val="FF0000"/>
                </a:solidFill>
                <a:latin typeface="黑体" panose="02010609060101010101" pitchFamily="49" charset="-122"/>
                <a:ea typeface="黑体" panose="02010609060101010101" pitchFamily="49" charset="-122"/>
              </a:rPr>
              <a:t>三、面临的困难和挑战</a:t>
            </a:r>
            <a:endParaRPr lang="en-US" altLang="zh-CN" sz="2400" dirty="0">
              <a:solidFill>
                <a:srgbClr val="FF0000"/>
              </a:solidFill>
              <a:latin typeface="黑体" panose="02010609060101010101" pitchFamily="49" charset="-122"/>
              <a:ea typeface="黑体" panose="02010609060101010101" pitchFamily="49" charset="-122"/>
            </a:endParaRPr>
          </a:p>
          <a:p>
            <a:pPr>
              <a:lnSpc>
                <a:spcPct val="150000"/>
              </a:lnSpc>
            </a:pPr>
            <a:r>
              <a:rPr lang="zh-CN" altLang="en-US" sz="2400" dirty="0">
                <a:solidFill>
                  <a:schemeClr val="tx1">
                    <a:lumMod val="95000"/>
                    <a:lumOff val="5000"/>
                  </a:schemeClr>
                </a:solidFill>
                <a:latin typeface="黑体" panose="02010609060101010101" pitchFamily="49" charset="-122"/>
                <a:ea typeface="黑体" panose="02010609060101010101" pitchFamily="49" charset="-122"/>
              </a:rPr>
              <a:t>四、</a:t>
            </a:r>
            <a:r>
              <a:rPr lang="en-US" altLang="zh-CN" sz="2400" dirty="0">
                <a:solidFill>
                  <a:schemeClr val="tx1">
                    <a:lumMod val="95000"/>
                    <a:lumOff val="5000"/>
                  </a:schemeClr>
                </a:solidFill>
                <a:latin typeface="黑体" panose="02010609060101010101" pitchFamily="49" charset="-122"/>
                <a:ea typeface="黑体" panose="02010609060101010101" pitchFamily="49" charset="-122"/>
              </a:rPr>
              <a:t>SINOPEC</a:t>
            </a:r>
            <a:r>
              <a:rPr lang="zh-CN" altLang="en-US" sz="2400" dirty="0">
                <a:solidFill>
                  <a:schemeClr val="tx1">
                    <a:lumMod val="95000"/>
                    <a:lumOff val="5000"/>
                  </a:schemeClr>
                </a:solidFill>
                <a:latin typeface="黑体" panose="02010609060101010101" pitchFamily="49" charset="-122"/>
                <a:ea typeface="黑体" panose="02010609060101010101" pitchFamily="49" charset="-122"/>
              </a:rPr>
              <a:t>在埃及的发展机遇</a:t>
            </a:r>
            <a:endParaRPr lang="en-US" altLang="zh-CN" sz="2400" dirty="0">
              <a:solidFill>
                <a:schemeClr val="tx1">
                  <a:lumMod val="95000"/>
                  <a:lumOff val="5000"/>
                </a:schemeClr>
              </a:solidFill>
              <a:latin typeface="黑体" panose="02010609060101010101" pitchFamily="49" charset="-122"/>
              <a:ea typeface="黑体" panose="02010609060101010101" pitchFamily="49" charset="-122"/>
            </a:endParaRPr>
          </a:p>
        </p:txBody>
      </p:sp>
      <p:sp>
        <p:nvSpPr>
          <p:cNvPr id="5" name="文本框 25"/>
          <p:cNvSpPr txBox="1">
            <a:spLocks noChangeArrowheads="1"/>
          </p:cNvSpPr>
          <p:nvPr/>
        </p:nvSpPr>
        <p:spPr bwMode="auto">
          <a:xfrm>
            <a:off x="755470" y="539905"/>
            <a:ext cx="61928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3200" b="1">
                <a:solidFill>
                  <a:srgbClr val="CD0A20"/>
                </a:solidFill>
                <a:latin typeface="黑体" panose="02010609060101010101" pitchFamily="49" charset="-122"/>
                <a:ea typeface="黑体" panose="02010609060101010101" pitchFamily="49" charset="-122"/>
              </a:defRPr>
            </a:lvl1pPr>
          </a:lstStyle>
          <a:p>
            <a:r>
              <a:rPr lang="en-US" altLang="zh-CN" dirty="0"/>
              <a:t>SINOPEC</a:t>
            </a:r>
            <a:r>
              <a:rPr lang="zh-CN" altLang="zh-CN" dirty="0"/>
              <a:t>在埃及的发展历程及机遇</a:t>
            </a:r>
          </a:p>
        </p:txBody>
      </p:sp>
    </p:spTree>
    <p:extLst>
      <p:ext uri="{BB962C8B-B14F-4D97-AF65-F5344CB8AC3E}">
        <p14:creationId xmlns:p14="http://schemas.microsoft.com/office/powerpoint/2010/main" val="11086511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灯片编号占位符 8"/>
          <p:cNvSpPr>
            <a:spLocks noGrp="1" noChangeArrowheads="1"/>
          </p:cNvSpPr>
          <p:nvPr>
            <p:ph type="sldNum" sz="quarter" idx="12"/>
          </p:nvPr>
        </p:nvSpPr>
        <p:spPr bwMode="auto">
          <a:xfrm>
            <a:off x="8339138" y="6249988"/>
            <a:ext cx="622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fontAlgn="base"/>
            <a:fld id="{957DA1D2-E847-451D-B689-82DB00A55580}" type="slidenum">
              <a:rPr lang="zh-CN" altLang="en-US">
                <a:solidFill>
                  <a:srgbClr val="FFFFFF"/>
                </a:solidFill>
                <a:latin typeface="Arial" panose="020B0604020202020204" pitchFamily="34" charset="0"/>
              </a:rPr>
              <a:pPr fontAlgn="base"/>
              <a:t>28</a:t>
            </a:fld>
            <a:endParaRPr lang="zh-CN" altLang="en-US">
              <a:solidFill>
                <a:srgbClr val="FFFFFF"/>
              </a:solidFill>
              <a:latin typeface="Arial" panose="020B0604020202020204" pitchFamily="34" charset="0"/>
            </a:endParaRPr>
          </a:p>
        </p:txBody>
      </p:sp>
      <p:sp>
        <p:nvSpPr>
          <p:cNvPr id="11" name="文本框 10"/>
          <p:cNvSpPr txBox="1"/>
          <p:nvPr/>
        </p:nvSpPr>
        <p:spPr>
          <a:xfrm>
            <a:off x="5392738" y="6278563"/>
            <a:ext cx="2582862" cy="252412"/>
          </a:xfrm>
          <a:prstGeom prst="rect">
            <a:avLst/>
          </a:prstGeom>
          <a:noFill/>
        </p:spPr>
        <p:txBody>
          <a:bodyPr wrap="none">
            <a:spAutoFit/>
          </a:bodyPr>
          <a:lstStyle/>
          <a:p>
            <a:pPr fontAlgn="auto"/>
            <a:r>
              <a:rPr kumimoji="1" lang="zh-CN" altLang="en-US" sz="1050" noProof="1">
                <a:latin typeface="方正兰亭中黑简体" panose="02000000000000000000" charset="-122"/>
                <a:ea typeface="方正兰亭中黑简体" panose="02000000000000000000" charset="-122"/>
                <a:cs typeface="HYDaSongJ"/>
              </a:rPr>
              <a:t>中国石化集团国际石油勘探开发有限公司</a:t>
            </a:r>
          </a:p>
        </p:txBody>
      </p:sp>
      <p:sp>
        <p:nvSpPr>
          <p:cNvPr id="18438" name="文本框 11"/>
          <p:cNvSpPr txBox="1">
            <a:spLocks noChangeArrowheads="1"/>
          </p:cNvSpPr>
          <p:nvPr/>
        </p:nvSpPr>
        <p:spPr bwMode="auto">
          <a:xfrm>
            <a:off x="5372100" y="6481763"/>
            <a:ext cx="2605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600" b="1" dirty="0">
                <a:latin typeface="Arial" panose="020B0604020202020204" pitchFamily="34" charset="0"/>
                <a:ea typeface="HYDaSongJ"/>
                <a:cs typeface="HYDaSongJ"/>
              </a:rPr>
              <a:t>SINOPEC</a:t>
            </a:r>
            <a:r>
              <a:rPr lang="zh-CN" altLang="en-US" sz="600" b="1" dirty="0">
                <a:latin typeface="Arial" panose="020B0604020202020204" pitchFamily="34" charset="0"/>
                <a:ea typeface="HYDaSongJ"/>
                <a:cs typeface="HYDaSongJ"/>
              </a:rPr>
              <a:t> </a:t>
            </a:r>
            <a:r>
              <a:rPr lang="en-US" altLang="zh-CN" sz="600" b="1" dirty="0">
                <a:latin typeface="Arial" panose="020B0604020202020204" pitchFamily="34" charset="0"/>
                <a:ea typeface="HYDaSongJ"/>
                <a:cs typeface="HYDaSongJ"/>
              </a:rPr>
              <a:t> </a:t>
            </a:r>
            <a:r>
              <a:rPr lang="zh-CN" altLang="en-US" sz="600" b="1" dirty="0">
                <a:latin typeface="Arial" panose="020B0604020202020204" pitchFamily="34" charset="0"/>
                <a:ea typeface="HYDaSongJ"/>
                <a:cs typeface="HYDaSongJ"/>
              </a:rPr>
              <a:t> </a:t>
            </a:r>
            <a:r>
              <a:rPr lang="en-US" altLang="zh-CN" sz="600" b="1" dirty="0">
                <a:latin typeface="Arial" panose="020B0604020202020204" pitchFamily="34" charset="0"/>
                <a:ea typeface="HYDaSongJ"/>
                <a:cs typeface="HYDaSongJ"/>
              </a:rPr>
              <a:t>INTERNATIONAL PETROLEUM EXPLORATION AND PRODUCTION CORPORATION</a:t>
            </a:r>
          </a:p>
        </p:txBody>
      </p:sp>
      <p:pic>
        <p:nvPicPr>
          <p:cNvPr id="18442" name="图片 15" descr="未标题-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288" y="6278563"/>
            <a:ext cx="108426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86433" y="819455"/>
            <a:ext cx="4851803" cy="2018630"/>
          </a:xfrm>
          <a:prstGeom prst="rect">
            <a:avLst/>
          </a:prstGeom>
        </p:spPr>
        <p:txBody>
          <a:bodyPr wrap="square">
            <a:spAutoFit/>
          </a:bodyPr>
          <a:lstStyle/>
          <a:p>
            <a:pPr marL="285750" indent="-285750">
              <a:lnSpc>
                <a:spcPct val="150000"/>
              </a:lnSpc>
              <a:spcBef>
                <a:spcPts val="600"/>
              </a:spcBef>
              <a:buFont typeface="Wingdings" panose="05000000000000000000" pitchFamily="2" charset="2"/>
              <a:buChar char="p"/>
            </a:pPr>
            <a:r>
              <a:rPr lang="zh-CN" altLang="en-US" b="1" dirty="0">
                <a:solidFill>
                  <a:srgbClr val="FF0000"/>
                </a:solidFill>
                <a:latin typeface="Microsoft YaHei" panose="020B0503020204020204" pitchFamily="34" charset="-122"/>
                <a:ea typeface="Microsoft YaHei" panose="020B0503020204020204" pitchFamily="34" charset="-122"/>
              </a:rPr>
              <a:t>坐稳西沙漠</a:t>
            </a:r>
            <a:endParaRPr lang="en-US" altLang="zh-CN" b="1" dirty="0">
              <a:solidFill>
                <a:srgbClr val="FF0000"/>
              </a:solidFill>
              <a:latin typeface="Microsoft YaHei" panose="020B0503020204020204" pitchFamily="34" charset="-122"/>
              <a:ea typeface="Microsoft YaHei" panose="020B0503020204020204" pitchFamily="34" charset="-122"/>
            </a:endParaRPr>
          </a:p>
          <a:p>
            <a:pPr>
              <a:lnSpc>
                <a:spcPct val="150000"/>
              </a:lnSpc>
              <a:spcBef>
                <a:spcPts val="600"/>
              </a:spcBef>
            </a:pPr>
            <a:r>
              <a:rPr lang="zh-CN" altLang="zh-CN" sz="1600" dirty="0">
                <a:solidFill>
                  <a:prstClr val="black">
                    <a:hueOff val="0"/>
                    <a:satOff val="0"/>
                    <a:lumOff val="0"/>
                    <a:alphaOff val="0"/>
                  </a:prstClr>
                </a:solidFill>
                <a:latin typeface="微软雅黑" panose="020B0503020204020204" pitchFamily="34" charset="-122"/>
                <a:ea typeface="微软雅黑" panose="020B0503020204020204" pitchFamily="34" charset="-122"/>
              </a:rPr>
              <a:t>西沙漠地区油气资源丰富，有较大的勘探潜力。</a:t>
            </a:r>
            <a:r>
              <a:rPr lang="en-US" altLang="zh-CN" sz="1600" dirty="0">
                <a:solidFill>
                  <a:prstClr val="black">
                    <a:hueOff val="0"/>
                    <a:satOff val="0"/>
                    <a:lumOff val="0"/>
                    <a:alphaOff val="0"/>
                  </a:prstClr>
                </a:solidFill>
                <a:latin typeface="微软雅黑" panose="020B0503020204020204" pitchFamily="34" charset="-122"/>
                <a:ea typeface="微软雅黑" panose="020B0503020204020204" pitchFamily="34" charset="-122"/>
              </a:rPr>
              <a:t>APACHE</a:t>
            </a:r>
            <a:r>
              <a:rPr lang="zh-CN" altLang="zh-CN" sz="1600" dirty="0">
                <a:solidFill>
                  <a:prstClr val="black">
                    <a:hueOff val="0"/>
                    <a:satOff val="0"/>
                    <a:lumOff val="0"/>
                    <a:alphaOff val="0"/>
                  </a:prstClr>
                </a:solidFill>
                <a:latin typeface="微软雅黑" panose="020B0503020204020204" pitchFamily="34" charset="-122"/>
                <a:ea typeface="微软雅黑" panose="020B0503020204020204" pitchFamily="34" charset="-122"/>
              </a:rPr>
              <a:t>是较可靠的合作伙伴，中石化与</a:t>
            </a:r>
            <a:r>
              <a:rPr lang="en-US" altLang="zh-CN" sz="1600" dirty="0">
                <a:solidFill>
                  <a:prstClr val="black">
                    <a:hueOff val="0"/>
                    <a:satOff val="0"/>
                    <a:lumOff val="0"/>
                    <a:alphaOff val="0"/>
                  </a:prstClr>
                </a:solidFill>
                <a:latin typeface="微软雅黑" panose="020B0503020204020204" pitchFamily="34" charset="-122"/>
                <a:ea typeface="微软雅黑" panose="020B0503020204020204" pitchFamily="34" charset="-122"/>
              </a:rPr>
              <a:t>APACHE</a:t>
            </a:r>
            <a:r>
              <a:rPr lang="zh-CN" altLang="zh-CN" sz="1600" dirty="0">
                <a:solidFill>
                  <a:prstClr val="black">
                    <a:hueOff val="0"/>
                    <a:satOff val="0"/>
                    <a:lumOff val="0"/>
                    <a:alphaOff val="0"/>
                  </a:prstClr>
                </a:solidFill>
                <a:latin typeface="微软雅黑" panose="020B0503020204020204" pitchFamily="34" charset="-122"/>
                <a:ea typeface="微软雅黑" panose="020B0503020204020204" pitchFamily="34" charset="-122"/>
              </a:rPr>
              <a:t>强强联合，通过西沙漠地区区块招投标、资产并购等多种途径，可实现</a:t>
            </a:r>
            <a:r>
              <a:rPr lang="en-US" altLang="zh-CN" sz="1600" dirty="0">
                <a:solidFill>
                  <a:prstClr val="black">
                    <a:hueOff val="0"/>
                    <a:satOff val="0"/>
                    <a:lumOff val="0"/>
                    <a:alphaOff val="0"/>
                  </a:prstClr>
                </a:solidFill>
                <a:latin typeface="微软雅黑" panose="020B0503020204020204" pitchFamily="34" charset="-122"/>
                <a:ea typeface="微软雅黑" panose="020B0503020204020204" pitchFamily="34" charset="-122"/>
              </a:rPr>
              <a:t>SINOPEC</a:t>
            </a:r>
            <a:r>
              <a:rPr lang="zh-CN" altLang="zh-CN" sz="1600" dirty="0">
                <a:solidFill>
                  <a:prstClr val="black">
                    <a:hueOff val="0"/>
                    <a:satOff val="0"/>
                    <a:lumOff val="0"/>
                    <a:alphaOff val="0"/>
                  </a:prstClr>
                </a:solidFill>
                <a:latin typeface="微软雅黑" panose="020B0503020204020204" pitchFamily="34" charset="-122"/>
                <a:ea typeface="微软雅黑" panose="020B0503020204020204" pitchFamily="34" charset="-122"/>
              </a:rPr>
              <a:t>在埃及的可持续发展。</a:t>
            </a:r>
          </a:p>
        </p:txBody>
      </p:sp>
      <p:pic>
        <p:nvPicPr>
          <p:cNvPr id="3" name="Picture 2"/>
          <p:cNvPicPr>
            <a:picLocks noChangeAspect="1"/>
          </p:cNvPicPr>
          <p:nvPr/>
        </p:nvPicPr>
        <p:blipFill>
          <a:blip r:embed="rId4" cstate="print"/>
          <a:stretch>
            <a:fillRect/>
          </a:stretch>
        </p:blipFill>
        <p:spPr>
          <a:xfrm>
            <a:off x="937165" y="3425580"/>
            <a:ext cx="3281463" cy="230432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8130" y="3462833"/>
            <a:ext cx="3348564" cy="230432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08130" y="846138"/>
            <a:ext cx="3348564" cy="2422603"/>
          </a:xfrm>
          <a:prstGeom prst="rect">
            <a:avLst/>
          </a:prstGeom>
        </p:spPr>
      </p:pic>
      <p:sp>
        <p:nvSpPr>
          <p:cNvPr id="12" name="标题 1">
            <a:extLst>
              <a:ext uri="{FF2B5EF4-FFF2-40B4-BE49-F238E27FC236}">
                <a16:creationId xmlns:a16="http://schemas.microsoft.com/office/drawing/2014/main" xmlns="" id="{6A862206-84E8-412B-99D9-D15109BF72D3}"/>
              </a:ext>
            </a:extLst>
          </p:cNvPr>
          <p:cNvSpPr txBox="1">
            <a:spLocks noChangeArrowheads="1"/>
          </p:cNvSpPr>
          <p:nvPr/>
        </p:nvSpPr>
        <p:spPr bwMode="auto">
          <a:xfrm>
            <a:off x="130128" y="60643"/>
            <a:ext cx="8229600" cy="5404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a:r>
              <a:rPr lang="zh-CN" altLang="en-US" sz="2800" dirty="0">
                <a:solidFill>
                  <a:srgbClr val="FF0000"/>
                </a:solidFill>
                <a:latin typeface="黑体" panose="02010609060101010101" pitchFamily="49" charset="-122"/>
                <a:ea typeface="黑体" panose="02010609060101010101" pitchFamily="49" charset="-122"/>
              </a:rPr>
              <a:t>四、</a:t>
            </a:r>
            <a:r>
              <a:rPr lang="en-US" altLang="zh-CN" sz="2800" dirty="0">
                <a:solidFill>
                  <a:srgbClr val="FF0000"/>
                </a:solidFill>
                <a:latin typeface="黑体" panose="02010609060101010101" pitchFamily="49" charset="-122"/>
                <a:ea typeface="黑体" panose="02010609060101010101" pitchFamily="49" charset="-122"/>
              </a:rPr>
              <a:t>SINOPEC</a:t>
            </a:r>
            <a:r>
              <a:rPr lang="zh-CN" altLang="en-US" sz="2800" dirty="0">
                <a:solidFill>
                  <a:srgbClr val="FF0000"/>
                </a:solidFill>
                <a:latin typeface="黑体" panose="02010609060101010101" pitchFamily="49" charset="-122"/>
                <a:ea typeface="黑体" panose="02010609060101010101" pitchFamily="49" charset="-122"/>
              </a:rPr>
              <a:t>在埃及的发展机遇</a:t>
            </a:r>
            <a:endParaRPr lang="zh-CN" altLang="en-US" sz="2000" dirty="0">
              <a:solidFill>
                <a:srgbClr val="FF000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25996685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灯片编号占位符 8"/>
          <p:cNvSpPr>
            <a:spLocks noGrp="1" noChangeArrowheads="1"/>
          </p:cNvSpPr>
          <p:nvPr>
            <p:ph type="sldNum" sz="quarter" idx="12"/>
          </p:nvPr>
        </p:nvSpPr>
        <p:spPr bwMode="auto">
          <a:xfrm>
            <a:off x="8339138" y="6249988"/>
            <a:ext cx="622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fontAlgn="base"/>
            <a:fld id="{957DA1D2-E847-451D-B689-82DB00A55580}" type="slidenum">
              <a:rPr lang="zh-CN" altLang="en-US">
                <a:solidFill>
                  <a:srgbClr val="FFFFFF"/>
                </a:solidFill>
                <a:latin typeface="Arial" panose="020B0604020202020204" pitchFamily="34" charset="0"/>
              </a:rPr>
              <a:pPr fontAlgn="base"/>
              <a:t>29</a:t>
            </a:fld>
            <a:endParaRPr lang="zh-CN" altLang="en-US">
              <a:solidFill>
                <a:srgbClr val="FFFFFF"/>
              </a:solidFill>
              <a:latin typeface="Arial" panose="020B0604020202020204" pitchFamily="34" charset="0"/>
            </a:endParaRPr>
          </a:p>
        </p:txBody>
      </p:sp>
      <p:sp>
        <p:nvSpPr>
          <p:cNvPr id="11" name="文本框 10"/>
          <p:cNvSpPr txBox="1"/>
          <p:nvPr/>
        </p:nvSpPr>
        <p:spPr>
          <a:xfrm>
            <a:off x="5392738" y="6278563"/>
            <a:ext cx="2582862" cy="252412"/>
          </a:xfrm>
          <a:prstGeom prst="rect">
            <a:avLst/>
          </a:prstGeom>
          <a:noFill/>
        </p:spPr>
        <p:txBody>
          <a:bodyPr wrap="none">
            <a:spAutoFit/>
          </a:bodyPr>
          <a:lstStyle/>
          <a:p>
            <a:pPr fontAlgn="auto"/>
            <a:r>
              <a:rPr kumimoji="1" lang="zh-CN" altLang="en-US" sz="1050" noProof="1">
                <a:latin typeface="方正兰亭中黑简体" panose="02000000000000000000" charset="-122"/>
                <a:ea typeface="方正兰亭中黑简体" panose="02000000000000000000" charset="-122"/>
                <a:cs typeface="HYDaSongJ"/>
              </a:rPr>
              <a:t>中国石化集团国际石油勘探开发有限公司</a:t>
            </a:r>
          </a:p>
        </p:txBody>
      </p:sp>
      <p:sp>
        <p:nvSpPr>
          <p:cNvPr id="18438" name="文本框 11"/>
          <p:cNvSpPr txBox="1">
            <a:spLocks noChangeArrowheads="1"/>
          </p:cNvSpPr>
          <p:nvPr/>
        </p:nvSpPr>
        <p:spPr bwMode="auto">
          <a:xfrm>
            <a:off x="5372100" y="6481763"/>
            <a:ext cx="2605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600" b="1" dirty="0">
                <a:latin typeface="Arial" panose="020B0604020202020204" pitchFamily="34" charset="0"/>
                <a:ea typeface="HYDaSongJ"/>
                <a:cs typeface="HYDaSongJ"/>
              </a:rPr>
              <a:t>SINOPEC</a:t>
            </a:r>
            <a:r>
              <a:rPr lang="zh-CN" altLang="en-US" sz="600" b="1" dirty="0">
                <a:latin typeface="Arial" panose="020B0604020202020204" pitchFamily="34" charset="0"/>
                <a:ea typeface="HYDaSongJ"/>
                <a:cs typeface="HYDaSongJ"/>
              </a:rPr>
              <a:t> </a:t>
            </a:r>
            <a:r>
              <a:rPr lang="en-US" altLang="zh-CN" sz="600" b="1" dirty="0">
                <a:latin typeface="Arial" panose="020B0604020202020204" pitchFamily="34" charset="0"/>
                <a:ea typeface="HYDaSongJ"/>
                <a:cs typeface="HYDaSongJ"/>
              </a:rPr>
              <a:t> </a:t>
            </a:r>
            <a:r>
              <a:rPr lang="zh-CN" altLang="en-US" sz="600" b="1" dirty="0">
                <a:latin typeface="Arial" panose="020B0604020202020204" pitchFamily="34" charset="0"/>
                <a:ea typeface="HYDaSongJ"/>
                <a:cs typeface="HYDaSongJ"/>
              </a:rPr>
              <a:t> </a:t>
            </a:r>
            <a:r>
              <a:rPr lang="en-US" altLang="zh-CN" sz="600" b="1" dirty="0">
                <a:latin typeface="Arial" panose="020B0604020202020204" pitchFamily="34" charset="0"/>
                <a:ea typeface="HYDaSongJ"/>
                <a:cs typeface="HYDaSongJ"/>
              </a:rPr>
              <a:t>INTERNATIONAL PETROLEUM EXPLORATION AND PRODUCTION CORPORATION</a:t>
            </a:r>
          </a:p>
        </p:txBody>
      </p:sp>
      <p:pic>
        <p:nvPicPr>
          <p:cNvPr id="18442" name="图片 15" descr="未标题-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288" y="6278563"/>
            <a:ext cx="108426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2707" y="837975"/>
            <a:ext cx="3834094" cy="2591025"/>
          </a:xfrm>
          <a:prstGeom prst="rect">
            <a:avLst/>
          </a:prstGeom>
        </p:spPr>
      </p:pic>
      <p:sp>
        <p:nvSpPr>
          <p:cNvPr id="4" name="Rectangle 3"/>
          <p:cNvSpPr/>
          <p:nvPr/>
        </p:nvSpPr>
        <p:spPr>
          <a:xfrm>
            <a:off x="363369" y="833303"/>
            <a:ext cx="4208631" cy="4680897"/>
          </a:xfrm>
          <a:prstGeom prst="rect">
            <a:avLst/>
          </a:prstGeom>
        </p:spPr>
        <p:txBody>
          <a:bodyPr wrap="square">
            <a:spAutoFit/>
          </a:bodyPr>
          <a:lstStyle/>
          <a:p>
            <a:pPr marL="285750" indent="-285750">
              <a:lnSpc>
                <a:spcPct val="150000"/>
              </a:lnSpc>
              <a:spcBef>
                <a:spcPts val="600"/>
              </a:spcBef>
              <a:buFont typeface="Wingdings" panose="05000000000000000000" pitchFamily="2" charset="2"/>
              <a:buChar char="p"/>
            </a:pPr>
            <a:r>
              <a:rPr lang="zh-CN" altLang="en-US" b="1" dirty="0">
                <a:solidFill>
                  <a:srgbClr val="FF0000"/>
                </a:solidFill>
                <a:latin typeface="Microsoft YaHei" panose="020B0503020204020204" pitchFamily="34" charset="-122"/>
                <a:ea typeface="Microsoft YaHei" panose="020B0503020204020204" pitchFamily="34" charset="-122"/>
              </a:rPr>
              <a:t>放眼地中海</a:t>
            </a:r>
            <a:endParaRPr lang="en-US" altLang="zh-CN" b="1" dirty="0">
              <a:solidFill>
                <a:srgbClr val="FF0000"/>
              </a:solidFill>
              <a:latin typeface="Microsoft YaHei" panose="020B0503020204020204" pitchFamily="34" charset="-122"/>
              <a:ea typeface="Microsoft YaHei" panose="020B0503020204020204" pitchFamily="34" charset="-122"/>
            </a:endParaRPr>
          </a:p>
          <a:p>
            <a:pPr marL="285750" indent="-285750">
              <a:lnSpc>
                <a:spcPct val="150000"/>
              </a:lnSpc>
              <a:spcBef>
                <a:spcPts val="600"/>
              </a:spcBef>
              <a:buFont typeface="Wingdings" panose="05000000000000000000" pitchFamily="2" charset="2"/>
              <a:buChar char="§"/>
            </a:pPr>
            <a:r>
              <a:rPr lang="zh-CN" altLang="zh-CN" sz="1600" dirty="0">
                <a:latin typeface="微软雅黑" pitchFamily="34" charset="-122"/>
                <a:ea typeface="微软雅黑" pitchFamily="34" charset="-122"/>
              </a:rPr>
              <a:t>埃及政府正致力于将本国发展为亚非欧区域油气枢纽</a:t>
            </a:r>
            <a:r>
              <a:rPr lang="en-US" altLang="zh-CN" sz="1600" dirty="0">
                <a:latin typeface="微软雅黑" pitchFamily="34" charset="-122"/>
                <a:ea typeface="微软雅黑" pitchFamily="34" charset="-122"/>
              </a:rPr>
              <a:t>(Hub)</a:t>
            </a:r>
            <a:r>
              <a:rPr lang="zh-CN" altLang="zh-CN" sz="1600" dirty="0">
                <a:latin typeface="微软雅黑" pitchFamily="34" charset="-122"/>
                <a:ea typeface="微软雅黑" pitchFamily="34" charset="-122"/>
              </a:rPr>
              <a:t>。埃及是地中海东部区域内少数拥有天然气液化处理和运输配套设施的国家之一，政府将进一步扩大天然气处理和外输能力。近年来埃及政府成功推动了地中海东部天然气大开发，油气资源量占埃及总资源量的</a:t>
            </a:r>
            <a:r>
              <a:rPr lang="en-US" altLang="zh-CN" sz="1600" dirty="0">
                <a:latin typeface="微软雅黑" pitchFamily="34" charset="-122"/>
                <a:ea typeface="微软雅黑" pitchFamily="34" charset="-122"/>
              </a:rPr>
              <a:t>50%</a:t>
            </a:r>
            <a:r>
              <a:rPr lang="zh-CN" altLang="zh-CN" sz="1600" dirty="0">
                <a:latin typeface="微软雅黑" pitchFamily="34" charset="-122"/>
                <a:ea typeface="微软雅黑" pitchFamily="34" charset="-122"/>
              </a:rPr>
              <a:t>以上。</a:t>
            </a:r>
            <a:endParaRPr lang="en-US" altLang="zh-CN" sz="1600" dirty="0">
              <a:latin typeface="微软雅黑" pitchFamily="34" charset="-122"/>
              <a:ea typeface="微软雅黑" pitchFamily="34" charset="-122"/>
            </a:endParaRPr>
          </a:p>
          <a:p>
            <a:pPr marL="285750" indent="-285750">
              <a:lnSpc>
                <a:spcPct val="150000"/>
              </a:lnSpc>
              <a:spcBef>
                <a:spcPts val="600"/>
              </a:spcBef>
              <a:buFont typeface="Wingdings" panose="05000000000000000000" pitchFamily="2" charset="2"/>
              <a:buChar char="§"/>
            </a:pPr>
            <a:r>
              <a:rPr lang="zh-CN" altLang="zh-CN" sz="1600" dirty="0">
                <a:latin typeface="微软雅黑" pitchFamily="34" charset="-122"/>
                <a:ea typeface="微软雅黑" pitchFamily="34" charset="-122"/>
              </a:rPr>
              <a:t>未来几年该地区仍有多轮次区块投标，业界普遍认为该地区有较大资源潜力和较好发展前景，为</a:t>
            </a:r>
            <a:r>
              <a:rPr lang="en-US" altLang="zh-CN" sz="1600" dirty="0">
                <a:latin typeface="微软雅黑" pitchFamily="34" charset="-122"/>
                <a:ea typeface="微软雅黑" pitchFamily="34" charset="-122"/>
              </a:rPr>
              <a:t>SINOPEC</a:t>
            </a:r>
            <a:r>
              <a:rPr lang="zh-CN" altLang="zh-CN" sz="1600" dirty="0">
                <a:latin typeface="微软雅黑" pitchFamily="34" charset="-122"/>
                <a:ea typeface="微软雅黑" pitchFamily="34" charset="-122"/>
              </a:rPr>
              <a:t>在该地区的发展提供了机遇。</a:t>
            </a: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52706" y="3564210"/>
            <a:ext cx="3834093" cy="2584178"/>
          </a:xfrm>
          <a:prstGeom prst="rect">
            <a:avLst/>
          </a:prstGeom>
        </p:spPr>
      </p:pic>
      <p:sp>
        <p:nvSpPr>
          <p:cNvPr id="10" name="标题 1">
            <a:extLst>
              <a:ext uri="{FF2B5EF4-FFF2-40B4-BE49-F238E27FC236}">
                <a16:creationId xmlns:a16="http://schemas.microsoft.com/office/drawing/2014/main" xmlns="" id="{397BDFEE-3817-415A-9B6F-F8F129E21824}"/>
              </a:ext>
            </a:extLst>
          </p:cNvPr>
          <p:cNvSpPr txBox="1">
            <a:spLocks noChangeArrowheads="1"/>
          </p:cNvSpPr>
          <p:nvPr/>
        </p:nvSpPr>
        <p:spPr bwMode="auto">
          <a:xfrm>
            <a:off x="130128" y="60643"/>
            <a:ext cx="8229600" cy="5404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a:r>
              <a:rPr lang="zh-CN" altLang="en-US" sz="2800" dirty="0">
                <a:solidFill>
                  <a:srgbClr val="FF0000"/>
                </a:solidFill>
                <a:latin typeface="黑体" panose="02010609060101010101" pitchFamily="49" charset="-122"/>
                <a:ea typeface="黑体" panose="02010609060101010101" pitchFamily="49" charset="-122"/>
              </a:rPr>
              <a:t>四、</a:t>
            </a:r>
            <a:r>
              <a:rPr lang="en-US" altLang="zh-CN" sz="2800" dirty="0">
                <a:solidFill>
                  <a:srgbClr val="FF0000"/>
                </a:solidFill>
                <a:latin typeface="黑体" panose="02010609060101010101" pitchFamily="49" charset="-122"/>
                <a:ea typeface="黑体" panose="02010609060101010101" pitchFamily="49" charset="-122"/>
              </a:rPr>
              <a:t>SINOPEC</a:t>
            </a:r>
            <a:r>
              <a:rPr lang="zh-CN" altLang="en-US" sz="2800" dirty="0">
                <a:solidFill>
                  <a:srgbClr val="FF0000"/>
                </a:solidFill>
                <a:latin typeface="黑体" panose="02010609060101010101" pitchFamily="49" charset="-122"/>
                <a:ea typeface="黑体" panose="02010609060101010101" pitchFamily="49" charset="-122"/>
              </a:rPr>
              <a:t>在埃及的发展机遇</a:t>
            </a:r>
            <a:endParaRPr lang="zh-CN" altLang="en-US" sz="2000" dirty="0">
              <a:solidFill>
                <a:srgbClr val="FF000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187943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09" name="矩形 1"/>
          <p:cNvSpPr>
            <a:spLocks noChangeArrowheads="1"/>
          </p:cNvSpPr>
          <p:nvPr/>
        </p:nvSpPr>
        <p:spPr bwMode="auto">
          <a:xfrm>
            <a:off x="7092950" y="1773238"/>
            <a:ext cx="18272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200" dirty="0">
                <a:solidFill>
                  <a:schemeClr val="bg1"/>
                </a:solidFill>
                <a:latin typeface="Arial" panose="020B0604020202020204" pitchFamily="34" charset="0"/>
              </a:rPr>
              <a:t>Contents</a:t>
            </a:r>
            <a:endParaRPr lang="zh-CN" altLang="en-US" sz="3200">
              <a:solidFill>
                <a:schemeClr val="bg1"/>
              </a:solidFill>
              <a:latin typeface="Arial" panose="020B0604020202020204" pitchFamily="34" charset="0"/>
            </a:endParaRPr>
          </a:p>
        </p:txBody>
      </p:sp>
      <p:sp>
        <p:nvSpPr>
          <p:cNvPr id="17410" name="矩形 2"/>
          <p:cNvSpPr>
            <a:spLocks noChangeArrowheads="1"/>
          </p:cNvSpPr>
          <p:nvPr/>
        </p:nvSpPr>
        <p:spPr bwMode="auto">
          <a:xfrm>
            <a:off x="7085013" y="2249488"/>
            <a:ext cx="8763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a:solidFill>
                  <a:srgbClr val="FFFFFF"/>
                </a:solidFill>
                <a:latin typeface="方正兰亭中黑简体" charset="-122"/>
                <a:ea typeface="方正兰亭中黑简体" charset="-122"/>
              </a:rPr>
              <a:t>目 录</a:t>
            </a:r>
          </a:p>
        </p:txBody>
      </p:sp>
      <p:sp>
        <p:nvSpPr>
          <p:cNvPr id="17411" name="矩形 3"/>
          <p:cNvSpPr>
            <a:spLocks noChangeArrowheads="1"/>
          </p:cNvSpPr>
          <p:nvPr/>
        </p:nvSpPr>
        <p:spPr bwMode="auto">
          <a:xfrm>
            <a:off x="971500" y="1807560"/>
            <a:ext cx="5400675" cy="3514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200000"/>
              </a:lnSpc>
            </a:pPr>
            <a:r>
              <a:rPr lang="zh-CN" altLang="en-US" sz="2400" dirty="0">
                <a:solidFill>
                  <a:srgbClr val="FF0000"/>
                </a:solidFill>
                <a:latin typeface="黑体" panose="02010609060101010101" pitchFamily="49" charset="-122"/>
                <a:ea typeface="黑体" panose="02010609060101010101" pitchFamily="49" charset="-122"/>
              </a:rPr>
              <a:t>一、埃及油气工业简介</a:t>
            </a:r>
            <a:endParaRPr lang="en-US" altLang="zh-CN" sz="2400" dirty="0">
              <a:solidFill>
                <a:srgbClr val="FF0000"/>
              </a:solidFill>
              <a:latin typeface="黑体" panose="02010609060101010101" pitchFamily="49" charset="-122"/>
              <a:ea typeface="黑体" panose="02010609060101010101" pitchFamily="49" charset="-122"/>
            </a:endParaRPr>
          </a:p>
          <a:p>
            <a:pPr lvl="1"/>
            <a:r>
              <a:rPr lang="en-US" altLang="zh-CN" dirty="0">
                <a:latin typeface="黑体" panose="02010609060101010101" pitchFamily="49" charset="-122"/>
                <a:ea typeface="黑体" panose="02010609060101010101" pitchFamily="49" charset="-122"/>
              </a:rPr>
              <a:t>1.</a:t>
            </a:r>
            <a:r>
              <a:rPr lang="zh-CN" altLang="zh-CN" dirty="0">
                <a:latin typeface="黑体" panose="02010609060101010101" pitchFamily="49" charset="-122"/>
                <a:ea typeface="黑体" panose="02010609060101010101" pitchFamily="49" charset="-122"/>
              </a:rPr>
              <a:t>油气资源现状</a:t>
            </a:r>
            <a:endParaRPr lang="en-US" altLang="zh-CN" dirty="0">
              <a:latin typeface="黑体" panose="02010609060101010101" pitchFamily="49" charset="-122"/>
              <a:ea typeface="黑体" panose="02010609060101010101" pitchFamily="49" charset="-122"/>
            </a:endParaRPr>
          </a:p>
          <a:p>
            <a:pPr lvl="1"/>
            <a:r>
              <a:rPr lang="en-US" altLang="zh-CN" dirty="0">
                <a:latin typeface="黑体" panose="02010609060101010101" pitchFamily="49" charset="-122"/>
                <a:ea typeface="黑体" panose="02010609060101010101" pitchFamily="49" charset="-122"/>
              </a:rPr>
              <a:t>2.</a:t>
            </a:r>
            <a:r>
              <a:rPr lang="zh-CN" altLang="en-US" dirty="0">
                <a:latin typeface="黑体" panose="02010609060101010101" pitchFamily="49" charset="-122"/>
                <a:ea typeface="黑体" panose="02010609060101010101" pitchFamily="49" charset="-122"/>
              </a:rPr>
              <a:t>油气财税政策</a:t>
            </a:r>
            <a:endParaRPr lang="en-US" altLang="zh-CN" dirty="0">
              <a:latin typeface="黑体" panose="02010609060101010101" pitchFamily="49" charset="-122"/>
              <a:ea typeface="黑体" panose="02010609060101010101" pitchFamily="49" charset="-122"/>
            </a:endParaRPr>
          </a:p>
          <a:p>
            <a:pPr lvl="1"/>
            <a:r>
              <a:rPr lang="en-US" altLang="zh-CN" dirty="0">
                <a:latin typeface="黑体" panose="02010609060101010101" pitchFamily="49" charset="-122"/>
                <a:ea typeface="黑体" panose="02010609060101010101" pitchFamily="49" charset="-122"/>
              </a:rPr>
              <a:t>3.</a:t>
            </a:r>
            <a:r>
              <a:rPr lang="zh-CN" altLang="zh-CN" dirty="0">
                <a:latin typeface="黑体" panose="02010609060101010101" pitchFamily="49" charset="-122"/>
                <a:ea typeface="黑体" panose="02010609060101010101" pitchFamily="49" charset="-122"/>
              </a:rPr>
              <a:t>油气行业投资</a:t>
            </a:r>
            <a:endParaRPr lang="en-US" altLang="zh-CN" dirty="0">
              <a:latin typeface="黑体" panose="02010609060101010101" pitchFamily="49" charset="-122"/>
              <a:ea typeface="黑体" panose="02010609060101010101" pitchFamily="49" charset="-122"/>
            </a:endParaRPr>
          </a:p>
          <a:p>
            <a:pPr lvl="1"/>
            <a:r>
              <a:rPr lang="en-US" altLang="zh-CN" dirty="0">
                <a:solidFill>
                  <a:prstClr val="black"/>
                </a:solidFill>
                <a:latin typeface="黑体" panose="02010609060101010101" pitchFamily="49" charset="-122"/>
                <a:ea typeface="黑体" panose="02010609060101010101" pitchFamily="49" charset="-122"/>
              </a:rPr>
              <a:t>4.</a:t>
            </a:r>
            <a:r>
              <a:rPr lang="zh-CN" altLang="en-US" dirty="0">
                <a:solidFill>
                  <a:prstClr val="black"/>
                </a:solidFill>
                <a:latin typeface="黑体" panose="02010609060101010101" pitchFamily="49" charset="-122"/>
                <a:ea typeface="黑体" panose="02010609060101010101" pitchFamily="49" charset="-122"/>
              </a:rPr>
              <a:t>油气发展战略</a:t>
            </a:r>
            <a:endParaRPr lang="en-US" altLang="zh-CN" dirty="0">
              <a:solidFill>
                <a:prstClr val="black"/>
              </a:solidFill>
              <a:latin typeface="黑体" panose="02010609060101010101" pitchFamily="49" charset="-122"/>
              <a:ea typeface="黑体" panose="02010609060101010101" pitchFamily="49" charset="-122"/>
            </a:endParaRPr>
          </a:p>
          <a:p>
            <a:pPr>
              <a:lnSpc>
                <a:spcPct val="150000"/>
              </a:lnSpc>
            </a:pPr>
            <a:r>
              <a:rPr lang="zh-CN" altLang="en-US" sz="2400" dirty="0">
                <a:solidFill>
                  <a:srgbClr val="FF0000"/>
                </a:solidFill>
                <a:latin typeface="黑体" panose="02010609060101010101" pitchFamily="49" charset="-122"/>
                <a:ea typeface="黑体" panose="02010609060101010101" pitchFamily="49" charset="-122"/>
              </a:rPr>
              <a:t>二、</a:t>
            </a:r>
            <a:r>
              <a:rPr lang="en-US" altLang="zh-CN" sz="2400" dirty="0">
                <a:solidFill>
                  <a:srgbClr val="FF0000"/>
                </a:solidFill>
                <a:latin typeface="黑体" panose="02010609060101010101" pitchFamily="49" charset="-122"/>
                <a:ea typeface="黑体" panose="02010609060101010101" pitchFamily="49" charset="-122"/>
              </a:rPr>
              <a:t>SINOPEC</a:t>
            </a:r>
            <a:r>
              <a:rPr lang="zh-CN" altLang="en-US" sz="2400" dirty="0">
                <a:solidFill>
                  <a:srgbClr val="FF0000"/>
                </a:solidFill>
                <a:latin typeface="黑体" panose="02010609060101010101" pitchFamily="49" charset="-122"/>
                <a:ea typeface="黑体" panose="02010609060101010101" pitchFamily="49" charset="-122"/>
              </a:rPr>
              <a:t>在埃及的发展现状</a:t>
            </a:r>
            <a:endParaRPr lang="en-US" altLang="zh-CN" sz="2400" dirty="0">
              <a:solidFill>
                <a:srgbClr val="FF0000"/>
              </a:solidFill>
              <a:latin typeface="黑体" panose="02010609060101010101" pitchFamily="49" charset="-122"/>
              <a:ea typeface="黑体" panose="02010609060101010101" pitchFamily="49" charset="-122"/>
            </a:endParaRPr>
          </a:p>
          <a:p>
            <a:pPr>
              <a:lnSpc>
                <a:spcPct val="150000"/>
              </a:lnSpc>
            </a:pPr>
            <a:r>
              <a:rPr lang="zh-CN" altLang="en-US" sz="2400" dirty="0">
                <a:solidFill>
                  <a:srgbClr val="FF0000"/>
                </a:solidFill>
                <a:latin typeface="黑体" panose="02010609060101010101" pitchFamily="49" charset="-122"/>
                <a:ea typeface="黑体" panose="02010609060101010101" pitchFamily="49" charset="-122"/>
              </a:rPr>
              <a:t>三、面临的困难和挑战</a:t>
            </a:r>
            <a:endParaRPr lang="en-US" altLang="zh-CN" sz="2400" dirty="0">
              <a:solidFill>
                <a:srgbClr val="FF0000"/>
              </a:solidFill>
              <a:latin typeface="黑体" panose="02010609060101010101" pitchFamily="49" charset="-122"/>
              <a:ea typeface="黑体" panose="02010609060101010101" pitchFamily="49" charset="-122"/>
            </a:endParaRPr>
          </a:p>
          <a:p>
            <a:pPr>
              <a:lnSpc>
                <a:spcPct val="150000"/>
              </a:lnSpc>
            </a:pPr>
            <a:r>
              <a:rPr lang="zh-CN" altLang="en-US" sz="2400" dirty="0">
                <a:solidFill>
                  <a:srgbClr val="FF0000"/>
                </a:solidFill>
                <a:latin typeface="黑体" panose="02010609060101010101" pitchFamily="49" charset="-122"/>
                <a:ea typeface="黑体" panose="02010609060101010101" pitchFamily="49" charset="-122"/>
              </a:rPr>
              <a:t>四、</a:t>
            </a:r>
            <a:r>
              <a:rPr lang="en-US" altLang="zh-CN" sz="2400" dirty="0">
                <a:solidFill>
                  <a:srgbClr val="FF0000"/>
                </a:solidFill>
                <a:latin typeface="黑体" panose="02010609060101010101" pitchFamily="49" charset="-122"/>
                <a:ea typeface="黑体" panose="02010609060101010101" pitchFamily="49" charset="-122"/>
              </a:rPr>
              <a:t>SINOPEC</a:t>
            </a:r>
            <a:r>
              <a:rPr lang="zh-CN" altLang="en-US" sz="2400" dirty="0">
                <a:solidFill>
                  <a:srgbClr val="FF0000"/>
                </a:solidFill>
                <a:latin typeface="黑体" panose="02010609060101010101" pitchFamily="49" charset="-122"/>
                <a:ea typeface="黑体" panose="02010609060101010101" pitchFamily="49" charset="-122"/>
              </a:rPr>
              <a:t>在埃及的发展机遇</a:t>
            </a:r>
            <a:endParaRPr lang="en-US" altLang="zh-CN" sz="2400" dirty="0">
              <a:solidFill>
                <a:srgbClr val="FF0000"/>
              </a:solidFill>
              <a:latin typeface="黑体" panose="02010609060101010101" pitchFamily="49" charset="-122"/>
              <a:ea typeface="黑体" panose="02010609060101010101" pitchFamily="49" charset="-122"/>
            </a:endParaRPr>
          </a:p>
        </p:txBody>
      </p:sp>
      <p:sp>
        <p:nvSpPr>
          <p:cNvPr id="5" name="文本框 25"/>
          <p:cNvSpPr txBox="1">
            <a:spLocks noChangeArrowheads="1"/>
          </p:cNvSpPr>
          <p:nvPr/>
        </p:nvSpPr>
        <p:spPr bwMode="auto">
          <a:xfrm>
            <a:off x="755470" y="539905"/>
            <a:ext cx="61928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3200" b="1">
                <a:solidFill>
                  <a:srgbClr val="CD0A20"/>
                </a:solidFill>
                <a:latin typeface="黑体" panose="02010609060101010101" pitchFamily="49" charset="-122"/>
                <a:ea typeface="黑体" panose="02010609060101010101" pitchFamily="49" charset="-122"/>
              </a:defRPr>
            </a:lvl1pPr>
          </a:lstStyle>
          <a:p>
            <a:r>
              <a:rPr lang="en-US" altLang="zh-CN" dirty="0"/>
              <a:t>SINOPEC</a:t>
            </a:r>
            <a:r>
              <a:rPr lang="zh-CN" altLang="zh-CN" dirty="0"/>
              <a:t>在埃及的发展历程及机遇</a:t>
            </a:r>
          </a:p>
        </p:txBody>
      </p:sp>
    </p:spTree>
    <p:extLst>
      <p:ext uri="{BB962C8B-B14F-4D97-AF65-F5344CB8AC3E}">
        <p14:creationId xmlns:p14="http://schemas.microsoft.com/office/powerpoint/2010/main" val="4291224168"/>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灯片编号占位符 8"/>
          <p:cNvSpPr>
            <a:spLocks noGrp="1" noChangeArrowheads="1"/>
          </p:cNvSpPr>
          <p:nvPr>
            <p:ph type="sldNum" sz="quarter" idx="12"/>
          </p:nvPr>
        </p:nvSpPr>
        <p:spPr bwMode="auto">
          <a:xfrm>
            <a:off x="8339138" y="6249988"/>
            <a:ext cx="622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fontAlgn="base"/>
            <a:fld id="{957DA1D2-E847-451D-B689-82DB00A55580}" type="slidenum">
              <a:rPr lang="zh-CN" altLang="en-US">
                <a:solidFill>
                  <a:srgbClr val="FFFFFF"/>
                </a:solidFill>
                <a:latin typeface="Arial" panose="020B0604020202020204" pitchFamily="34" charset="0"/>
              </a:rPr>
              <a:pPr fontAlgn="base"/>
              <a:t>30</a:t>
            </a:fld>
            <a:endParaRPr lang="zh-CN" altLang="en-US">
              <a:solidFill>
                <a:srgbClr val="FFFFFF"/>
              </a:solidFill>
              <a:latin typeface="Arial" panose="020B0604020202020204" pitchFamily="34" charset="0"/>
            </a:endParaRPr>
          </a:p>
        </p:txBody>
      </p:sp>
      <p:sp>
        <p:nvSpPr>
          <p:cNvPr id="11" name="文本框 10"/>
          <p:cNvSpPr txBox="1"/>
          <p:nvPr/>
        </p:nvSpPr>
        <p:spPr>
          <a:xfrm>
            <a:off x="5392738" y="6278563"/>
            <a:ext cx="2582862" cy="252412"/>
          </a:xfrm>
          <a:prstGeom prst="rect">
            <a:avLst/>
          </a:prstGeom>
          <a:noFill/>
        </p:spPr>
        <p:txBody>
          <a:bodyPr wrap="none">
            <a:spAutoFit/>
          </a:bodyPr>
          <a:lstStyle/>
          <a:p>
            <a:pPr fontAlgn="auto"/>
            <a:r>
              <a:rPr kumimoji="1" lang="zh-CN" altLang="en-US" sz="1050" noProof="1">
                <a:latin typeface="方正兰亭中黑简体" panose="02000000000000000000" charset="-122"/>
                <a:ea typeface="方正兰亭中黑简体" panose="02000000000000000000" charset="-122"/>
                <a:cs typeface="HYDaSongJ"/>
              </a:rPr>
              <a:t>中国石化集团国际石油勘探开发有限公司</a:t>
            </a:r>
          </a:p>
        </p:txBody>
      </p:sp>
      <p:sp>
        <p:nvSpPr>
          <p:cNvPr id="18438" name="文本框 11"/>
          <p:cNvSpPr txBox="1">
            <a:spLocks noChangeArrowheads="1"/>
          </p:cNvSpPr>
          <p:nvPr/>
        </p:nvSpPr>
        <p:spPr bwMode="auto">
          <a:xfrm>
            <a:off x="5372100" y="6481763"/>
            <a:ext cx="2605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600" b="1" dirty="0">
                <a:latin typeface="Arial" panose="020B0604020202020204" pitchFamily="34" charset="0"/>
                <a:ea typeface="HYDaSongJ"/>
                <a:cs typeface="HYDaSongJ"/>
              </a:rPr>
              <a:t>SINOPEC</a:t>
            </a:r>
            <a:r>
              <a:rPr lang="zh-CN" altLang="en-US" sz="600" b="1" dirty="0">
                <a:latin typeface="Arial" panose="020B0604020202020204" pitchFamily="34" charset="0"/>
                <a:ea typeface="HYDaSongJ"/>
                <a:cs typeface="HYDaSongJ"/>
              </a:rPr>
              <a:t> </a:t>
            </a:r>
            <a:r>
              <a:rPr lang="en-US" altLang="zh-CN" sz="600" b="1" dirty="0">
                <a:latin typeface="Arial" panose="020B0604020202020204" pitchFamily="34" charset="0"/>
                <a:ea typeface="HYDaSongJ"/>
                <a:cs typeface="HYDaSongJ"/>
              </a:rPr>
              <a:t> </a:t>
            </a:r>
            <a:r>
              <a:rPr lang="zh-CN" altLang="en-US" sz="600" b="1" dirty="0">
                <a:latin typeface="Arial" panose="020B0604020202020204" pitchFamily="34" charset="0"/>
                <a:ea typeface="HYDaSongJ"/>
                <a:cs typeface="HYDaSongJ"/>
              </a:rPr>
              <a:t> </a:t>
            </a:r>
            <a:r>
              <a:rPr lang="en-US" altLang="zh-CN" sz="600" b="1" dirty="0">
                <a:latin typeface="Arial" panose="020B0604020202020204" pitchFamily="34" charset="0"/>
                <a:ea typeface="HYDaSongJ"/>
                <a:cs typeface="HYDaSongJ"/>
              </a:rPr>
              <a:t>INTERNATIONAL PETROLEUM EXPLORATION AND PRODUCTION CORPORATION</a:t>
            </a:r>
          </a:p>
        </p:txBody>
      </p:sp>
      <p:pic>
        <p:nvPicPr>
          <p:cNvPr id="18442" name="图片 15" descr="未标题-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288" y="6278563"/>
            <a:ext cx="108426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71971" y="601113"/>
            <a:ext cx="4208631" cy="4896340"/>
          </a:xfrm>
          <a:prstGeom prst="rect">
            <a:avLst/>
          </a:prstGeom>
        </p:spPr>
        <p:txBody>
          <a:bodyPr wrap="square">
            <a:spAutoFit/>
          </a:bodyPr>
          <a:lstStyle/>
          <a:p>
            <a:pPr marL="285750" indent="-285750">
              <a:lnSpc>
                <a:spcPct val="150000"/>
              </a:lnSpc>
              <a:spcBef>
                <a:spcPts val="600"/>
              </a:spcBef>
              <a:buFont typeface="Wingdings" panose="05000000000000000000" pitchFamily="2" charset="2"/>
              <a:buChar char="p"/>
            </a:pPr>
            <a:r>
              <a:rPr lang="zh-CN" altLang="en-US" b="1" dirty="0">
                <a:solidFill>
                  <a:srgbClr val="FF0000"/>
                </a:solidFill>
                <a:latin typeface="Microsoft YaHei" panose="020B0503020204020204" pitchFamily="34" charset="-122"/>
                <a:ea typeface="Microsoft YaHei" panose="020B0503020204020204" pitchFamily="34" charset="-122"/>
              </a:rPr>
              <a:t>促进一体化</a:t>
            </a:r>
          </a:p>
          <a:p>
            <a:pPr marL="285750" indent="-285750">
              <a:lnSpc>
                <a:spcPct val="150000"/>
              </a:lnSpc>
              <a:buFont typeface="Arial" panose="020B0604020202020204" pitchFamily="34" charset="0"/>
              <a:buChar char="•"/>
            </a:pPr>
            <a:r>
              <a:rPr lang="zh-CN" altLang="zh-CN" sz="1600" dirty="0">
                <a:latin typeface="微软雅黑" pitchFamily="34" charset="-122"/>
                <a:ea typeface="微软雅黑" pitchFamily="34" charset="-122"/>
              </a:rPr>
              <a:t>埃及正在积极推动经济转型，大力发展油气深加工，提高油气附加值。新建炼化基地、老炼厂改造以及油品贸易方面的合作潜力巨大。</a:t>
            </a:r>
            <a:r>
              <a:rPr lang="en-US" altLang="zh-CN" sz="1600" dirty="0">
                <a:latin typeface="微软雅黑" pitchFamily="34" charset="-122"/>
                <a:ea typeface="微软雅黑" pitchFamily="34" charset="-122"/>
              </a:rPr>
              <a:t>2018</a:t>
            </a:r>
            <a:r>
              <a:rPr lang="zh-CN" altLang="zh-CN" sz="1600" dirty="0">
                <a:latin typeface="微软雅黑" pitchFamily="34" charset="-122"/>
                <a:ea typeface="微软雅黑" pitchFamily="34" charset="-122"/>
              </a:rPr>
              <a:t>年中建集团签署埃及苏伊士炼油及石化厂建设项目，合同额近百亿美元。</a:t>
            </a:r>
            <a:endParaRPr lang="en-US" altLang="zh-CN" sz="1600" dirty="0">
              <a:latin typeface="微软雅黑" pitchFamily="34" charset="-122"/>
              <a:ea typeface="微软雅黑" pitchFamily="34" charset="-122"/>
            </a:endParaRPr>
          </a:p>
          <a:p>
            <a:pPr marL="285750" indent="-285750">
              <a:lnSpc>
                <a:spcPct val="150000"/>
              </a:lnSpc>
              <a:buFont typeface="Arial" panose="020B0604020202020204" pitchFamily="34" charset="0"/>
              <a:buChar char="•"/>
            </a:pPr>
            <a:r>
              <a:rPr lang="en-US" altLang="zh-CN" sz="1600" dirty="0">
                <a:latin typeface="微软雅黑" pitchFamily="34" charset="-122"/>
                <a:ea typeface="微软雅黑" pitchFamily="34" charset="-122"/>
              </a:rPr>
              <a:t>SINOPEC</a:t>
            </a:r>
            <a:r>
              <a:rPr lang="zh-CN" altLang="zh-CN" sz="1600" dirty="0">
                <a:latin typeface="微软雅黑" pitchFamily="34" charset="-122"/>
                <a:ea typeface="微软雅黑" pitchFamily="34" charset="-122"/>
              </a:rPr>
              <a:t>具有上中下游一体化的集团优势，可借力发挥，积极做好人才和资金上的战略准备，加强投资环境、油气行业方面的基础研究，在不违反与</a:t>
            </a:r>
            <a:r>
              <a:rPr lang="en-US" altLang="zh-CN" sz="1600" dirty="0">
                <a:latin typeface="微软雅黑" pitchFamily="34" charset="-122"/>
                <a:ea typeface="微软雅黑" pitchFamily="34" charset="-122"/>
              </a:rPr>
              <a:t>APACHE</a:t>
            </a:r>
            <a:r>
              <a:rPr lang="zh-CN" altLang="zh-CN" sz="1600" dirty="0">
                <a:latin typeface="微软雅黑" pitchFamily="34" charset="-122"/>
                <a:ea typeface="微软雅黑" pitchFamily="34" charset="-122"/>
              </a:rPr>
              <a:t>签署的合作协议的前提下，在上、中、下游等领域寻求更多更大的发展机会。</a:t>
            </a:r>
          </a:p>
        </p:txBody>
      </p:sp>
      <p:sp>
        <p:nvSpPr>
          <p:cNvPr id="10" name="标题 1">
            <a:extLst>
              <a:ext uri="{FF2B5EF4-FFF2-40B4-BE49-F238E27FC236}">
                <a16:creationId xmlns:a16="http://schemas.microsoft.com/office/drawing/2014/main" xmlns="" id="{397BDFEE-3817-415A-9B6F-F8F129E21824}"/>
              </a:ext>
            </a:extLst>
          </p:cNvPr>
          <p:cNvSpPr txBox="1">
            <a:spLocks noChangeArrowheads="1"/>
          </p:cNvSpPr>
          <p:nvPr/>
        </p:nvSpPr>
        <p:spPr bwMode="auto">
          <a:xfrm>
            <a:off x="130128" y="60643"/>
            <a:ext cx="8229600" cy="5404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a:r>
              <a:rPr lang="zh-CN" altLang="en-US" sz="2800" dirty="0">
                <a:solidFill>
                  <a:srgbClr val="FF0000"/>
                </a:solidFill>
                <a:latin typeface="黑体" panose="02010609060101010101" pitchFamily="49" charset="-122"/>
                <a:ea typeface="黑体" panose="02010609060101010101" pitchFamily="49" charset="-122"/>
              </a:rPr>
              <a:t>四、</a:t>
            </a:r>
            <a:r>
              <a:rPr lang="en-US" altLang="zh-CN" sz="2800" dirty="0">
                <a:solidFill>
                  <a:srgbClr val="FF0000"/>
                </a:solidFill>
                <a:latin typeface="黑体" panose="02010609060101010101" pitchFamily="49" charset="-122"/>
                <a:ea typeface="黑体" panose="02010609060101010101" pitchFamily="49" charset="-122"/>
              </a:rPr>
              <a:t>SINOPEC</a:t>
            </a:r>
            <a:r>
              <a:rPr lang="zh-CN" altLang="en-US" sz="2800" dirty="0">
                <a:solidFill>
                  <a:srgbClr val="FF0000"/>
                </a:solidFill>
                <a:latin typeface="黑体" panose="02010609060101010101" pitchFamily="49" charset="-122"/>
                <a:ea typeface="黑体" panose="02010609060101010101" pitchFamily="49" charset="-122"/>
              </a:rPr>
              <a:t>在埃及的发展机遇</a:t>
            </a:r>
            <a:endParaRPr lang="zh-CN" altLang="en-US" sz="2000" dirty="0">
              <a:solidFill>
                <a:srgbClr val="FF0000"/>
              </a:solidFill>
              <a:latin typeface="黑体" panose="02010609060101010101" pitchFamily="49" charset="-122"/>
              <a:ea typeface="黑体" panose="02010609060101010101" pitchFamily="49" charset="-122"/>
            </a:endParaRPr>
          </a:p>
        </p:txBody>
      </p:sp>
      <p:pic>
        <p:nvPicPr>
          <p:cNvPr id="12" name="Picture 7">
            <a:extLst>
              <a:ext uri="{FF2B5EF4-FFF2-40B4-BE49-F238E27FC236}">
                <a16:creationId xmlns:a16="http://schemas.microsoft.com/office/drawing/2014/main" xmlns="" id="{07EC4EFA-727A-4505-B6A0-4B8C92B23704}"/>
              </a:ext>
            </a:extLst>
          </p:cNvPr>
          <p:cNvPicPr>
            <a:picLocks noChangeAspect="1"/>
          </p:cNvPicPr>
          <p:nvPr/>
        </p:nvPicPr>
        <p:blipFill>
          <a:blip r:embed="rId4" cstate="print"/>
          <a:stretch>
            <a:fillRect/>
          </a:stretch>
        </p:blipFill>
        <p:spPr>
          <a:xfrm>
            <a:off x="4435035" y="1534101"/>
            <a:ext cx="4763398" cy="3990762"/>
          </a:xfrm>
          <a:prstGeom prst="rect">
            <a:avLst/>
          </a:prstGeom>
        </p:spPr>
      </p:pic>
      <p:sp>
        <p:nvSpPr>
          <p:cNvPr id="14" name="Rectangle 8">
            <a:extLst>
              <a:ext uri="{FF2B5EF4-FFF2-40B4-BE49-F238E27FC236}">
                <a16:creationId xmlns:a16="http://schemas.microsoft.com/office/drawing/2014/main" xmlns="" id="{40A9655E-BD12-423D-8F8A-FF48B0FF8E02}"/>
              </a:ext>
            </a:extLst>
          </p:cNvPr>
          <p:cNvSpPr/>
          <p:nvPr/>
        </p:nvSpPr>
        <p:spPr>
          <a:xfrm>
            <a:off x="4474716" y="999447"/>
            <a:ext cx="4286623" cy="418191"/>
          </a:xfrm>
          <a:prstGeom prst="rect">
            <a:avLst/>
          </a:prstGeom>
        </p:spPr>
        <p:txBody>
          <a:bodyPr wrap="none">
            <a:spAutoFit/>
          </a:bodyPr>
          <a:lstStyle/>
          <a:p>
            <a:pPr marL="285750" indent="-285750">
              <a:lnSpc>
                <a:spcPct val="150000"/>
              </a:lnSpc>
              <a:spcBef>
                <a:spcPts val="1408"/>
              </a:spcBef>
              <a:buFont typeface="Wingdings" panose="05000000000000000000" pitchFamily="2" charset="2"/>
              <a:buChar char="§"/>
            </a:pPr>
            <a:r>
              <a:rPr lang="en-US" altLang="zh-CN" sz="1600" b="1" dirty="0">
                <a:latin typeface="微软雅黑" pitchFamily="34" charset="-122"/>
                <a:ea typeface="微软雅黑" pitchFamily="34" charset="-122"/>
              </a:rPr>
              <a:t>Egypt</a:t>
            </a:r>
            <a:r>
              <a:rPr lang="zh-CN" altLang="en-US" sz="1600" b="1" dirty="0">
                <a:latin typeface="微软雅黑" pitchFamily="34" charset="-122"/>
                <a:ea typeface="微软雅黑" pitchFamily="34" charset="-122"/>
              </a:rPr>
              <a:t> </a:t>
            </a:r>
            <a:r>
              <a:rPr lang="en-US" altLang="zh-CN" sz="1600" b="1" dirty="0">
                <a:latin typeface="微软雅黑" pitchFamily="34" charset="-122"/>
                <a:ea typeface="微软雅黑" pitchFamily="34" charset="-122"/>
              </a:rPr>
              <a:t>Refineries Upgrading</a:t>
            </a:r>
            <a:r>
              <a:rPr lang="zh-CN" altLang="en-US" sz="1600" b="1" dirty="0">
                <a:latin typeface="微软雅黑" pitchFamily="34" charset="-122"/>
                <a:ea typeface="微软雅黑" pitchFamily="34" charset="-122"/>
              </a:rPr>
              <a:t> </a:t>
            </a:r>
            <a:r>
              <a:rPr lang="en-US" altLang="zh-CN" sz="1600" b="1" dirty="0">
                <a:latin typeface="微软雅黑" pitchFamily="34" charset="-122"/>
                <a:ea typeface="微软雅黑" pitchFamily="34" charset="-122"/>
              </a:rPr>
              <a:t>Planning</a:t>
            </a:r>
            <a:endParaRPr lang="zh-CN" altLang="en-US" sz="1600" b="1" dirty="0">
              <a:latin typeface="微软雅黑" pitchFamily="34" charset="-122"/>
              <a:ea typeface="微软雅黑" pitchFamily="34" charset="-122"/>
            </a:endParaRPr>
          </a:p>
        </p:txBody>
      </p:sp>
    </p:spTree>
    <p:extLst>
      <p:ext uri="{BB962C8B-B14F-4D97-AF65-F5344CB8AC3E}">
        <p14:creationId xmlns:p14="http://schemas.microsoft.com/office/powerpoint/2010/main" val="5223425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188" y="-27480"/>
            <a:ext cx="9144000" cy="6885480"/>
          </a:xfrm>
          <a:prstGeom prst="rect">
            <a:avLst/>
          </a:prstGeom>
          <a:noFill/>
          <a:ln>
            <a:noFill/>
          </a:ln>
        </p:spPr>
      </p:pic>
      <p:sp>
        <p:nvSpPr>
          <p:cNvPr id="6" name="矩形 5"/>
          <p:cNvSpPr/>
          <p:nvPr/>
        </p:nvSpPr>
        <p:spPr>
          <a:xfrm>
            <a:off x="3747982" y="2132820"/>
            <a:ext cx="1569660" cy="923330"/>
          </a:xfrm>
          <a:prstGeom prst="rect">
            <a:avLst/>
          </a:prstGeom>
          <a:noFill/>
        </p:spPr>
        <p:txBody>
          <a:bodyPr wrap="none" lIns="91440" tIns="45720" rIns="91440" bIns="45720">
            <a:spAutoFit/>
          </a:bodyPr>
          <a:lstStyle/>
          <a:p>
            <a:pPr algn="ctr"/>
            <a:r>
              <a:rPr lang="zh-CN" altLang="en-US" sz="5400" b="1" dirty="0">
                <a:ln w="6600">
                  <a:solidFill>
                    <a:schemeClr val="accent2"/>
                  </a:solidFill>
                  <a:prstDash val="solid"/>
                </a:ln>
                <a:solidFill>
                  <a:srgbClr val="CD0A20"/>
                </a:solidFill>
                <a:effectLst>
                  <a:outerShdw blurRad="60007" dist="200025" dir="15000000" sy="30000" kx="-1800000" algn="bl" rotWithShape="0">
                    <a:prstClr val="black">
                      <a:alpha val="32000"/>
                    </a:prstClr>
                  </a:outerShdw>
                </a:effectLst>
                <a:latin typeface="楷体_GB2312"/>
                <a:ea typeface="Arial Unicode MS" panose="020B0604020202020204" pitchFamily="34" charset="-122"/>
                <a:cs typeface="Arial Unicode MS" panose="020B0604020202020204" pitchFamily="34" charset="-122"/>
              </a:rPr>
              <a:t>谢谢</a:t>
            </a:r>
            <a:endParaRPr lang="zh-CN" altLang="en-US" sz="5400" b="1" dirty="0">
              <a:ln w="6600">
                <a:solidFill>
                  <a:schemeClr val="accent2"/>
                </a:solidFill>
                <a:prstDash val="solid"/>
              </a:ln>
              <a:solidFill>
                <a:srgbClr val="CD0A20"/>
              </a:solidFill>
              <a:effectLst>
                <a:outerShdw blurRad="60007" dist="200025" dir="15000000" sy="30000" kx="-1800000" algn="bl" rotWithShape="0">
                  <a:prstClr val="black">
                    <a:alpha val="32000"/>
                  </a:prstClr>
                </a:outerShdw>
              </a:effectLst>
              <a:latin typeface="楷体_GB2312"/>
            </a:endParaRPr>
          </a:p>
        </p:txBody>
      </p:sp>
      <p:sp>
        <p:nvSpPr>
          <p:cNvPr id="7" name="矩形 6"/>
          <p:cNvSpPr/>
          <p:nvPr/>
        </p:nvSpPr>
        <p:spPr>
          <a:xfrm>
            <a:off x="3636" y="2420860"/>
            <a:ext cx="2834237" cy="830997"/>
          </a:xfrm>
          <a:prstGeom prst="rect">
            <a:avLst/>
          </a:prstGeom>
          <a:noFill/>
        </p:spPr>
        <p:txBody>
          <a:bodyPr wrap="none" lIns="91440" tIns="45720" rIns="91440" bIns="45720">
            <a:spAutoFit/>
          </a:bodyPr>
          <a:lstStyle/>
          <a:p>
            <a:pPr algn="ctr"/>
            <a:r>
              <a:rPr lang="en-US" altLang="zh-CN" sz="4800" b="1" dirty="0">
                <a:ln w="9525">
                  <a:solidFill>
                    <a:schemeClr val="bg1"/>
                  </a:solidFill>
                  <a:prstDash val="solid"/>
                </a:ln>
                <a:solidFill>
                  <a:srgbClr val="CD0A20"/>
                </a:solidFill>
                <a:effectLst>
                  <a:outerShdw blurRad="12700" dist="38100" dir="2700000" algn="tl" rotWithShape="0">
                    <a:schemeClr val="bg1">
                      <a:lumMod val="50000"/>
                    </a:schemeClr>
                  </a:outerShdw>
                </a:effectLst>
              </a:rPr>
              <a:t>Thank you</a:t>
            </a:r>
          </a:p>
        </p:txBody>
      </p:sp>
      <p:sp>
        <p:nvSpPr>
          <p:cNvPr id="9" name="矩形 8"/>
          <p:cNvSpPr/>
          <p:nvPr/>
        </p:nvSpPr>
        <p:spPr>
          <a:xfrm>
            <a:off x="6444260" y="2328527"/>
            <a:ext cx="2353529" cy="923330"/>
          </a:xfrm>
          <a:prstGeom prst="rect">
            <a:avLst/>
          </a:prstGeom>
          <a:noFill/>
          <a:effectLst>
            <a:glow rad="101600">
              <a:schemeClr val="accent1">
                <a:satMod val="175000"/>
                <a:alpha val="40000"/>
              </a:schemeClr>
            </a:glow>
            <a:outerShdw blurRad="152400" dist="317500" dir="5400000" sx="90000" sy="-19000" rotWithShape="0">
              <a:prstClr val="black">
                <a:alpha val="15000"/>
              </a:prstClr>
            </a:outerShdw>
          </a:effectLst>
        </p:spPr>
        <p:txBody>
          <a:bodyPr wrap="none" lIns="91440" tIns="45720" rIns="91440" bIns="45720">
            <a:spAutoFit/>
          </a:bodyPr>
          <a:lstStyle/>
          <a:p>
            <a:pPr algn="ctr"/>
            <a:r>
              <a:rPr lang="ar-AE" altLang="zh-CN" sz="5400" b="1" dirty="0">
                <a:ln w="6600">
                  <a:solidFill>
                    <a:schemeClr val="accent2"/>
                  </a:solidFill>
                  <a:prstDash val="solid"/>
                </a:ln>
                <a:solidFill>
                  <a:srgbClr val="FFFFFF"/>
                </a:solidFill>
                <a:effectLst>
                  <a:outerShdw dist="38100" dir="2700000" algn="tl" rotWithShape="0">
                    <a:schemeClr val="accent2"/>
                  </a:outerShdw>
                </a:effectLst>
              </a:rPr>
              <a:t>شكرا لكم </a:t>
            </a:r>
            <a:endParaRPr lang="zh-CN" altLang="en-US" sz="54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594872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灯片编号占位符 8"/>
          <p:cNvSpPr>
            <a:spLocks noGrp="1" noChangeArrowheads="1"/>
          </p:cNvSpPr>
          <p:nvPr>
            <p:ph type="sldNum" sz="quarter" idx="12"/>
          </p:nvPr>
        </p:nvSpPr>
        <p:spPr bwMode="auto">
          <a:xfrm>
            <a:off x="8339138" y="6249988"/>
            <a:ext cx="622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fontAlgn="base"/>
            <a:fld id="{957DA1D2-E847-451D-B689-82DB00A55580}" type="slidenum">
              <a:rPr lang="zh-CN" altLang="en-US">
                <a:solidFill>
                  <a:srgbClr val="FFFFFF"/>
                </a:solidFill>
                <a:latin typeface="Arial" panose="020B0604020202020204" pitchFamily="34" charset="0"/>
              </a:rPr>
              <a:pPr fontAlgn="base"/>
              <a:t>4</a:t>
            </a:fld>
            <a:endParaRPr lang="zh-CN" altLang="en-US">
              <a:solidFill>
                <a:srgbClr val="FFFFFF"/>
              </a:solidFill>
              <a:latin typeface="Arial" panose="020B0604020202020204" pitchFamily="34" charset="0"/>
            </a:endParaRPr>
          </a:p>
        </p:txBody>
      </p:sp>
      <p:sp>
        <p:nvSpPr>
          <p:cNvPr id="11" name="文本框 10"/>
          <p:cNvSpPr txBox="1"/>
          <p:nvPr/>
        </p:nvSpPr>
        <p:spPr>
          <a:xfrm>
            <a:off x="5392738" y="6278563"/>
            <a:ext cx="2582862" cy="252412"/>
          </a:xfrm>
          <a:prstGeom prst="rect">
            <a:avLst/>
          </a:prstGeom>
          <a:noFill/>
        </p:spPr>
        <p:txBody>
          <a:bodyPr wrap="none">
            <a:spAutoFit/>
          </a:bodyPr>
          <a:lstStyle/>
          <a:p>
            <a:pPr fontAlgn="auto"/>
            <a:r>
              <a:rPr kumimoji="1" lang="zh-CN" altLang="en-US" sz="1050" noProof="1">
                <a:latin typeface="方正兰亭中黑简体" panose="02000000000000000000" charset="-122"/>
                <a:ea typeface="方正兰亭中黑简体" panose="02000000000000000000" charset="-122"/>
                <a:cs typeface="HYDaSongJ"/>
              </a:rPr>
              <a:t>中国石化集团国际石油勘探开发有限公司</a:t>
            </a:r>
          </a:p>
        </p:txBody>
      </p:sp>
      <p:sp>
        <p:nvSpPr>
          <p:cNvPr id="18438" name="文本框 11"/>
          <p:cNvSpPr txBox="1">
            <a:spLocks noChangeArrowheads="1"/>
          </p:cNvSpPr>
          <p:nvPr/>
        </p:nvSpPr>
        <p:spPr bwMode="auto">
          <a:xfrm>
            <a:off x="5372100" y="6481763"/>
            <a:ext cx="2605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600" b="1" dirty="0">
                <a:latin typeface="Arial" panose="020B0604020202020204" pitchFamily="34" charset="0"/>
                <a:ea typeface="HYDaSongJ"/>
                <a:cs typeface="HYDaSongJ"/>
              </a:rPr>
              <a:t>SINOPEC</a:t>
            </a:r>
            <a:r>
              <a:rPr lang="zh-CN" altLang="en-US" sz="600" b="1" dirty="0">
                <a:latin typeface="Arial" panose="020B0604020202020204" pitchFamily="34" charset="0"/>
                <a:ea typeface="HYDaSongJ"/>
                <a:cs typeface="HYDaSongJ"/>
              </a:rPr>
              <a:t> </a:t>
            </a:r>
            <a:r>
              <a:rPr lang="en-US" altLang="zh-CN" sz="600" b="1" dirty="0">
                <a:latin typeface="Arial" panose="020B0604020202020204" pitchFamily="34" charset="0"/>
                <a:ea typeface="HYDaSongJ"/>
                <a:cs typeface="HYDaSongJ"/>
              </a:rPr>
              <a:t> </a:t>
            </a:r>
            <a:r>
              <a:rPr lang="zh-CN" altLang="en-US" sz="600" b="1" dirty="0">
                <a:latin typeface="Arial" panose="020B0604020202020204" pitchFamily="34" charset="0"/>
                <a:ea typeface="HYDaSongJ"/>
                <a:cs typeface="HYDaSongJ"/>
              </a:rPr>
              <a:t> </a:t>
            </a:r>
            <a:r>
              <a:rPr lang="en-US" altLang="zh-CN" sz="600" b="1" dirty="0">
                <a:latin typeface="Arial" panose="020B0604020202020204" pitchFamily="34" charset="0"/>
                <a:ea typeface="HYDaSongJ"/>
                <a:cs typeface="HYDaSongJ"/>
              </a:rPr>
              <a:t>INTERNATIONAL PETROLEUM EXPLORATION AND PRODUCTION CORPORATION</a:t>
            </a:r>
          </a:p>
        </p:txBody>
      </p:sp>
      <p:pic>
        <p:nvPicPr>
          <p:cNvPr id="18442" name="图片 15" descr="未标题-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288" y="6278563"/>
            <a:ext cx="108426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标题 1"/>
          <p:cNvSpPr txBox="1">
            <a:spLocks noChangeArrowheads="1"/>
          </p:cNvSpPr>
          <p:nvPr/>
        </p:nvSpPr>
        <p:spPr bwMode="auto">
          <a:xfrm>
            <a:off x="130128" y="60643"/>
            <a:ext cx="8229600" cy="5404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a:r>
              <a:rPr lang="zh-CN" altLang="en-US" sz="2400" dirty="0">
                <a:solidFill>
                  <a:srgbClr val="FF0000"/>
                </a:solidFill>
                <a:latin typeface="黑体" panose="02010609060101010101" pitchFamily="49" charset="-122"/>
                <a:ea typeface="黑体" panose="02010609060101010101" pitchFamily="49" charset="-122"/>
              </a:rPr>
              <a:t>一、埃及油气工业简介</a:t>
            </a:r>
            <a:r>
              <a:rPr lang="en-US" altLang="zh-CN" sz="2400" dirty="0">
                <a:solidFill>
                  <a:srgbClr val="FF0000"/>
                </a:solidFill>
                <a:latin typeface="黑体" panose="02010609060101010101" pitchFamily="49" charset="-122"/>
                <a:ea typeface="黑体" panose="02010609060101010101" pitchFamily="49" charset="-122"/>
              </a:rPr>
              <a:t>——1.</a:t>
            </a:r>
            <a:r>
              <a:rPr lang="zh-CN" altLang="en-US" sz="2400" dirty="0">
                <a:solidFill>
                  <a:srgbClr val="FF0000"/>
                </a:solidFill>
                <a:latin typeface="黑体" panose="02010609060101010101" pitchFamily="49" charset="-122"/>
                <a:ea typeface="黑体" panose="02010609060101010101" pitchFamily="49" charset="-122"/>
              </a:rPr>
              <a:t>油气资源现状</a:t>
            </a:r>
            <a:r>
              <a:rPr lang="en-US" altLang="zh-CN" sz="2400" dirty="0">
                <a:solidFill>
                  <a:srgbClr val="FF0000"/>
                </a:solidFill>
                <a:latin typeface="黑体" panose="02010609060101010101" pitchFamily="49" charset="-122"/>
                <a:ea typeface="黑体" panose="02010609060101010101" pitchFamily="49" charset="-122"/>
              </a:rPr>
              <a:t> </a:t>
            </a:r>
            <a:endParaRPr lang="zh-CN" altLang="en-US" sz="2400" dirty="0">
              <a:solidFill>
                <a:srgbClr val="FF0000"/>
              </a:solidFill>
              <a:latin typeface="黑体" panose="02010609060101010101" pitchFamily="49" charset="-122"/>
              <a:ea typeface="黑体" panose="02010609060101010101" pitchFamily="49" charset="-122"/>
            </a:endParaRPr>
          </a:p>
        </p:txBody>
      </p:sp>
      <p:sp>
        <p:nvSpPr>
          <p:cNvPr id="8" name="Rectangle 7"/>
          <p:cNvSpPr/>
          <p:nvPr/>
        </p:nvSpPr>
        <p:spPr>
          <a:xfrm>
            <a:off x="4299004" y="3429000"/>
            <a:ext cx="4060724" cy="2885085"/>
          </a:xfrm>
          <a:prstGeom prst="rect">
            <a:avLst/>
          </a:prstGeom>
        </p:spPr>
        <p:txBody>
          <a:bodyPr wrap="square">
            <a:spAutoFit/>
          </a:bodyPr>
          <a:lstStyle/>
          <a:p>
            <a:pPr marL="180975" lvl="1" indent="-180975" algn="just">
              <a:lnSpc>
                <a:spcPct val="150000"/>
              </a:lnSpc>
              <a:spcBef>
                <a:spcPct val="15000"/>
              </a:spcBef>
              <a:buClr>
                <a:srgbClr val="FF3300"/>
              </a:buClr>
              <a:buFont typeface="Wingdings" pitchFamily="2" charset="2"/>
              <a:buChar char="n"/>
              <a:defRPr/>
            </a:pPr>
            <a:r>
              <a:rPr lang="zh-CN" altLang="zh-CN" sz="1200" dirty="0">
                <a:solidFill>
                  <a:schemeClr val="tx2">
                    <a:lumMod val="50000"/>
                  </a:schemeClr>
                </a:solidFill>
                <a:latin typeface="微软雅黑" pitchFamily="34" charset="-122"/>
                <a:ea typeface="微软雅黑" pitchFamily="34" charset="-122"/>
              </a:rPr>
              <a:t>埃及地处亚欧非结合部，境内的苏伊士运河和苏迈德输油管线（</a:t>
            </a:r>
            <a:r>
              <a:rPr lang="en-US" altLang="zh-CN" sz="1200" dirty="0">
                <a:solidFill>
                  <a:schemeClr val="tx2">
                    <a:lumMod val="50000"/>
                  </a:schemeClr>
                </a:solidFill>
                <a:latin typeface="微软雅黑" pitchFamily="34" charset="-122"/>
                <a:ea typeface="微软雅黑" pitchFamily="34" charset="-122"/>
              </a:rPr>
              <a:t>SUMED</a:t>
            </a:r>
            <a:r>
              <a:rPr lang="zh-CN" altLang="zh-CN" sz="1200" dirty="0">
                <a:solidFill>
                  <a:schemeClr val="tx2">
                    <a:lumMod val="50000"/>
                  </a:schemeClr>
                </a:solidFill>
                <a:latin typeface="微软雅黑" pitchFamily="34" charset="-122"/>
                <a:ea typeface="微软雅黑" pitchFamily="34" charset="-122"/>
              </a:rPr>
              <a:t>）可以将海湾地区的原油直接输送到欧美市场，并且埃及政府正在将埃及打造为地中海东部的油气枢纽</a:t>
            </a:r>
            <a:r>
              <a:rPr lang="zh-CN" altLang="en-US" sz="1200" dirty="0">
                <a:solidFill>
                  <a:schemeClr val="tx2">
                    <a:lumMod val="50000"/>
                  </a:schemeClr>
                </a:solidFill>
                <a:latin typeface="微软雅黑" pitchFamily="34" charset="-122"/>
                <a:ea typeface="微软雅黑" pitchFamily="34" charset="-122"/>
              </a:rPr>
              <a:t>。</a:t>
            </a:r>
            <a:endParaRPr lang="en-US" altLang="zh-CN" sz="1200" dirty="0">
              <a:solidFill>
                <a:schemeClr val="tx2">
                  <a:lumMod val="50000"/>
                </a:schemeClr>
              </a:solidFill>
              <a:latin typeface="微软雅黑" pitchFamily="34" charset="-122"/>
              <a:ea typeface="微软雅黑" pitchFamily="34" charset="-122"/>
            </a:endParaRPr>
          </a:p>
          <a:p>
            <a:pPr marL="180975" lvl="1" indent="-180975" algn="just">
              <a:lnSpc>
                <a:spcPct val="150000"/>
              </a:lnSpc>
              <a:spcBef>
                <a:spcPct val="15000"/>
              </a:spcBef>
              <a:buClr>
                <a:srgbClr val="FF3300"/>
              </a:buClr>
              <a:buFont typeface="Wingdings" pitchFamily="2" charset="2"/>
              <a:buChar char="n"/>
              <a:defRPr/>
            </a:pPr>
            <a:r>
              <a:rPr lang="zh-CN" altLang="zh-CN" sz="1200" dirty="0">
                <a:solidFill>
                  <a:schemeClr val="tx2">
                    <a:lumMod val="50000"/>
                  </a:schemeClr>
                </a:solidFill>
                <a:latin typeface="微软雅黑" pitchFamily="34" charset="-122"/>
                <a:ea typeface="微软雅黑" pitchFamily="34" charset="-122"/>
              </a:rPr>
              <a:t>埃及对世界石油的重要意义绝不仅仅局限于其独特的地理优势方面</a:t>
            </a:r>
            <a:r>
              <a:rPr lang="zh-CN" altLang="en-US" sz="1200" dirty="0">
                <a:solidFill>
                  <a:schemeClr val="tx2">
                    <a:lumMod val="50000"/>
                  </a:schemeClr>
                </a:solidFill>
                <a:latin typeface="微软雅黑" pitchFamily="34" charset="-122"/>
                <a:ea typeface="微软雅黑" pitchFamily="34" charset="-122"/>
              </a:rPr>
              <a:t>。</a:t>
            </a:r>
            <a:r>
              <a:rPr lang="zh-CN" altLang="zh-CN" sz="1200" dirty="0">
                <a:solidFill>
                  <a:schemeClr val="tx2">
                    <a:lumMod val="50000"/>
                  </a:schemeClr>
                </a:solidFill>
                <a:latin typeface="微软雅黑" pitchFamily="34" charset="-122"/>
                <a:ea typeface="微软雅黑" pitchFamily="34" charset="-122"/>
              </a:rPr>
              <a:t>从</a:t>
            </a:r>
            <a:r>
              <a:rPr lang="en-US" altLang="zh-CN" sz="1200" dirty="0">
                <a:solidFill>
                  <a:schemeClr val="tx2">
                    <a:lumMod val="50000"/>
                  </a:schemeClr>
                </a:solidFill>
                <a:latin typeface="微软雅黑" pitchFamily="34" charset="-122"/>
                <a:ea typeface="微软雅黑" pitchFamily="34" charset="-122"/>
              </a:rPr>
              <a:t>1884</a:t>
            </a:r>
            <a:r>
              <a:rPr lang="zh-CN" altLang="zh-CN" sz="1200" dirty="0">
                <a:solidFill>
                  <a:schemeClr val="tx2">
                    <a:lumMod val="50000"/>
                  </a:schemeClr>
                </a:solidFill>
                <a:latin typeface="微软雅黑" pitchFamily="34" charset="-122"/>
                <a:ea typeface="微软雅黑" pitchFamily="34" charset="-122"/>
              </a:rPr>
              <a:t>年苏伊士湾打出埃及第一口油井，</a:t>
            </a:r>
            <a:r>
              <a:rPr lang="en-US" altLang="zh-CN" sz="1200" dirty="0">
                <a:solidFill>
                  <a:schemeClr val="tx2">
                    <a:lumMod val="50000"/>
                  </a:schemeClr>
                </a:solidFill>
                <a:latin typeface="微软雅黑" pitchFamily="34" charset="-122"/>
                <a:ea typeface="微软雅黑" pitchFamily="34" charset="-122"/>
              </a:rPr>
              <a:t>1908</a:t>
            </a:r>
            <a:r>
              <a:rPr lang="zh-CN" altLang="zh-CN" sz="1200" dirty="0">
                <a:solidFill>
                  <a:schemeClr val="tx2">
                    <a:lumMod val="50000"/>
                  </a:schemeClr>
                </a:solidFill>
                <a:latin typeface="微软雅黑" pitchFamily="34" charset="-122"/>
                <a:ea typeface="微软雅黑" pitchFamily="34" charset="-122"/>
              </a:rPr>
              <a:t>年开始出产原油算起，埃及石油已有一百多年历史，至今埃及仍然是重要的石油生产和出口国，并正在迅速成长为天然气生产和出口国。</a:t>
            </a:r>
            <a:endParaRPr lang="zh-CN" altLang="en-US" sz="1200" dirty="0">
              <a:solidFill>
                <a:schemeClr val="tx2">
                  <a:lumMod val="50000"/>
                </a:schemeClr>
              </a:solidFill>
              <a:latin typeface="微软雅黑" pitchFamily="34" charset="-122"/>
              <a:ea typeface="微软雅黑" pitchFamily="34" charset="-122"/>
            </a:endParaRPr>
          </a:p>
          <a:p>
            <a:pPr marL="180975" lvl="1" indent="-180975" algn="just">
              <a:lnSpc>
                <a:spcPct val="150000"/>
              </a:lnSpc>
              <a:spcBef>
                <a:spcPct val="15000"/>
              </a:spcBef>
              <a:buClr>
                <a:srgbClr val="FF3300"/>
              </a:buClr>
              <a:buFont typeface="Wingdings" pitchFamily="2" charset="2"/>
              <a:buChar char="n"/>
              <a:defRPr/>
            </a:pPr>
            <a:endParaRPr lang="en-US" altLang="zh-CN" sz="1200" dirty="0">
              <a:solidFill>
                <a:schemeClr val="tx2">
                  <a:lumMod val="50000"/>
                </a:schemeClr>
              </a:solidFill>
              <a:latin typeface="微软雅黑" pitchFamily="34" charset="-122"/>
              <a:ea typeface="微软雅黑" pitchFamily="34" charset="-122"/>
            </a:endParaRPr>
          </a:p>
        </p:txBody>
      </p:sp>
      <p:pic>
        <p:nvPicPr>
          <p:cNvPr id="2" name="图片 1"/>
          <p:cNvPicPr>
            <a:picLocks noChangeAspect="1"/>
          </p:cNvPicPr>
          <p:nvPr/>
        </p:nvPicPr>
        <p:blipFill>
          <a:blip r:embed="rId4" cstate="print"/>
          <a:stretch>
            <a:fillRect/>
          </a:stretch>
        </p:blipFill>
        <p:spPr>
          <a:xfrm>
            <a:off x="4378458" y="676277"/>
            <a:ext cx="3901815" cy="2582551"/>
          </a:xfrm>
          <a:prstGeom prst="rect">
            <a:avLst/>
          </a:prstGeom>
          <a:ln>
            <a:solidFill>
              <a:schemeClr val="tx1"/>
            </a:solidFill>
          </a:ln>
        </p:spPr>
      </p:pic>
      <p:grpSp>
        <p:nvGrpSpPr>
          <p:cNvPr id="10" name="组合 9">
            <a:extLst>
              <a:ext uri="{FF2B5EF4-FFF2-40B4-BE49-F238E27FC236}">
                <a16:creationId xmlns:a16="http://schemas.microsoft.com/office/drawing/2014/main" xmlns="" id="{EF919F66-4BAD-4041-AF9F-2112CEDE3AC1}"/>
              </a:ext>
            </a:extLst>
          </p:cNvPr>
          <p:cNvGrpSpPr/>
          <p:nvPr/>
        </p:nvGrpSpPr>
        <p:grpSpPr>
          <a:xfrm>
            <a:off x="243753" y="703670"/>
            <a:ext cx="3906873" cy="2547681"/>
            <a:chOff x="-52115" y="1081113"/>
            <a:chExt cx="5041935" cy="4204441"/>
          </a:xfrm>
        </p:grpSpPr>
        <p:pic>
          <p:nvPicPr>
            <p:cNvPr id="4" name="图片 3" descr="图片包含 文字, 地图&#10;&#10;已生成极高可信度的说明">
              <a:extLst>
                <a:ext uri="{FF2B5EF4-FFF2-40B4-BE49-F238E27FC236}">
                  <a16:creationId xmlns:a16="http://schemas.microsoft.com/office/drawing/2014/main" xmlns="" id="{B82C82FB-6F94-4FA7-B354-8D18C97DDD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15" y="1081113"/>
              <a:ext cx="5041935" cy="4204441"/>
            </a:xfrm>
            <a:prstGeom prst="rect">
              <a:avLst/>
            </a:prstGeom>
            <a:ln>
              <a:solidFill>
                <a:schemeClr val="tx1"/>
              </a:solidFill>
            </a:ln>
          </p:spPr>
        </p:pic>
        <p:sp>
          <p:nvSpPr>
            <p:cNvPr id="6" name="矩形 5">
              <a:extLst>
                <a:ext uri="{FF2B5EF4-FFF2-40B4-BE49-F238E27FC236}">
                  <a16:creationId xmlns:a16="http://schemas.microsoft.com/office/drawing/2014/main" xmlns="" id="{E7D7A5D2-D0FA-4AC0-8D7A-3CC02A4A5AFE}"/>
                </a:ext>
              </a:extLst>
            </p:cNvPr>
            <p:cNvSpPr/>
            <p:nvPr/>
          </p:nvSpPr>
          <p:spPr>
            <a:xfrm>
              <a:off x="5967" y="4261756"/>
              <a:ext cx="1827229" cy="431923"/>
            </a:xfrm>
            <a:prstGeom prst="rect">
              <a:avLst/>
            </a:prstGeom>
          </p:spPr>
          <p:txBody>
            <a:bodyPr wrap="none">
              <a:spAutoFit/>
            </a:bodyPr>
            <a:lstStyle/>
            <a:p>
              <a:r>
                <a:rPr lang="en-US" altLang="zh-CN" sz="1400" dirty="0">
                  <a:solidFill>
                    <a:schemeClr val="tx2">
                      <a:lumMod val="50000"/>
                    </a:schemeClr>
                  </a:solidFill>
                  <a:latin typeface="微软雅黑" pitchFamily="34" charset="-122"/>
                  <a:ea typeface="微软雅黑" pitchFamily="34" charset="-122"/>
                </a:rPr>
                <a:t>SUMED Pipeline</a:t>
              </a:r>
              <a:endParaRPr lang="zh-CN" altLang="en-US" sz="1400" dirty="0"/>
            </a:p>
          </p:txBody>
        </p:sp>
      </p:grpSp>
      <p:pic>
        <p:nvPicPr>
          <p:cNvPr id="13" name="图片 12" descr="图片包含 文字, 地图&#10;&#10;已生成极高可信度的说明">
            <a:extLst>
              <a:ext uri="{FF2B5EF4-FFF2-40B4-BE49-F238E27FC236}">
                <a16:creationId xmlns:a16="http://schemas.microsoft.com/office/drawing/2014/main" xmlns="" id="{79530A7D-0AF8-4391-9381-59DE4177DA1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024"/>
          <a:stretch/>
        </p:blipFill>
        <p:spPr>
          <a:xfrm>
            <a:off x="233067" y="3419730"/>
            <a:ext cx="3906873" cy="2574222"/>
          </a:xfrm>
          <a:prstGeom prst="rect">
            <a:avLst/>
          </a:prstGeom>
          <a:ln>
            <a:solidFill>
              <a:schemeClr val="tx1"/>
            </a:solidFill>
          </a:ln>
        </p:spPr>
      </p:pic>
    </p:spTree>
    <p:extLst>
      <p:ext uri="{BB962C8B-B14F-4D97-AF65-F5344CB8AC3E}">
        <p14:creationId xmlns:p14="http://schemas.microsoft.com/office/powerpoint/2010/main" val="28030473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灯片编号占位符 8"/>
          <p:cNvSpPr>
            <a:spLocks noGrp="1" noChangeArrowheads="1"/>
          </p:cNvSpPr>
          <p:nvPr>
            <p:ph type="sldNum" sz="quarter" idx="12"/>
          </p:nvPr>
        </p:nvSpPr>
        <p:spPr bwMode="auto">
          <a:xfrm>
            <a:off x="8339138" y="6249988"/>
            <a:ext cx="622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fontAlgn="base"/>
            <a:fld id="{957DA1D2-E847-451D-B689-82DB00A55580}" type="slidenum">
              <a:rPr lang="zh-CN" altLang="en-US">
                <a:solidFill>
                  <a:srgbClr val="FFFFFF"/>
                </a:solidFill>
                <a:latin typeface="Arial" panose="020B0604020202020204" pitchFamily="34" charset="0"/>
              </a:rPr>
              <a:pPr fontAlgn="base"/>
              <a:t>5</a:t>
            </a:fld>
            <a:endParaRPr lang="zh-CN" altLang="en-US">
              <a:solidFill>
                <a:srgbClr val="FFFFFF"/>
              </a:solidFill>
              <a:latin typeface="Arial" panose="020B0604020202020204" pitchFamily="34" charset="0"/>
            </a:endParaRPr>
          </a:p>
        </p:txBody>
      </p:sp>
      <p:sp>
        <p:nvSpPr>
          <p:cNvPr id="11" name="文本框 10"/>
          <p:cNvSpPr txBox="1"/>
          <p:nvPr/>
        </p:nvSpPr>
        <p:spPr>
          <a:xfrm>
            <a:off x="5392738" y="6278563"/>
            <a:ext cx="2582862" cy="252412"/>
          </a:xfrm>
          <a:prstGeom prst="rect">
            <a:avLst/>
          </a:prstGeom>
          <a:noFill/>
        </p:spPr>
        <p:txBody>
          <a:bodyPr wrap="none">
            <a:spAutoFit/>
          </a:bodyPr>
          <a:lstStyle/>
          <a:p>
            <a:pPr fontAlgn="auto"/>
            <a:r>
              <a:rPr kumimoji="1" lang="zh-CN" altLang="en-US" sz="1050" noProof="1">
                <a:latin typeface="方正兰亭中黑简体" panose="02000000000000000000" charset="-122"/>
                <a:ea typeface="方正兰亭中黑简体" panose="02000000000000000000" charset="-122"/>
                <a:cs typeface="HYDaSongJ"/>
              </a:rPr>
              <a:t>中国石化集团国际石油勘探开发有限公司</a:t>
            </a:r>
          </a:p>
        </p:txBody>
      </p:sp>
      <p:sp>
        <p:nvSpPr>
          <p:cNvPr id="18438" name="文本框 11"/>
          <p:cNvSpPr txBox="1">
            <a:spLocks noChangeArrowheads="1"/>
          </p:cNvSpPr>
          <p:nvPr/>
        </p:nvSpPr>
        <p:spPr bwMode="auto">
          <a:xfrm>
            <a:off x="5372100" y="6481763"/>
            <a:ext cx="2605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600" b="1" dirty="0">
                <a:latin typeface="Arial" panose="020B0604020202020204" pitchFamily="34" charset="0"/>
                <a:ea typeface="HYDaSongJ"/>
                <a:cs typeface="HYDaSongJ"/>
              </a:rPr>
              <a:t>SINOPEC</a:t>
            </a:r>
            <a:r>
              <a:rPr lang="zh-CN" altLang="en-US" sz="600" b="1" dirty="0">
                <a:latin typeface="Arial" panose="020B0604020202020204" pitchFamily="34" charset="0"/>
                <a:ea typeface="HYDaSongJ"/>
                <a:cs typeface="HYDaSongJ"/>
              </a:rPr>
              <a:t> </a:t>
            </a:r>
            <a:r>
              <a:rPr lang="en-US" altLang="zh-CN" sz="600" b="1" dirty="0">
                <a:latin typeface="Arial" panose="020B0604020202020204" pitchFamily="34" charset="0"/>
                <a:ea typeface="HYDaSongJ"/>
                <a:cs typeface="HYDaSongJ"/>
              </a:rPr>
              <a:t> </a:t>
            </a:r>
            <a:r>
              <a:rPr lang="zh-CN" altLang="en-US" sz="600" b="1" dirty="0">
                <a:latin typeface="Arial" panose="020B0604020202020204" pitchFamily="34" charset="0"/>
                <a:ea typeface="HYDaSongJ"/>
                <a:cs typeface="HYDaSongJ"/>
              </a:rPr>
              <a:t> </a:t>
            </a:r>
            <a:r>
              <a:rPr lang="en-US" altLang="zh-CN" sz="600" b="1" dirty="0">
                <a:latin typeface="Arial" panose="020B0604020202020204" pitchFamily="34" charset="0"/>
                <a:ea typeface="HYDaSongJ"/>
                <a:cs typeface="HYDaSongJ"/>
              </a:rPr>
              <a:t>INTERNATIONAL PETROLEUM EXPLORATION AND PRODUCTION CORPORATION</a:t>
            </a:r>
          </a:p>
        </p:txBody>
      </p:sp>
      <p:pic>
        <p:nvPicPr>
          <p:cNvPr id="18442" name="图片 15" descr="未标题-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288" y="6278563"/>
            <a:ext cx="108426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图表 13">
            <a:extLst>
              <a:ext uri="{FF2B5EF4-FFF2-40B4-BE49-F238E27FC236}">
                <a16:creationId xmlns:a16="http://schemas.microsoft.com/office/drawing/2014/main" xmlns="" id="{781CD831-04B2-43AA-B80E-A284751B245E}"/>
              </a:ext>
            </a:extLst>
          </p:cNvPr>
          <p:cNvGraphicFramePr/>
          <p:nvPr>
            <p:extLst>
              <p:ext uri="{D42A27DB-BD31-4B8C-83A1-F6EECF244321}">
                <p14:modId xmlns:p14="http://schemas.microsoft.com/office/powerpoint/2010/main" val="1448075704"/>
              </p:ext>
            </p:extLst>
          </p:nvPr>
        </p:nvGraphicFramePr>
        <p:xfrm>
          <a:off x="-324680" y="924447"/>
          <a:ext cx="5256730" cy="3602475"/>
        </p:xfrm>
        <a:graphic>
          <a:graphicData uri="http://schemas.openxmlformats.org/drawingml/2006/chart">
            <c:chart xmlns:c="http://schemas.openxmlformats.org/drawingml/2006/chart" xmlns:r="http://schemas.openxmlformats.org/officeDocument/2006/relationships" r:id="rId4"/>
          </a:graphicData>
        </a:graphic>
      </p:graphicFrame>
      <p:sp>
        <p:nvSpPr>
          <p:cNvPr id="3" name="矩形 2">
            <a:extLst>
              <a:ext uri="{FF2B5EF4-FFF2-40B4-BE49-F238E27FC236}">
                <a16:creationId xmlns:a16="http://schemas.microsoft.com/office/drawing/2014/main" xmlns="" id="{E2D1C90E-B0CA-4384-A5AE-3F9C518925D2}"/>
              </a:ext>
            </a:extLst>
          </p:cNvPr>
          <p:cNvSpPr/>
          <p:nvPr/>
        </p:nvSpPr>
        <p:spPr>
          <a:xfrm>
            <a:off x="539440" y="4971459"/>
            <a:ext cx="8604560" cy="1023742"/>
          </a:xfrm>
          <a:prstGeom prst="rect">
            <a:avLst/>
          </a:prstGeom>
        </p:spPr>
        <p:txBody>
          <a:bodyPr wrap="square">
            <a:spAutoFit/>
          </a:bodyPr>
          <a:lstStyle/>
          <a:p>
            <a:pPr marL="285750" indent="-285750">
              <a:lnSpc>
                <a:spcPct val="150000"/>
              </a:lnSpc>
              <a:buClr>
                <a:srgbClr val="FF0000"/>
              </a:buClr>
              <a:buFont typeface="Wingdings" panose="05000000000000000000" pitchFamily="2" charset="2"/>
              <a:buChar char="n"/>
            </a:pPr>
            <a:r>
              <a:rPr lang="en-US" altLang="zh-CN" sz="1400" dirty="0">
                <a:solidFill>
                  <a:schemeClr val="tx2">
                    <a:lumMod val="50000"/>
                  </a:schemeClr>
                </a:solidFill>
                <a:latin typeface="微软雅黑" pitchFamily="34" charset="-122"/>
                <a:ea typeface="微软雅黑" pitchFamily="34" charset="-122"/>
              </a:rPr>
              <a:t>2018</a:t>
            </a:r>
            <a:r>
              <a:rPr lang="zh-CN" altLang="zh-CN" sz="1400" dirty="0">
                <a:solidFill>
                  <a:schemeClr val="tx2">
                    <a:lumMod val="50000"/>
                  </a:schemeClr>
                </a:solidFill>
                <a:latin typeface="微软雅黑" pitchFamily="34" charset="-122"/>
                <a:ea typeface="微软雅黑" pitchFamily="34" charset="-122"/>
              </a:rPr>
              <a:t>年</a:t>
            </a:r>
            <a:r>
              <a:rPr lang="en-US" altLang="zh-CN" sz="1400" dirty="0">
                <a:solidFill>
                  <a:schemeClr val="tx2">
                    <a:lumMod val="50000"/>
                  </a:schemeClr>
                </a:solidFill>
                <a:latin typeface="微软雅黑" pitchFamily="34" charset="-122"/>
                <a:ea typeface="微软雅黑" pitchFamily="34" charset="-122"/>
              </a:rPr>
              <a:t>1</a:t>
            </a:r>
            <a:r>
              <a:rPr lang="zh-CN" altLang="zh-CN" sz="1400" dirty="0">
                <a:solidFill>
                  <a:schemeClr val="tx2">
                    <a:lumMod val="50000"/>
                  </a:schemeClr>
                </a:solidFill>
                <a:latin typeface="微软雅黑" pitchFamily="34" charset="-122"/>
                <a:ea typeface="微软雅黑" pitchFamily="34" charset="-122"/>
              </a:rPr>
              <a:t>月</a:t>
            </a:r>
            <a:r>
              <a:rPr lang="en-US" altLang="zh-CN" sz="1400" dirty="0">
                <a:solidFill>
                  <a:schemeClr val="tx2">
                    <a:lumMod val="50000"/>
                  </a:schemeClr>
                </a:solidFill>
                <a:latin typeface="微软雅黑" pitchFamily="34" charset="-122"/>
                <a:ea typeface="微软雅黑" pitchFamily="34" charset="-122"/>
              </a:rPr>
              <a:t>1</a:t>
            </a:r>
            <a:r>
              <a:rPr lang="zh-CN" altLang="zh-CN" sz="1400" dirty="0">
                <a:solidFill>
                  <a:schemeClr val="tx2">
                    <a:lumMod val="50000"/>
                  </a:schemeClr>
                </a:solidFill>
                <a:latin typeface="微软雅黑" pitchFamily="34" charset="-122"/>
                <a:ea typeface="微软雅黑" pitchFamily="34" charset="-122"/>
              </a:rPr>
              <a:t>日，埃及油气剩余可采储量为</a:t>
            </a:r>
            <a:r>
              <a:rPr lang="en-US" altLang="zh-CN" sz="1400" dirty="0">
                <a:solidFill>
                  <a:schemeClr val="tx2">
                    <a:lumMod val="50000"/>
                  </a:schemeClr>
                </a:solidFill>
                <a:latin typeface="微软雅黑" pitchFamily="34" charset="-122"/>
                <a:ea typeface="微软雅黑" pitchFamily="34" charset="-122"/>
              </a:rPr>
              <a:t>90.2</a:t>
            </a:r>
            <a:r>
              <a:rPr lang="zh-CN" altLang="zh-CN" sz="1400" dirty="0">
                <a:solidFill>
                  <a:schemeClr val="tx2">
                    <a:lumMod val="50000"/>
                  </a:schemeClr>
                </a:solidFill>
                <a:latin typeface="微软雅黑" pitchFamily="34" charset="-122"/>
                <a:ea typeface="微软雅黑" pitchFamily="34" charset="-122"/>
              </a:rPr>
              <a:t>亿桶，其中原油为</a:t>
            </a:r>
            <a:r>
              <a:rPr lang="en-US" altLang="zh-CN" sz="1400" dirty="0">
                <a:solidFill>
                  <a:schemeClr val="tx2">
                    <a:lumMod val="50000"/>
                  </a:schemeClr>
                </a:solidFill>
                <a:latin typeface="微软雅黑" pitchFamily="34" charset="-122"/>
                <a:ea typeface="微软雅黑" pitchFamily="34" charset="-122"/>
              </a:rPr>
              <a:t>19.3</a:t>
            </a:r>
            <a:r>
              <a:rPr lang="zh-CN" altLang="zh-CN" sz="1400" dirty="0">
                <a:solidFill>
                  <a:schemeClr val="tx2">
                    <a:lumMod val="50000"/>
                  </a:schemeClr>
                </a:solidFill>
                <a:latin typeface="微软雅黑" pitchFamily="34" charset="-122"/>
                <a:ea typeface="微软雅黑" pitchFamily="34" charset="-122"/>
              </a:rPr>
              <a:t>亿桶，天然气为</a:t>
            </a:r>
            <a:r>
              <a:rPr lang="en-US" altLang="zh-CN" sz="1400" dirty="0">
                <a:solidFill>
                  <a:schemeClr val="tx2">
                    <a:lumMod val="50000"/>
                  </a:schemeClr>
                </a:solidFill>
                <a:latin typeface="微软雅黑" pitchFamily="34" charset="-122"/>
                <a:ea typeface="微软雅黑" pitchFamily="34" charset="-122"/>
              </a:rPr>
              <a:t>42.54 </a:t>
            </a:r>
            <a:r>
              <a:rPr lang="en-US" altLang="zh-CN" sz="1400" dirty="0" err="1">
                <a:solidFill>
                  <a:schemeClr val="tx2">
                    <a:lumMod val="50000"/>
                  </a:schemeClr>
                </a:solidFill>
                <a:latin typeface="微软雅黑" pitchFamily="34" charset="-122"/>
                <a:ea typeface="微软雅黑" pitchFamily="34" charset="-122"/>
              </a:rPr>
              <a:t>tcf</a:t>
            </a:r>
            <a:r>
              <a:rPr lang="zh-CN" altLang="zh-CN" sz="1400" dirty="0">
                <a:solidFill>
                  <a:schemeClr val="tx2">
                    <a:lumMod val="50000"/>
                  </a:schemeClr>
                </a:solidFill>
                <a:latin typeface="微软雅黑" pitchFamily="34" charset="-122"/>
                <a:ea typeface="微软雅黑" pitchFamily="34" charset="-122"/>
              </a:rPr>
              <a:t>。埃及油气生产规模为</a:t>
            </a:r>
            <a:r>
              <a:rPr lang="en-US" altLang="zh-CN" sz="1400" dirty="0">
                <a:solidFill>
                  <a:schemeClr val="tx2">
                    <a:lumMod val="50000"/>
                  </a:schemeClr>
                </a:solidFill>
                <a:latin typeface="微软雅黑" pitchFamily="34" charset="-122"/>
                <a:ea typeface="微软雅黑" pitchFamily="34" charset="-122"/>
              </a:rPr>
              <a:t>166.6</a:t>
            </a:r>
            <a:r>
              <a:rPr lang="zh-CN" altLang="zh-CN" sz="1400" dirty="0">
                <a:solidFill>
                  <a:schemeClr val="tx2">
                    <a:lumMod val="50000"/>
                  </a:schemeClr>
                </a:solidFill>
                <a:latin typeface="微软雅黑" pitchFamily="34" charset="-122"/>
                <a:ea typeface="微软雅黑" pitchFamily="34" charset="-122"/>
              </a:rPr>
              <a:t>万桶油当量</a:t>
            </a:r>
            <a:r>
              <a:rPr lang="en-US" altLang="zh-CN" sz="1400" dirty="0">
                <a:solidFill>
                  <a:schemeClr val="tx2">
                    <a:lumMod val="50000"/>
                  </a:schemeClr>
                </a:solidFill>
                <a:latin typeface="微软雅黑" pitchFamily="34" charset="-122"/>
                <a:ea typeface="微软雅黑" pitchFamily="34" charset="-122"/>
              </a:rPr>
              <a:t>/</a:t>
            </a:r>
            <a:r>
              <a:rPr lang="zh-CN" altLang="zh-CN" sz="1400" dirty="0">
                <a:solidFill>
                  <a:schemeClr val="tx2">
                    <a:lumMod val="50000"/>
                  </a:schemeClr>
                </a:solidFill>
                <a:latin typeface="微软雅黑" pitchFamily="34" charset="-122"/>
                <a:ea typeface="微软雅黑" pitchFamily="34" charset="-122"/>
              </a:rPr>
              <a:t>日</a:t>
            </a:r>
            <a:r>
              <a:rPr lang="en-US" altLang="zh-CN" sz="1400" dirty="0">
                <a:solidFill>
                  <a:schemeClr val="tx2">
                    <a:lumMod val="50000"/>
                  </a:schemeClr>
                </a:solidFill>
                <a:latin typeface="微软雅黑" pitchFamily="34" charset="-122"/>
                <a:ea typeface="微软雅黑" pitchFamily="34" charset="-122"/>
              </a:rPr>
              <a:t>,</a:t>
            </a:r>
            <a:r>
              <a:rPr lang="zh-CN" altLang="zh-CN" sz="1400" dirty="0">
                <a:solidFill>
                  <a:schemeClr val="tx2">
                    <a:lumMod val="50000"/>
                  </a:schemeClr>
                </a:solidFill>
                <a:latin typeface="微软雅黑" pitchFamily="34" charset="-122"/>
                <a:ea typeface="微软雅黑" pitchFamily="34" charset="-122"/>
              </a:rPr>
              <a:t>其中原油</a:t>
            </a:r>
            <a:r>
              <a:rPr lang="en-US" altLang="zh-CN" sz="1400" dirty="0">
                <a:solidFill>
                  <a:schemeClr val="tx2">
                    <a:lumMod val="50000"/>
                  </a:schemeClr>
                </a:solidFill>
                <a:latin typeface="微软雅黑" pitchFamily="34" charset="-122"/>
                <a:ea typeface="微软雅黑" pitchFamily="34" charset="-122"/>
              </a:rPr>
              <a:t>64.1 </a:t>
            </a:r>
            <a:r>
              <a:rPr lang="zh-CN" altLang="zh-CN" sz="1400" dirty="0">
                <a:solidFill>
                  <a:schemeClr val="tx2">
                    <a:lumMod val="50000"/>
                  </a:schemeClr>
                </a:solidFill>
                <a:latin typeface="微软雅黑" pitchFamily="34" charset="-122"/>
                <a:ea typeface="微软雅黑" pitchFamily="34" charset="-122"/>
              </a:rPr>
              <a:t>万桶</a:t>
            </a:r>
            <a:r>
              <a:rPr lang="en-US" altLang="zh-CN" sz="1400" dirty="0">
                <a:solidFill>
                  <a:schemeClr val="tx2">
                    <a:lumMod val="50000"/>
                  </a:schemeClr>
                </a:solidFill>
                <a:latin typeface="微软雅黑" pitchFamily="34" charset="-122"/>
                <a:ea typeface="微软雅黑" pitchFamily="34" charset="-122"/>
              </a:rPr>
              <a:t>/</a:t>
            </a:r>
            <a:r>
              <a:rPr lang="zh-CN" altLang="zh-CN" sz="1400" dirty="0">
                <a:solidFill>
                  <a:schemeClr val="tx2">
                    <a:lumMod val="50000"/>
                  </a:schemeClr>
                </a:solidFill>
                <a:latin typeface="微软雅黑" pitchFamily="34" charset="-122"/>
                <a:ea typeface="微软雅黑" pitchFamily="34" charset="-122"/>
              </a:rPr>
              <a:t>日，占</a:t>
            </a:r>
            <a:r>
              <a:rPr lang="en-US" altLang="zh-CN" sz="1400" dirty="0">
                <a:solidFill>
                  <a:schemeClr val="tx2">
                    <a:lumMod val="50000"/>
                  </a:schemeClr>
                </a:solidFill>
                <a:latin typeface="微软雅黑" pitchFamily="34" charset="-122"/>
                <a:ea typeface="微软雅黑" pitchFamily="34" charset="-122"/>
              </a:rPr>
              <a:t>38%</a:t>
            </a:r>
            <a:r>
              <a:rPr lang="zh-CN" altLang="zh-CN" sz="1400" dirty="0">
                <a:solidFill>
                  <a:schemeClr val="tx2">
                    <a:lumMod val="50000"/>
                  </a:schemeClr>
                </a:solidFill>
                <a:latin typeface="微软雅黑" pitchFamily="34" charset="-122"/>
                <a:ea typeface="微软雅黑" pitchFamily="34" charset="-122"/>
              </a:rPr>
              <a:t>；天然气</a:t>
            </a:r>
            <a:r>
              <a:rPr lang="en-US" altLang="zh-CN" sz="1400" dirty="0">
                <a:solidFill>
                  <a:schemeClr val="tx2">
                    <a:lumMod val="50000"/>
                  </a:schemeClr>
                </a:solidFill>
                <a:latin typeface="微软雅黑" pitchFamily="34" charset="-122"/>
                <a:ea typeface="微软雅黑" pitchFamily="34" charset="-122"/>
              </a:rPr>
              <a:t>6.15 </a:t>
            </a:r>
            <a:r>
              <a:rPr lang="en-US" altLang="zh-CN" sz="1400" dirty="0" err="1">
                <a:solidFill>
                  <a:schemeClr val="tx2">
                    <a:lumMod val="50000"/>
                  </a:schemeClr>
                </a:solidFill>
                <a:latin typeface="微软雅黑" pitchFamily="34" charset="-122"/>
                <a:ea typeface="微软雅黑" pitchFamily="34" charset="-122"/>
              </a:rPr>
              <a:t>bcf</a:t>
            </a:r>
            <a:r>
              <a:rPr lang="en-US" altLang="zh-CN" sz="1400" dirty="0">
                <a:solidFill>
                  <a:schemeClr val="tx2">
                    <a:lumMod val="50000"/>
                  </a:schemeClr>
                </a:solidFill>
                <a:latin typeface="微软雅黑" pitchFamily="34" charset="-122"/>
                <a:ea typeface="微软雅黑" pitchFamily="34" charset="-122"/>
              </a:rPr>
              <a:t>/d</a:t>
            </a:r>
            <a:r>
              <a:rPr lang="zh-CN" altLang="zh-CN" sz="1400" dirty="0">
                <a:solidFill>
                  <a:schemeClr val="tx2">
                    <a:lumMod val="50000"/>
                  </a:schemeClr>
                </a:solidFill>
                <a:latin typeface="微软雅黑" pitchFamily="34" charset="-122"/>
                <a:ea typeface="微软雅黑" pitchFamily="34" charset="-122"/>
              </a:rPr>
              <a:t>，占</a:t>
            </a:r>
            <a:r>
              <a:rPr lang="en-US" altLang="zh-CN" sz="1400" dirty="0">
                <a:solidFill>
                  <a:schemeClr val="tx2">
                    <a:lumMod val="50000"/>
                  </a:schemeClr>
                </a:solidFill>
                <a:latin typeface="微软雅黑" pitchFamily="34" charset="-122"/>
                <a:ea typeface="微软雅黑" pitchFamily="34" charset="-122"/>
              </a:rPr>
              <a:t>62%</a:t>
            </a:r>
            <a:r>
              <a:rPr lang="zh-CN" altLang="zh-CN" sz="1400" dirty="0">
                <a:solidFill>
                  <a:schemeClr val="tx2">
                    <a:lumMod val="50000"/>
                  </a:schemeClr>
                </a:solidFill>
                <a:latin typeface="微软雅黑" pitchFamily="34" charset="-122"/>
                <a:ea typeface="微软雅黑" pitchFamily="34" charset="-122"/>
              </a:rPr>
              <a:t>。原油储采比</a:t>
            </a:r>
            <a:r>
              <a:rPr lang="en-US" altLang="zh-CN" sz="1400" dirty="0">
                <a:solidFill>
                  <a:schemeClr val="tx2">
                    <a:lumMod val="50000"/>
                  </a:schemeClr>
                </a:solidFill>
                <a:latin typeface="微软雅黑" pitchFamily="34" charset="-122"/>
                <a:ea typeface="微软雅黑" pitchFamily="34" charset="-122"/>
              </a:rPr>
              <a:t>7.8</a:t>
            </a:r>
            <a:r>
              <a:rPr lang="zh-CN" altLang="zh-CN" sz="1400" dirty="0">
                <a:solidFill>
                  <a:schemeClr val="tx2">
                    <a:lumMod val="50000"/>
                  </a:schemeClr>
                </a:solidFill>
                <a:latin typeface="微软雅黑" pitchFamily="34" charset="-122"/>
                <a:ea typeface="微软雅黑" pitchFamily="34" charset="-122"/>
              </a:rPr>
              <a:t>，天然气储采比</a:t>
            </a:r>
            <a:r>
              <a:rPr lang="en-US" altLang="zh-CN" sz="1400" dirty="0">
                <a:solidFill>
                  <a:schemeClr val="tx2">
                    <a:lumMod val="50000"/>
                  </a:schemeClr>
                </a:solidFill>
                <a:latin typeface="微软雅黑" pitchFamily="34" charset="-122"/>
                <a:ea typeface="微软雅黑" pitchFamily="34" charset="-122"/>
              </a:rPr>
              <a:t>18.5</a:t>
            </a:r>
            <a:r>
              <a:rPr lang="zh-CN" altLang="en-US" sz="1400" dirty="0">
                <a:solidFill>
                  <a:schemeClr val="tx2">
                    <a:lumMod val="50000"/>
                  </a:schemeClr>
                </a:solidFill>
                <a:latin typeface="微软雅黑" pitchFamily="34" charset="-122"/>
                <a:ea typeface="微软雅黑" pitchFamily="34" charset="-122"/>
              </a:rPr>
              <a:t>。</a:t>
            </a:r>
            <a:r>
              <a:rPr lang="en-US" altLang="zh-CN" sz="1400" dirty="0">
                <a:solidFill>
                  <a:schemeClr val="tx2">
                    <a:lumMod val="50000"/>
                  </a:schemeClr>
                </a:solidFill>
                <a:latin typeface="微软雅黑" pitchFamily="34" charset="-122"/>
                <a:ea typeface="微软雅黑" pitchFamily="34" charset="-122"/>
              </a:rPr>
              <a:t> </a:t>
            </a:r>
            <a:endParaRPr lang="zh-CN" altLang="en-US" sz="1400" dirty="0">
              <a:solidFill>
                <a:schemeClr val="tx2">
                  <a:lumMod val="50000"/>
                </a:schemeClr>
              </a:solidFill>
              <a:latin typeface="微软雅黑" pitchFamily="34" charset="-122"/>
              <a:ea typeface="微软雅黑" pitchFamily="34" charset="-122"/>
            </a:endParaRPr>
          </a:p>
        </p:txBody>
      </p:sp>
      <p:sp>
        <p:nvSpPr>
          <p:cNvPr id="5" name="矩形 4">
            <a:extLst>
              <a:ext uri="{FF2B5EF4-FFF2-40B4-BE49-F238E27FC236}">
                <a16:creationId xmlns:a16="http://schemas.microsoft.com/office/drawing/2014/main" xmlns="" id="{B1FD77EC-8CB7-4C7B-8CD2-BB0A69953904}"/>
              </a:ext>
            </a:extLst>
          </p:cNvPr>
          <p:cNvSpPr/>
          <p:nvPr/>
        </p:nvSpPr>
        <p:spPr>
          <a:xfrm>
            <a:off x="2987780" y="4514661"/>
            <a:ext cx="4572000" cy="261610"/>
          </a:xfrm>
          <a:prstGeom prst="rect">
            <a:avLst/>
          </a:prstGeom>
        </p:spPr>
        <p:txBody>
          <a:bodyPr>
            <a:spAutoFit/>
          </a:bodyPr>
          <a:lstStyle/>
          <a:p>
            <a:r>
              <a:rPr lang="zh-CN" altLang="zh-CN" sz="1050" dirty="0">
                <a:solidFill>
                  <a:schemeClr val="tx2">
                    <a:lumMod val="50000"/>
                  </a:schemeClr>
                </a:solidFill>
                <a:latin typeface="微软雅黑" pitchFamily="34" charset="-122"/>
                <a:ea typeface="微软雅黑" pitchFamily="34" charset="-122"/>
              </a:rPr>
              <a:t>据</a:t>
            </a:r>
            <a:r>
              <a:rPr lang="en-US" altLang="zh-CN" sz="1050" dirty="0">
                <a:solidFill>
                  <a:schemeClr val="tx2">
                    <a:lumMod val="50000"/>
                  </a:schemeClr>
                </a:solidFill>
                <a:latin typeface="微软雅黑" pitchFamily="34" charset="-122"/>
                <a:ea typeface="微软雅黑" pitchFamily="34" charset="-122"/>
              </a:rPr>
              <a:t>Egypt Upstream Summary -Wood Mackenzie 2018</a:t>
            </a:r>
            <a:endParaRPr lang="zh-CN" altLang="en-US" sz="1050" dirty="0"/>
          </a:p>
        </p:txBody>
      </p:sp>
      <p:graphicFrame>
        <p:nvGraphicFramePr>
          <p:cNvPr id="15" name="图表 14">
            <a:extLst>
              <a:ext uri="{FF2B5EF4-FFF2-40B4-BE49-F238E27FC236}">
                <a16:creationId xmlns:a16="http://schemas.microsoft.com/office/drawing/2014/main" xmlns="" id="{AACA0E04-405E-42C2-BAC9-8F3A0FE7225D}"/>
              </a:ext>
            </a:extLst>
          </p:cNvPr>
          <p:cNvGraphicFramePr/>
          <p:nvPr>
            <p:extLst>
              <p:ext uri="{D42A27DB-BD31-4B8C-83A1-F6EECF244321}">
                <p14:modId xmlns:p14="http://schemas.microsoft.com/office/powerpoint/2010/main" val="1661783629"/>
              </p:ext>
            </p:extLst>
          </p:nvPr>
        </p:nvGraphicFramePr>
        <p:xfrm>
          <a:off x="4572000" y="933941"/>
          <a:ext cx="4572000" cy="3702031"/>
        </p:xfrm>
        <a:graphic>
          <a:graphicData uri="http://schemas.openxmlformats.org/drawingml/2006/chart">
            <c:chart xmlns:c="http://schemas.openxmlformats.org/drawingml/2006/chart" xmlns:r="http://schemas.openxmlformats.org/officeDocument/2006/relationships" r:id="rId5"/>
          </a:graphicData>
        </a:graphic>
      </p:graphicFrame>
      <p:sp>
        <p:nvSpPr>
          <p:cNvPr id="19" name="标题 1">
            <a:extLst>
              <a:ext uri="{FF2B5EF4-FFF2-40B4-BE49-F238E27FC236}">
                <a16:creationId xmlns:a16="http://schemas.microsoft.com/office/drawing/2014/main" xmlns="" id="{74792F4B-1925-40EC-A37A-77641503FF06}"/>
              </a:ext>
            </a:extLst>
          </p:cNvPr>
          <p:cNvSpPr txBox="1">
            <a:spLocks noChangeArrowheads="1"/>
          </p:cNvSpPr>
          <p:nvPr/>
        </p:nvSpPr>
        <p:spPr bwMode="auto">
          <a:xfrm>
            <a:off x="130128" y="60643"/>
            <a:ext cx="8229600" cy="5404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a:r>
              <a:rPr lang="zh-CN" altLang="en-US" sz="2400" dirty="0">
                <a:solidFill>
                  <a:srgbClr val="FF0000"/>
                </a:solidFill>
                <a:latin typeface="黑体" panose="02010609060101010101" pitchFamily="49" charset="-122"/>
                <a:ea typeface="黑体" panose="02010609060101010101" pitchFamily="49" charset="-122"/>
              </a:rPr>
              <a:t>一、埃及油气工业简介</a:t>
            </a:r>
            <a:r>
              <a:rPr lang="en-US" altLang="zh-CN" sz="2400" dirty="0">
                <a:solidFill>
                  <a:srgbClr val="FF0000"/>
                </a:solidFill>
                <a:latin typeface="黑体" panose="02010609060101010101" pitchFamily="49" charset="-122"/>
                <a:ea typeface="黑体" panose="02010609060101010101" pitchFamily="49" charset="-122"/>
              </a:rPr>
              <a:t>——1.</a:t>
            </a:r>
            <a:r>
              <a:rPr lang="zh-CN" altLang="en-US" sz="2400" dirty="0">
                <a:solidFill>
                  <a:srgbClr val="FF0000"/>
                </a:solidFill>
                <a:latin typeface="黑体" panose="02010609060101010101" pitchFamily="49" charset="-122"/>
                <a:ea typeface="黑体" panose="02010609060101010101" pitchFamily="49" charset="-122"/>
              </a:rPr>
              <a:t>油气资源现状</a:t>
            </a:r>
            <a:r>
              <a:rPr lang="en-US" altLang="zh-CN" sz="2400" dirty="0">
                <a:solidFill>
                  <a:srgbClr val="FF0000"/>
                </a:solidFill>
                <a:latin typeface="黑体" panose="02010609060101010101" pitchFamily="49" charset="-122"/>
                <a:ea typeface="黑体" panose="02010609060101010101" pitchFamily="49" charset="-122"/>
              </a:rPr>
              <a:t> </a:t>
            </a:r>
            <a:endParaRPr lang="zh-CN" altLang="en-US" sz="2400" dirty="0">
              <a:solidFill>
                <a:srgbClr val="FF000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902143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灯片编号占位符 8"/>
          <p:cNvSpPr>
            <a:spLocks noGrp="1" noChangeArrowheads="1"/>
          </p:cNvSpPr>
          <p:nvPr>
            <p:ph type="sldNum" sz="quarter" idx="12"/>
          </p:nvPr>
        </p:nvSpPr>
        <p:spPr bwMode="auto">
          <a:xfrm>
            <a:off x="8344132" y="6311236"/>
            <a:ext cx="622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fontAlgn="base"/>
            <a:fld id="{957DA1D2-E847-451D-B689-82DB00A55580}" type="slidenum">
              <a:rPr lang="zh-CN" altLang="en-US">
                <a:solidFill>
                  <a:srgbClr val="FFFFFF"/>
                </a:solidFill>
                <a:latin typeface="Arial" panose="020B0604020202020204" pitchFamily="34" charset="0"/>
              </a:rPr>
              <a:pPr fontAlgn="base"/>
              <a:t>6</a:t>
            </a:fld>
            <a:endParaRPr lang="zh-CN" altLang="en-US">
              <a:solidFill>
                <a:srgbClr val="FFFFFF"/>
              </a:solidFill>
              <a:latin typeface="Arial" panose="020B0604020202020204" pitchFamily="34" charset="0"/>
            </a:endParaRPr>
          </a:p>
        </p:txBody>
      </p:sp>
      <p:sp>
        <p:nvSpPr>
          <p:cNvPr id="11" name="文本框 10"/>
          <p:cNvSpPr txBox="1"/>
          <p:nvPr/>
        </p:nvSpPr>
        <p:spPr>
          <a:xfrm>
            <a:off x="5397732" y="6311236"/>
            <a:ext cx="2582862" cy="252412"/>
          </a:xfrm>
          <a:prstGeom prst="rect">
            <a:avLst/>
          </a:prstGeom>
          <a:noFill/>
        </p:spPr>
        <p:txBody>
          <a:bodyPr wrap="none">
            <a:spAutoFit/>
          </a:bodyPr>
          <a:lstStyle/>
          <a:p>
            <a:pPr fontAlgn="auto"/>
            <a:r>
              <a:rPr kumimoji="1" lang="zh-CN" altLang="en-US" sz="1050" noProof="1">
                <a:latin typeface="方正兰亭中黑简体" panose="02000000000000000000" charset="-122"/>
                <a:ea typeface="方正兰亭中黑简体" panose="02000000000000000000" charset="-122"/>
                <a:cs typeface="HYDaSongJ"/>
              </a:rPr>
              <a:t>中国石化集团国际石油勘探开发有限公司</a:t>
            </a:r>
          </a:p>
        </p:txBody>
      </p:sp>
      <p:sp>
        <p:nvSpPr>
          <p:cNvPr id="18438" name="文本框 11"/>
          <p:cNvSpPr txBox="1">
            <a:spLocks noChangeArrowheads="1"/>
          </p:cNvSpPr>
          <p:nvPr/>
        </p:nvSpPr>
        <p:spPr bwMode="auto">
          <a:xfrm>
            <a:off x="5377094" y="6543011"/>
            <a:ext cx="2605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600" b="1" dirty="0">
                <a:latin typeface="Arial" panose="020B0604020202020204" pitchFamily="34" charset="0"/>
                <a:ea typeface="HYDaSongJ"/>
                <a:cs typeface="HYDaSongJ"/>
              </a:rPr>
              <a:t>SINOPEC</a:t>
            </a:r>
            <a:r>
              <a:rPr lang="zh-CN" altLang="en-US" sz="600" b="1" dirty="0">
                <a:latin typeface="Arial" panose="020B0604020202020204" pitchFamily="34" charset="0"/>
                <a:ea typeface="HYDaSongJ"/>
                <a:cs typeface="HYDaSongJ"/>
              </a:rPr>
              <a:t> </a:t>
            </a:r>
            <a:r>
              <a:rPr lang="en-US" altLang="zh-CN" sz="600" b="1" dirty="0">
                <a:latin typeface="Arial" panose="020B0604020202020204" pitchFamily="34" charset="0"/>
                <a:ea typeface="HYDaSongJ"/>
                <a:cs typeface="HYDaSongJ"/>
              </a:rPr>
              <a:t> </a:t>
            </a:r>
            <a:r>
              <a:rPr lang="zh-CN" altLang="en-US" sz="600" b="1" dirty="0">
                <a:latin typeface="Arial" panose="020B0604020202020204" pitchFamily="34" charset="0"/>
                <a:ea typeface="HYDaSongJ"/>
                <a:cs typeface="HYDaSongJ"/>
              </a:rPr>
              <a:t> </a:t>
            </a:r>
            <a:r>
              <a:rPr lang="en-US" altLang="zh-CN" sz="600" b="1" dirty="0">
                <a:latin typeface="Arial" panose="020B0604020202020204" pitchFamily="34" charset="0"/>
                <a:ea typeface="HYDaSongJ"/>
                <a:cs typeface="HYDaSongJ"/>
              </a:rPr>
              <a:t>INTERNATIONAL PETROLEUM EXPLORATION AND PRODUCTION CORPORATION</a:t>
            </a:r>
          </a:p>
        </p:txBody>
      </p:sp>
      <p:pic>
        <p:nvPicPr>
          <p:cNvPr id="18442" name="图片 15" descr="未标题-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282" y="6339811"/>
            <a:ext cx="108426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日期占位符 7"/>
          <p:cNvSpPr>
            <a:spLocks noGrp="1" noChangeArrowheads="1"/>
          </p:cNvSpPr>
          <p:nvPr>
            <p:ph type="dt" sz="quarter" idx="10"/>
          </p:nvPr>
        </p:nvSpPr>
        <p:spPr bwMode="auto">
          <a:xfrm>
            <a:off x="6375225" y="5465875"/>
            <a:ext cx="1196975" cy="3410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fontAlgn="base"/>
            <a:fld id="{FA9A24C6-9882-479E-9909-15C0EF58D9C6}" type="datetime1">
              <a:rPr lang="zh-CN" altLang="en-US">
                <a:latin typeface="Arial" panose="020B0604020202020204" pitchFamily="34" charset="0"/>
              </a:rPr>
              <a:pPr fontAlgn="base"/>
              <a:t>2018/11/4</a:t>
            </a:fld>
            <a:endParaRPr lang="zh-CN" altLang="en-US">
              <a:latin typeface="Arial" panose="020B0604020202020204" pitchFamily="34" charset="0"/>
            </a:endParaRPr>
          </a:p>
        </p:txBody>
      </p:sp>
      <p:grpSp>
        <p:nvGrpSpPr>
          <p:cNvPr id="65" name="组合 94"/>
          <p:cNvGrpSpPr/>
          <p:nvPr/>
        </p:nvGrpSpPr>
        <p:grpSpPr>
          <a:xfrm>
            <a:off x="646695" y="852421"/>
            <a:ext cx="8040105" cy="5458815"/>
            <a:chOff x="751114" y="1025651"/>
            <a:chExt cx="7750629" cy="5464708"/>
          </a:xfrm>
        </p:grpSpPr>
        <p:pic>
          <p:nvPicPr>
            <p:cNvPr id="66" name="Picture 2" descr="C:\Users\pat.brennan\AppData\Local\Microsoft\Windows\Temporary Internet Files\Content.Outlook\VE3UHU1O\Northern_Activity_Concession_Map (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55" t="1810" r="1016" b="1277"/>
            <a:stretch/>
          </p:blipFill>
          <p:spPr bwMode="auto">
            <a:xfrm>
              <a:off x="751114" y="1025651"/>
              <a:ext cx="7750629" cy="5464708"/>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sp>
          <p:nvSpPr>
            <p:cNvPr id="67" name="TextBox 3"/>
            <p:cNvSpPr txBox="1">
              <a:spLocks noChangeArrowheads="1"/>
            </p:cNvSpPr>
            <p:nvPr/>
          </p:nvSpPr>
          <p:spPr bwMode="auto">
            <a:xfrm>
              <a:off x="895134" y="5605672"/>
              <a:ext cx="7489039" cy="365798"/>
            </a:xfrm>
            <a:prstGeom prst="rect">
              <a:avLst/>
            </a:prstGeom>
            <a:solidFill>
              <a:schemeClr val="bg1"/>
            </a:solidFill>
            <a:ln w="9525">
              <a:noFill/>
              <a:miter lim="800000"/>
              <a:headEnd/>
              <a:tailEnd/>
            </a:ln>
          </p:spPr>
          <p:txBody>
            <a:bodyPr wrap="square">
              <a:spAutoFit/>
            </a:bodyPr>
            <a:lstStyle/>
            <a:p>
              <a:pPr>
                <a:lnSpc>
                  <a:spcPct val="125000"/>
                </a:lnSpc>
                <a:spcBef>
                  <a:spcPts val="600"/>
                </a:spcBef>
              </a:pPr>
              <a:endParaRPr lang="zh-CN" altLang="en-US" sz="1400" b="1" dirty="0"/>
            </a:p>
          </p:txBody>
        </p:sp>
        <p:sp>
          <p:nvSpPr>
            <p:cNvPr id="68" name="任意多边形 73"/>
            <p:cNvSpPr/>
            <p:nvPr/>
          </p:nvSpPr>
          <p:spPr>
            <a:xfrm>
              <a:off x="1220768" y="2387509"/>
              <a:ext cx="5304617" cy="2485047"/>
            </a:xfrm>
            <a:custGeom>
              <a:avLst/>
              <a:gdLst>
                <a:gd name="connsiteX0" fmla="*/ 2511188 w 5090614"/>
                <a:gd name="connsiteY0" fmla="*/ 150125 h 2116227"/>
                <a:gd name="connsiteX1" fmla="*/ 1651379 w 5090614"/>
                <a:gd name="connsiteY1" fmla="*/ 27296 h 2116227"/>
                <a:gd name="connsiteX2" fmla="*/ 750626 w 5090614"/>
                <a:gd name="connsiteY2" fmla="*/ 0 h 2116227"/>
                <a:gd name="connsiteX3" fmla="*/ 259307 w 5090614"/>
                <a:gd name="connsiteY3" fmla="*/ 81887 h 2116227"/>
                <a:gd name="connsiteX4" fmla="*/ 40943 w 5090614"/>
                <a:gd name="connsiteY4" fmla="*/ 272955 h 2116227"/>
                <a:gd name="connsiteX5" fmla="*/ 0 w 5090614"/>
                <a:gd name="connsiteY5" fmla="*/ 655093 h 2116227"/>
                <a:gd name="connsiteX6" fmla="*/ 177420 w 5090614"/>
                <a:gd name="connsiteY6" fmla="*/ 928048 h 2116227"/>
                <a:gd name="connsiteX7" fmla="*/ 764274 w 5090614"/>
                <a:gd name="connsiteY7" fmla="*/ 1187355 h 2116227"/>
                <a:gd name="connsiteX8" fmla="*/ 2169994 w 5090614"/>
                <a:gd name="connsiteY8" fmla="*/ 1583140 h 2116227"/>
                <a:gd name="connsiteX9" fmla="*/ 3425588 w 5090614"/>
                <a:gd name="connsiteY9" fmla="*/ 1924334 h 2116227"/>
                <a:gd name="connsiteX10" fmla="*/ 4258101 w 5090614"/>
                <a:gd name="connsiteY10" fmla="*/ 2101755 h 2116227"/>
                <a:gd name="connsiteX11" fmla="*/ 4435522 w 5090614"/>
                <a:gd name="connsiteY11" fmla="*/ 2115403 h 2116227"/>
                <a:gd name="connsiteX12" fmla="*/ 4995080 w 5090614"/>
                <a:gd name="connsiteY12" fmla="*/ 2060812 h 2116227"/>
                <a:gd name="connsiteX13" fmla="*/ 5090614 w 5090614"/>
                <a:gd name="connsiteY13" fmla="*/ 1951630 h 2116227"/>
                <a:gd name="connsiteX14" fmla="*/ 5076967 w 5090614"/>
                <a:gd name="connsiteY14" fmla="*/ 1774209 h 2116227"/>
                <a:gd name="connsiteX15" fmla="*/ 4940489 w 5090614"/>
                <a:gd name="connsiteY15" fmla="*/ 1569493 h 2116227"/>
                <a:gd name="connsiteX16" fmla="*/ 4299044 w 5090614"/>
                <a:gd name="connsiteY16" fmla="*/ 1146412 h 2116227"/>
                <a:gd name="connsiteX17" fmla="*/ 3138985 w 5090614"/>
                <a:gd name="connsiteY17" fmla="*/ 368490 h 2116227"/>
                <a:gd name="connsiteX18" fmla="*/ 2442949 w 5090614"/>
                <a:gd name="connsiteY18" fmla="*/ 150125 h 2116227"/>
                <a:gd name="connsiteX0" fmla="*/ 2511188 w 5090614"/>
                <a:gd name="connsiteY0" fmla="*/ 150125 h 2115411"/>
                <a:gd name="connsiteX1" fmla="*/ 1651379 w 5090614"/>
                <a:gd name="connsiteY1" fmla="*/ 27296 h 2115411"/>
                <a:gd name="connsiteX2" fmla="*/ 750626 w 5090614"/>
                <a:gd name="connsiteY2" fmla="*/ 0 h 2115411"/>
                <a:gd name="connsiteX3" fmla="*/ 259307 w 5090614"/>
                <a:gd name="connsiteY3" fmla="*/ 81887 h 2115411"/>
                <a:gd name="connsiteX4" fmla="*/ 40943 w 5090614"/>
                <a:gd name="connsiteY4" fmla="*/ 272955 h 2115411"/>
                <a:gd name="connsiteX5" fmla="*/ 0 w 5090614"/>
                <a:gd name="connsiteY5" fmla="*/ 655093 h 2115411"/>
                <a:gd name="connsiteX6" fmla="*/ 177420 w 5090614"/>
                <a:gd name="connsiteY6" fmla="*/ 928048 h 2115411"/>
                <a:gd name="connsiteX7" fmla="*/ 764274 w 5090614"/>
                <a:gd name="connsiteY7" fmla="*/ 1187355 h 2115411"/>
                <a:gd name="connsiteX8" fmla="*/ 2169994 w 5090614"/>
                <a:gd name="connsiteY8" fmla="*/ 1583140 h 2115411"/>
                <a:gd name="connsiteX9" fmla="*/ 3425588 w 5090614"/>
                <a:gd name="connsiteY9" fmla="*/ 1924334 h 2115411"/>
                <a:gd name="connsiteX10" fmla="*/ 4258101 w 5090614"/>
                <a:gd name="connsiteY10" fmla="*/ 2101755 h 2115411"/>
                <a:gd name="connsiteX11" fmla="*/ 4435522 w 5090614"/>
                <a:gd name="connsiteY11" fmla="*/ 2115403 h 2115411"/>
                <a:gd name="connsiteX12" fmla="*/ 4995080 w 5090614"/>
                <a:gd name="connsiteY12" fmla="*/ 2060812 h 2115411"/>
                <a:gd name="connsiteX13" fmla="*/ 5090614 w 5090614"/>
                <a:gd name="connsiteY13" fmla="*/ 1951630 h 2115411"/>
                <a:gd name="connsiteX14" fmla="*/ 5076967 w 5090614"/>
                <a:gd name="connsiteY14" fmla="*/ 1774209 h 2115411"/>
                <a:gd name="connsiteX15" fmla="*/ 4940489 w 5090614"/>
                <a:gd name="connsiteY15" fmla="*/ 1569493 h 2115411"/>
                <a:gd name="connsiteX16" fmla="*/ 4416989 w 5090614"/>
                <a:gd name="connsiteY16" fmla="*/ 1066638 h 2115411"/>
                <a:gd name="connsiteX17" fmla="*/ 3138985 w 5090614"/>
                <a:gd name="connsiteY17" fmla="*/ 368490 h 2115411"/>
                <a:gd name="connsiteX18" fmla="*/ 2442949 w 5090614"/>
                <a:gd name="connsiteY18" fmla="*/ 150125 h 2115411"/>
                <a:gd name="connsiteX0" fmla="*/ 2511188 w 5090614"/>
                <a:gd name="connsiteY0" fmla="*/ 150125 h 2115411"/>
                <a:gd name="connsiteX1" fmla="*/ 1651379 w 5090614"/>
                <a:gd name="connsiteY1" fmla="*/ 27296 h 2115411"/>
                <a:gd name="connsiteX2" fmla="*/ 750626 w 5090614"/>
                <a:gd name="connsiteY2" fmla="*/ 0 h 2115411"/>
                <a:gd name="connsiteX3" fmla="*/ 259307 w 5090614"/>
                <a:gd name="connsiteY3" fmla="*/ 81887 h 2115411"/>
                <a:gd name="connsiteX4" fmla="*/ 40943 w 5090614"/>
                <a:gd name="connsiteY4" fmla="*/ 272955 h 2115411"/>
                <a:gd name="connsiteX5" fmla="*/ 0 w 5090614"/>
                <a:gd name="connsiteY5" fmla="*/ 655093 h 2115411"/>
                <a:gd name="connsiteX6" fmla="*/ 177420 w 5090614"/>
                <a:gd name="connsiteY6" fmla="*/ 928048 h 2115411"/>
                <a:gd name="connsiteX7" fmla="*/ 764274 w 5090614"/>
                <a:gd name="connsiteY7" fmla="*/ 1187355 h 2115411"/>
                <a:gd name="connsiteX8" fmla="*/ 2169994 w 5090614"/>
                <a:gd name="connsiteY8" fmla="*/ 1583140 h 2115411"/>
                <a:gd name="connsiteX9" fmla="*/ 3425588 w 5090614"/>
                <a:gd name="connsiteY9" fmla="*/ 1924334 h 2115411"/>
                <a:gd name="connsiteX10" fmla="*/ 4258101 w 5090614"/>
                <a:gd name="connsiteY10" fmla="*/ 2101755 h 2115411"/>
                <a:gd name="connsiteX11" fmla="*/ 4435522 w 5090614"/>
                <a:gd name="connsiteY11" fmla="*/ 2115403 h 2115411"/>
                <a:gd name="connsiteX12" fmla="*/ 4995080 w 5090614"/>
                <a:gd name="connsiteY12" fmla="*/ 2060812 h 2115411"/>
                <a:gd name="connsiteX13" fmla="*/ 5090614 w 5090614"/>
                <a:gd name="connsiteY13" fmla="*/ 1951630 h 2115411"/>
                <a:gd name="connsiteX14" fmla="*/ 5076967 w 5090614"/>
                <a:gd name="connsiteY14" fmla="*/ 1774209 h 2115411"/>
                <a:gd name="connsiteX15" fmla="*/ 5015546 w 5090614"/>
                <a:gd name="connsiteY15" fmla="*/ 1519634 h 2115411"/>
                <a:gd name="connsiteX16" fmla="*/ 4416989 w 5090614"/>
                <a:gd name="connsiteY16" fmla="*/ 1066638 h 2115411"/>
                <a:gd name="connsiteX17" fmla="*/ 3138985 w 5090614"/>
                <a:gd name="connsiteY17" fmla="*/ 368490 h 2115411"/>
                <a:gd name="connsiteX18" fmla="*/ 2442949 w 5090614"/>
                <a:gd name="connsiteY18" fmla="*/ 150125 h 2115411"/>
                <a:gd name="connsiteX0" fmla="*/ 2511188 w 5090614"/>
                <a:gd name="connsiteY0" fmla="*/ 150125 h 2115411"/>
                <a:gd name="connsiteX1" fmla="*/ 1651379 w 5090614"/>
                <a:gd name="connsiteY1" fmla="*/ 27296 h 2115411"/>
                <a:gd name="connsiteX2" fmla="*/ 750626 w 5090614"/>
                <a:gd name="connsiteY2" fmla="*/ 0 h 2115411"/>
                <a:gd name="connsiteX3" fmla="*/ 259307 w 5090614"/>
                <a:gd name="connsiteY3" fmla="*/ 81887 h 2115411"/>
                <a:gd name="connsiteX4" fmla="*/ 40943 w 5090614"/>
                <a:gd name="connsiteY4" fmla="*/ 272955 h 2115411"/>
                <a:gd name="connsiteX5" fmla="*/ 0 w 5090614"/>
                <a:gd name="connsiteY5" fmla="*/ 655093 h 2115411"/>
                <a:gd name="connsiteX6" fmla="*/ 177420 w 5090614"/>
                <a:gd name="connsiteY6" fmla="*/ 928048 h 2115411"/>
                <a:gd name="connsiteX7" fmla="*/ 764274 w 5090614"/>
                <a:gd name="connsiteY7" fmla="*/ 1187355 h 2115411"/>
                <a:gd name="connsiteX8" fmla="*/ 2169994 w 5090614"/>
                <a:gd name="connsiteY8" fmla="*/ 1583140 h 2115411"/>
                <a:gd name="connsiteX9" fmla="*/ 3425588 w 5090614"/>
                <a:gd name="connsiteY9" fmla="*/ 1924334 h 2115411"/>
                <a:gd name="connsiteX10" fmla="*/ 4258101 w 5090614"/>
                <a:gd name="connsiteY10" fmla="*/ 2101755 h 2115411"/>
                <a:gd name="connsiteX11" fmla="*/ 4435522 w 5090614"/>
                <a:gd name="connsiteY11" fmla="*/ 2115403 h 2115411"/>
                <a:gd name="connsiteX12" fmla="*/ 4995080 w 5090614"/>
                <a:gd name="connsiteY12" fmla="*/ 2060812 h 2115411"/>
                <a:gd name="connsiteX13" fmla="*/ 5090614 w 5090614"/>
                <a:gd name="connsiteY13" fmla="*/ 1951630 h 2115411"/>
                <a:gd name="connsiteX14" fmla="*/ 5076967 w 5090614"/>
                <a:gd name="connsiteY14" fmla="*/ 1774209 h 2115411"/>
                <a:gd name="connsiteX15" fmla="*/ 5015546 w 5090614"/>
                <a:gd name="connsiteY15" fmla="*/ 1519634 h 2115411"/>
                <a:gd name="connsiteX16" fmla="*/ 4416989 w 5090614"/>
                <a:gd name="connsiteY16" fmla="*/ 1066638 h 2115411"/>
                <a:gd name="connsiteX17" fmla="*/ 3138985 w 5090614"/>
                <a:gd name="connsiteY17" fmla="*/ 368490 h 2115411"/>
                <a:gd name="connsiteX18" fmla="*/ 2442949 w 5090614"/>
                <a:gd name="connsiteY18" fmla="*/ 150125 h 2115411"/>
                <a:gd name="connsiteX0" fmla="*/ 2511188 w 5162745"/>
                <a:gd name="connsiteY0" fmla="*/ 150125 h 2115411"/>
                <a:gd name="connsiteX1" fmla="*/ 1651379 w 5162745"/>
                <a:gd name="connsiteY1" fmla="*/ 27296 h 2115411"/>
                <a:gd name="connsiteX2" fmla="*/ 750626 w 5162745"/>
                <a:gd name="connsiteY2" fmla="*/ 0 h 2115411"/>
                <a:gd name="connsiteX3" fmla="*/ 259307 w 5162745"/>
                <a:gd name="connsiteY3" fmla="*/ 81887 h 2115411"/>
                <a:gd name="connsiteX4" fmla="*/ 40943 w 5162745"/>
                <a:gd name="connsiteY4" fmla="*/ 272955 h 2115411"/>
                <a:gd name="connsiteX5" fmla="*/ 0 w 5162745"/>
                <a:gd name="connsiteY5" fmla="*/ 655093 h 2115411"/>
                <a:gd name="connsiteX6" fmla="*/ 177420 w 5162745"/>
                <a:gd name="connsiteY6" fmla="*/ 928048 h 2115411"/>
                <a:gd name="connsiteX7" fmla="*/ 764274 w 5162745"/>
                <a:gd name="connsiteY7" fmla="*/ 1187355 h 2115411"/>
                <a:gd name="connsiteX8" fmla="*/ 2169994 w 5162745"/>
                <a:gd name="connsiteY8" fmla="*/ 1583140 h 2115411"/>
                <a:gd name="connsiteX9" fmla="*/ 3425588 w 5162745"/>
                <a:gd name="connsiteY9" fmla="*/ 1924334 h 2115411"/>
                <a:gd name="connsiteX10" fmla="*/ 4258101 w 5162745"/>
                <a:gd name="connsiteY10" fmla="*/ 2101755 h 2115411"/>
                <a:gd name="connsiteX11" fmla="*/ 4435522 w 5162745"/>
                <a:gd name="connsiteY11" fmla="*/ 2115403 h 2115411"/>
                <a:gd name="connsiteX12" fmla="*/ 4995080 w 5162745"/>
                <a:gd name="connsiteY12" fmla="*/ 2060812 h 2115411"/>
                <a:gd name="connsiteX13" fmla="*/ 5090614 w 5162745"/>
                <a:gd name="connsiteY13" fmla="*/ 1951630 h 2115411"/>
                <a:gd name="connsiteX14" fmla="*/ 5162745 w 5162745"/>
                <a:gd name="connsiteY14" fmla="*/ 1814097 h 2115411"/>
                <a:gd name="connsiteX15" fmla="*/ 5015546 w 5162745"/>
                <a:gd name="connsiteY15" fmla="*/ 1519634 h 2115411"/>
                <a:gd name="connsiteX16" fmla="*/ 4416989 w 5162745"/>
                <a:gd name="connsiteY16" fmla="*/ 1066638 h 2115411"/>
                <a:gd name="connsiteX17" fmla="*/ 3138985 w 5162745"/>
                <a:gd name="connsiteY17" fmla="*/ 368490 h 2115411"/>
                <a:gd name="connsiteX18" fmla="*/ 2442949 w 5162745"/>
                <a:gd name="connsiteY18" fmla="*/ 150125 h 2115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62745" h="2115411">
                  <a:moveTo>
                    <a:pt x="2511188" y="150125"/>
                  </a:moveTo>
                  <a:lnTo>
                    <a:pt x="1651379" y="27296"/>
                  </a:lnTo>
                  <a:lnTo>
                    <a:pt x="750626" y="0"/>
                  </a:lnTo>
                  <a:lnTo>
                    <a:pt x="259307" y="81887"/>
                  </a:lnTo>
                  <a:lnTo>
                    <a:pt x="40943" y="272955"/>
                  </a:lnTo>
                  <a:lnTo>
                    <a:pt x="0" y="655093"/>
                  </a:lnTo>
                  <a:lnTo>
                    <a:pt x="177420" y="928048"/>
                  </a:lnTo>
                  <a:lnTo>
                    <a:pt x="764274" y="1187355"/>
                  </a:lnTo>
                  <a:lnTo>
                    <a:pt x="2169994" y="1583140"/>
                  </a:lnTo>
                  <a:lnTo>
                    <a:pt x="3425588" y="1924334"/>
                  </a:lnTo>
                  <a:lnTo>
                    <a:pt x="4258101" y="2101755"/>
                  </a:lnTo>
                  <a:cubicBezTo>
                    <a:pt x="4417287" y="2116227"/>
                    <a:pt x="4357978" y="2115403"/>
                    <a:pt x="4435522" y="2115403"/>
                  </a:cubicBezTo>
                  <a:lnTo>
                    <a:pt x="4995080" y="2060812"/>
                  </a:lnTo>
                  <a:lnTo>
                    <a:pt x="5090614" y="1951630"/>
                  </a:lnTo>
                  <a:lnTo>
                    <a:pt x="5162745" y="1814097"/>
                  </a:lnTo>
                  <a:cubicBezTo>
                    <a:pt x="5150234" y="1742098"/>
                    <a:pt x="5139839" y="1644211"/>
                    <a:pt x="5015546" y="1519634"/>
                  </a:cubicBezTo>
                  <a:cubicBezTo>
                    <a:pt x="4891253" y="1395057"/>
                    <a:pt x="4729749" y="1258495"/>
                    <a:pt x="4416989" y="1066638"/>
                  </a:cubicBezTo>
                  <a:lnTo>
                    <a:pt x="3138985" y="368490"/>
                  </a:lnTo>
                  <a:lnTo>
                    <a:pt x="2442949" y="150125"/>
                  </a:lnTo>
                </a:path>
              </a:pathLst>
            </a:custGeom>
            <a:ln w="38100">
              <a:solidFill>
                <a:srgbClr val="FF9900"/>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69" name="任意多边形 74"/>
            <p:cNvSpPr/>
            <p:nvPr/>
          </p:nvSpPr>
          <p:spPr>
            <a:xfrm>
              <a:off x="4601197" y="1172798"/>
              <a:ext cx="3638957" cy="1919573"/>
            </a:xfrm>
            <a:custGeom>
              <a:avLst/>
              <a:gdLst>
                <a:gd name="connsiteX0" fmla="*/ 1965278 w 3452884"/>
                <a:gd name="connsiteY0" fmla="*/ 0 h 1392072"/>
                <a:gd name="connsiteX1" fmla="*/ 1296538 w 3452884"/>
                <a:gd name="connsiteY1" fmla="*/ 81887 h 1392072"/>
                <a:gd name="connsiteX2" fmla="*/ 859809 w 3452884"/>
                <a:gd name="connsiteY2" fmla="*/ 259308 h 1392072"/>
                <a:gd name="connsiteX3" fmla="*/ 327547 w 3452884"/>
                <a:gd name="connsiteY3" fmla="*/ 723332 h 1392072"/>
                <a:gd name="connsiteX4" fmla="*/ 13648 w 3452884"/>
                <a:gd name="connsiteY4" fmla="*/ 1078174 h 1392072"/>
                <a:gd name="connsiteX5" fmla="*/ 0 w 3452884"/>
                <a:gd name="connsiteY5" fmla="*/ 1296538 h 1392072"/>
                <a:gd name="connsiteX6" fmla="*/ 504967 w 3452884"/>
                <a:gd name="connsiteY6" fmla="*/ 1364776 h 1392072"/>
                <a:gd name="connsiteX7" fmla="*/ 1978926 w 3452884"/>
                <a:gd name="connsiteY7" fmla="*/ 1392072 h 1392072"/>
                <a:gd name="connsiteX8" fmla="*/ 3043451 w 3452884"/>
                <a:gd name="connsiteY8" fmla="*/ 1310185 h 1392072"/>
                <a:gd name="connsiteX9" fmla="*/ 3439236 w 3452884"/>
                <a:gd name="connsiteY9" fmla="*/ 1187356 h 1392072"/>
                <a:gd name="connsiteX10" fmla="*/ 3452884 w 3452884"/>
                <a:gd name="connsiteY10" fmla="*/ 955344 h 1392072"/>
                <a:gd name="connsiteX11" fmla="*/ 3384645 w 3452884"/>
                <a:gd name="connsiteY11" fmla="*/ 859809 h 1392072"/>
                <a:gd name="connsiteX12" fmla="*/ 3343702 w 3452884"/>
                <a:gd name="connsiteY12" fmla="*/ 846162 h 1392072"/>
                <a:gd name="connsiteX13" fmla="*/ 3302758 w 3452884"/>
                <a:gd name="connsiteY13" fmla="*/ 777923 h 1392072"/>
                <a:gd name="connsiteX14" fmla="*/ 2715905 w 3452884"/>
                <a:gd name="connsiteY14" fmla="*/ 327547 h 1392072"/>
                <a:gd name="connsiteX15" fmla="*/ 2142699 w 3452884"/>
                <a:gd name="connsiteY15" fmla="*/ 40944 h 1392072"/>
                <a:gd name="connsiteX16" fmla="*/ 1965278 w 3452884"/>
                <a:gd name="connsiteY16" fmla="*/ 0 h 1392072"/>
                <a:gd name="connsiteX0" fmla="*/ 1965278 w 3452884"/>
                <a:gd name="connsiteY0" fmla="*/ 0 h 1392072"/>
                <a:gd name="connsiteX1" fmla="*/ 1296538 w 3452884"/>
                <a:gd name="connsiteY1" fmla="*/ 81887 h 1392072"/>
                <a:gd name="connsiteX2" fmla="*/ 859809 w 3452884"/>
                <a:gd name="connsiteY2" fmla="*/ 259308 h 1392072"/>
                <a:gd name="connsiteX3" fmla="*/ 327547 w 3452884"/>
                <a:gd name="connsiteY3" fmla="*/ 723332 h 1392072"/>
                <a:gd name="connsiteX4" fmla="*/ 13648 w 3452884"/>
                <a:gd name="connsiteY4" fmla="*/ 1078174 h 1392072"/>
                <a:gd name="connsiteX5" fmla="*/ 0 w 3452884"/>
                <a:gd name="connsiteY5" fmla="*/ 1296538 h 1392072"/>
                <a:gd name="connsiteX6" fmla="*/ 504967 w 3452884"/>
                <a:gd name="connsiteY6" fmla="*/ 1364776 h 1392072"/>
                <a:gd name="connsiteX7" fmla="*/ 1978926 w 3452884"/>
                <a:gd name="connsiteY7" fmla="*/ 1392072 h 1392072"/>
                <a:gd name="connsiteX8" fmla="*/ 3043451 w 3452884"/>
                <a:gd name="connsiteY8" fmla="*/ 1310185 h 1392072"/>
                <a:gd name="connsiteX9" fmla="*/ 3439236 w 3452884"/>
                <a:gd name="connsiteY9" fmla="*/ 1187356 h 1392072"/>
                <a:gd name="connsiteX10" fmla="*/ 3452884 w 3452884"/>
                <a:gd name="connsiteY10" fmla="*/ 955344 h 1392072"/>
                <a:gd name="connsiteX11" fmla="*/ 3384645 w 3452884"/>
                <a:gd name="connsiteY11" fmla="*/ 859809 h 1392072"/>
                <a:gd name="connsiteX12" fmla="*/ 3343702 w 3452884"/>
                <a:gd name="connsiteY12" fmla="*/ 846162 h 1392072"/>
                <a:gd name="connsiteX13" fmla="*/ 3302758 w 3452884"/>
                <a:gd name="connsiteY13" fmla="*/ 777923 h 1392072"/>
                <a:gd name="connsiteX14" fmla="*/ 2715905 w 3452884"/>
                <a:gd name="connsiteY14" fmla="*/ 327547 h 1392072"/>
                <a:gd name="connsiteX15" fmla="*/ 2142699 w 3452884"/>
                <a:gd name="connsiteY15" fmla="*/ 40944 h 1392072"/>
                <a:gd name="connsiteX16" fmla="*/ 1965278 w 3452884"/>
                <a:gd name="connsiteY16" fmla="*/ 0 h 1392072"/>
                <a:gd name="connsiteX0" fmla="*/ 1965278 w 3507475"/>
                <a:gd name="connsiteY0" fmla="*/ 0 h 1392072"/>
                <a:gd name="connsiteX1" fmla="*/ 1296538 w 3507475"/>
                <a:gd name="connsiteY1" fmla="*/ 81887 h 1392072"/>
                <a:gd name="connsiteX2" fmla="*/ 859809 w 3507475"/>
                <a:gd name="connsiteY2" fmla="*/ 259308 h 1392072"/>
                <a:gd name="connsiteX3" fmla="*/ 327547 w 3507475"/>
                <a:gd name="connsiteY3" fmla="*/ 723332 h 1392072"/>
                <a:gd name="connsiteX4" fmla="*/ 13648 w 3507475"/>
                <a:gd name="connsiteY4" fmla="*/ 1078174 h 1392072"/>
                <a:gd name="connsiteX5" fmla="*/ 0 w 3507475"/>
                <a:gd name="connsiteY5" fmla="*/ 1296538 h 1392072"/>
                <a:gd name="connsiteX6" fmla="*/ 504967 w 3507475"/>
                <a:gd name="connsiteY6" fmla="*/ 1364776 h 1392072"/>
                <a:gd name="connsiteX7" fmla="*/ 1978926 w 3507475"/>
                <a:gd name="connsiteY7" fmla="*/ 1392072 h 1392072"/>
                <a:gd name="connsiteX8" fmla="*/ 3043451 w 3507475"/>
                <a:gd name="connsiteY8" fmla="*/ 1310185 h 1392072"/>
                <a:gd name="connsiteX9" fmla="*/ 3439236 w 3507475"/>
                <a:gd name="connsiteY9" fmla="*/ 1187356 h 1392072"/>
                <a:gd name="connsiteX10" fmla="*/ 3452884 w 3507475"/>
                <a:gd name="connsiteY10" fmla="*/ 955344 h 1392072"/>
                <a:gd name="connsiteX11" fmla="*/ 3384645 w 3507475"/>
                <a:gd name="connsiteY11" fmla="*/ 859809 h 1392072"/>
                <a:gd name="connsiteX12" fmla="*/ 3343702 w 3507475"/>
                <a:gd name="connsiteY12" fmla="*/ 846162 h 1392072"/>
                <a:gd name="connsiteX13" fmla="*/ 3302758 w 3507475"/>
                <a:gd name="connsiteY13" fmla="*/ 777923 h 1392072"/>
                <a:gd name="connsiteX14" fmla="*/ 2715905 w 3507475"/>
                <a:gd name="connsiteY14" fmla="*/ 327547 h 1392072"/>
                <a:gd name="connsiteX15" fmla="*/ 2142699 w 3507475"/>
                <a:gd name="connsiteY15" fmla="*/ 40944 h 1392072"/>
                <a:gd name="connsiteX16" fmla="*/ 1965278 w 3507475"/>
                <a:gd name="connsiteY16" fmla="*/ 0 h 1392072"/>
                <a:gd name="connsiteX0" fmla="*/ 1965278 w 3507475"/>
                <a:gd name="connsiteY0" fmla="*/ 0 h 1392072"/>
                <a:gd name="connsiteX1" fmla="*/ 1296538 w 3507475"/>
                <a:gd name="connsiteY1" fmla="*/ 81887 h 1392072"/>
                <a:gd name="connsiteX2" fmla="*/ 859809 w 3507475"/>
                <a:gd name="connsiteY2" fmla="*/ 259308 h 1392072"/>
                <a:gd name="connsiteX3" fmla="*/ 327547 w 3507475"/>
                <a:gd name="connsiteY3" fmla="*/ 723332 h 1392072"/>
                <a:gd name="connsiteX4" fmla="*/ 13648 w 3507475"/>
                <a:gd name="connsiteY4" fmla="*/ 1078174 h 1392072"/>
                <a:gd name="connsiteX5" fmla="*/ 0 w 3507475"/>
                <a:gd name="connsiteY5" fmla="*/ 1296538 h 1392072"/>
                <a:gd name="connsiteX6" fmla="*/ 504967 w 3507475"/>
                <a:gd name="connsiteY6" fmla="*/ 1364776 h 1392072"/>
                <a:gd name="connsiteX7" fmla="*/ 1978926 w 3507475"/>
                <a:gd name="connsiteY7" fmla="*/ 1392072 h 1392072"/>
                <a:gd name="connsiteX8" fmla="*/ 3043451 w 3507475"/>
                <a:gd name="connsiteY8" fmla="*/ 1310185 h 1392072"/>
                <a:gd name="connsiteX9" fmla="*/ 3439236 w 3507475"/>
                <a:gd name="connsiteY9" fmla="*/ 1187356 h 1392072"/>
                <a:gd name="connsiteX10" fmla="*/ 3452884 w 3507475"/>
                <a:gd name="connsiteY10" fmla="*/ 955344 h 1392072"/>
                <a:gd name="connsiteX11" fmla="*/ 3384645 w 3507475"/>
                <a:gd name="connsiteY11" fmla="*/ 859809 h 1392072"/>
                <a:gd name="connsiteX12" fmla="*/ 3343702 w 3507475"/>
                <a:gd name="connsiteY12" fmla="*/ 846162 h 1392072"/>
                <a:gd name="connsiteX13" fmla="*/ 3302758 w 3507475"/>
                <a:gd name="connsiteY13" fmla="*/ 777923 h 1392072"/>
                <a:gd name="connsiteX14" fmla="*/ 2715905 w 3507475"/>
                <a:gd name="connsiteY14" fmla="*/ 327547 h 1392072"/>
                <a:gd name="connsiteX15" fmla="*/ 2142699 w 3507475"/>
                <a:gd name="connsiteY15" fmla="*/ 40944 h 1392072"/>
                <a:gd name="connsiteX16" fmla="*/ 1965278 w 3507475"/>
                <a:gd name="connsiteY16" fmla="*/ 0 h 1392072"/>
                <a:gd name="connsiteX0" fmla="*/ 1965278 w 3507475"/>
                <a:gd name="connsiteY0" fmla="*/ 0 h 1392072"/>
                <a:gd name="connsiteX1" fmla="*/ 1296538 w 3507475"/>
                <a:gd name="connsiteY1" fmla="*/ 81887 h 1392072"/>
                <a:gd name="connsiteX2" fmla="*/ 859809 w 3507475"/>
                <a:gd name="connsiteY2" fmla="*/ 259308 h 1392072"/>
                <a:gd name="connsiteX3" fmla="*/ 327547 w 3507475"/>
                <a:gd name="connsiteY3" fmla="*/ 723332 h 1392072"/>
                <a:gd name="connsiteX4" fmla="*/ 13648 w 3507475"/>
                <a:gd name="connsiteY4" fmla="*/ 1078174 h 1392072"/>
                <a:gd name="connsiteX5" fmla="*/ 0 w 3507475"/>
                <a:gd name="connsiteY5" fmla="*/ 1296538 h 1392072"/>
                <a:gd name="connsiteX6" fmla="*/ 504967 w 3507475"/>
                <a:gd name="connsiteY6" fmla="*/ 1364776 h 1392072"/>
                <a:gd name="connsiteX7" fmla="*/ 1978926 w 3507475"/>
                <a:gd name="connsiteY7" fmla="*/ 1392072 h 1392072"/>
                <a:gd name="connsiteX8" fmla="*/ 3043451 w 3507475"/>
                <a:gd name="connsiteY8" fmla="*/ 1310185 h 1392072"/>
                <a:gd name="connsiteX9" fmla="*/ 3439236 w 3507475"/>
                <a:gd name="connsiteY9" fmla="*/ 1187356 h 1392072"/>
                <a:gd name="connsiteX10" fmla="*/ 3452884 w 3507475"/>
                <a:gd name="connsiteY10" fmla="*/ 955344 h 1392072"/>
                <a:gd name="connsiteX11" fmla="*/ 3384645 w 3507475"/>
                <a:gd name="connsiteY11" fmla="*/ 859809 h 1392072"/>
                <a:gd name="connsiteX12" fmla="*/ 3343702 w 3507475"/>
                <a:gd name="connsiteY12" fmla="*/ 846162 h 1392072"/>
                <a:gd name="connsiteX13" fmla="*/ 3302758 w 3507475"/>
                <a:gd name="connsiteY13" fmla="*/ 777923 h 1392072"/>
                <a:gd name="connsiteX14" fmla="*/ 2715905 w 3507475"/>
                <a:gd name="connsiteY14" fmla="*/ 327547 h 1392072"/>
                <a:gd name="connsiteX15" fmla="*/ 2142699 w 3507475"/>
                <a:gd name="connsiteY15" fmla="*/ 40944 h 1392072"/>
                <a:gd name="connsiteX16" fmla="*/ 1965278 w 3507475"/>
                <a:gd name="connsiteY16" fmla="*/ 0 h 1392072"/>
                <a:gd name="connsiteX0" fmla="*/ 1965278 w 3507475"/>
                <a:gd name="connsiteY0" fmla="*/ 0 h 1392072"/>
                <a:gd name="connsiteX1" fmla="*/ 1296538 w 3507475"/>
                <a:gd name="connsiteY1" fmla="*/ 81887 h 1392072"/>
                <a:gd name="connsiteX2" fmla="*/ 859809 w 3507475"/>
                <a:gd name="connsiteY2" fmla="*/ 259308 h 1392072"/>
                <a:gd name="connsiteX3" fmla="*/ 327547 w 3507475"/>
                <a:gd name="connsiteY3" fmla="*/ 723332 h 1392072"/>
                <a:gd name="connsiteX4" fmla="*/ 13648 w 3507475"/>
                <a:gd name="connsiteY4" fmla="*/ 1078174 h 1392072"/>
                <a:gd name="connsiteX5" fmla="*/ 0 w 3507475"/>
                <a:gd name="connsiteY5" fmla="*/ 1296538 h 1392072"/>
                <a:gd name="connsiteX6" fmla="*/ 504967 w 3507475"/>
                <a:gd name="connsiteY6" fmla="*/ 1364776 h 1392072"/>
                <a:gd name="connsiteX7" fmla="*/ 1978926 w 3507475"/>
                <a:gd name="connsiteY7" fmla="*/ 1392072 h 1392072"/>
                <a:gd name="connsiteX8" fmla="*/ 3043451 w 3507475"/>
                <a:gd name="connsiteY8" fmla="*/ 1310185 h 1392072"/>
                <a:gd name="connsiteX9" fmla="*/ 3439236 w 3507475"/>
                <a:gd name="connsiteY9" fmla="*/ 1187356 h 1392072"/>
                <a:gd name="connsiteX10" fmla="*/ 3452884 w 3507475"/>
                <a:gd name="connsiteY10" fmla="*/ 955344 h 1392072"/>
                <a:gd name="connsiteX11" fmla="*/ 3384645 w 3507475"/>
                <a:gd name="connsiteY11" fmla="*/ 859809 h 1392072"/>
                <a:gd name="connsiteX12" fmla="*/ 3343702 w 3507475"/>
                <a:gd name="connsiteY12" fmla="*/ 846162 h 1392072"/>
                <a:gd name="connsiteX13" fmla="*/ 3302758 w 3507475"/>
                <a:gd name="connsiteY13" fmla="*/ 777923 h 1392072"/>
                <a:gd name="connsiteX14" fmla="*/ 2715905 w 3507475"/>
                <a:gd name="connsiteY14" fmla="*/ 327547 h 1392072"/>
                <a:gd name="connsiteX15" fmla="*/ 2142699 w 3507475"/>
                <a:gd name="connsiteY15" fmla="*/ 40944 h 1392072"/>
                <a:gd name="connsiteX16" fmla="*/ 1965278 w 3507475"/>
                <a:gd name="connsiteY16" fmla="*/ 0 h 1392072"/>
                <a:gd name="connsiteX0" fmla="*/ 1965278 w 3496102"/>
                <a:gd name="connsiteY0" fmla="*/ 0 h 1392072"/>
                <a:gd name="connsiteX1" fmla="*/ 1296538 w 3496102"/>
                <a:gd name="connsiteY1" fmla="*/ 81887 h 1392072"/>
                <a:gd name="connsiteX2" fmla="*/ 859809 w 3496102"/>
                <a:gd name="connsiteY2" fmla="*/ 259308 h 1392072"/>
                <a:gd name="connsiteX3" fmla="*/ 327547 w 3496102"/>
                <a:gd name="connsiteY3" fmla="*/ 723332 h 1392072"/>
                <a:gd name="connsiteX4" fmla="*/ 13648 w 3496102"/>
                <a:gd name="connsiteY4" fmla="*/ 1078174 h 1392072"/>
                <a:gd name="connsiteX5" fmla="*/ 0 w 3496102"/>
                <a:gd name="connsiteY5" fmla="*/ 1296538 h 1392072"/>
                <a:gd name="connsiteX6" fmla="*/ 504967 w 3496102"/>
                <a:gd name="connsiteY6" fmla="*/ 1364776 h 1392072"/>
                <a:gd name="connsiteX7" fmla="*/ 1978926 w 3496102"/>
                <a:gd name="connsiteY7" fmla="*/ 1392072 h 1392072"/>
                <a:gd name="connsiteX8" fmla="*/ 3043451 w 3496102"/>
                <a:gd name="connsiteY8" fmla="*/ 1310185 h 1392072"/>
                <a:gd name="connsiteX9" fmla="*/ 3439236 w 3496102"/>
                <a:gd name="connsiteY9" fmla="*/ 1187356 h 1392072"/>
                <a:gd name="connsiteX10" fmla="*/ 3384645 w 3496102"/>
                <a:gd name="connsiteY10" fmla="*/ 859809 h 1392072"/>
                <a:gd name="connsiteX11" fmla="*/ 3343702 w 3496102"/>
                <a:gd name="connsiteY11" fmla="*/ 846162 h 1392072"/>
                <a:gd name="connsiteX12" fmla="*/ 3302758 w 3496102"/>
                <a:gd name="connsiteY12" fmla="*/ 777923 h 1392072"/>
                <a:gd name="connsiteX13" fmla="*/ 2715905 w 3496102"/>
                <a:gd name="connsiteY13" fmla="*/ 327547 h 1392072"/>
                <a:gd name="connsiteX14" fmla="*/ 2142699 w 3496102"/>
                <a:gd name="connsiteY14" fmla="*/ 40944 h 1392072"/>
                <a:gd name="connsiteX15" fmla="*/ 1965278 w 3496102"/>
                <a:gd name="connsiteY15" fmla="*/ 0 h 1392072"/>
                <a:gd name="connsiteX0" fmla="*/ 1965278 w 3496102"/>
                <a:gd name="connsiteY0" fmla="*/ 0 h 1392072"/>
                <a:gd name="connsiteX1" fmla="*/ 1296538 w 3496102"/>
                <a:gd name="connsiteY1" fmla="*/ 81887 h 1392072"/>
                <a:gd name="connsiteX2" fmla="*/ 859809 w 3496102"/>
                <a:gd name="connsiteY2" fmla="*/ 259308 h 1392072"/>
                <a:gd name="connsiteX3" fmla="*/ 327547 w 3496102"/>
                <a:gd name="connsiteY3" fmla="*/ 723332 h 1392072"/>
                <a:gd name="connsiteX4" fmla="*/ 13648 w 3496102"/>
                <a:gd name="connsiteY4" fmla="*/ 1078174 h 1392072"/>
                <a:gd name="connsiteX5" fmla="*/ 0 w 3496102"/>
                <a:gd name="connsiteY5" fmla="*/ 1296538 h 1392072"/>
                <a:gd name="connsiteX6" fmla="*/ 504967 w 3496102"/>
                <a:gd name="connsiteY6" fmla="*/ 1364776 h 1392072"/>
                <a:gd name="connsiteX7" fmla="*/ 1978926 w 3496102"/>
                <a:gd name="connsiteY7" fmla="*/ 1392072 h 1392072"/>
                <a:gd name="connsiteX8" fmla="*/ 3043451 w 3496102"/>
                <a:gd name="connsiteY8" fmla="*/ 1310185 h 1392072"/>
                <a:gd name="connsiteX9" fmla="*/ 3439236 w 3496102"/>
                <a:gd name="connsiteY9" fmla="*/ 1187356 h 1392072"/>
                <a:gd name="connsiteX10" fmla="*/ 3384645 w 3496102"/>
                <a:gd name="connsiteY10" fmla="*/ 859809 h 1392072"/>
                <a:gd name="connsiteX11" fmla="*/ 3302758 w 3496102"/>
                <a:gd name="connsiteY11" fmla="*/ 777923 h 1392072"/>
                <a:gd name="connsiteX12" fmla="*/ 2715905 w 3496102"/>
                <a:gd name="connsiteY12" fmla="*/ 327547 h 1392072"/>
                <a:gd name="connsiteX13" fmla="*/ 2142699 w 3496102"/>
                <a:gd name="connsiteY13" fmla="*/ 40944 h 1392072"/>
                <a:gd name="connsiteX14" fmla="*/ 1965278 w 3496102"/>
                <a:gd name="connsiteY14" fmla="*/ 0 h 1392072"/>
                <a:gd name="connsiteX0" fmla="*/ 1965278 w 3482454"/>
                <a:gd name="connsiteY0" fmla="*/ 0 h 1392072"/>
                <a:gd name="connsiteX1" fmla="*/ 1296538 w 3482454"/>
                <a:gd name="connsiteY1" fmla="*/ 81887 h 1392072"/>
                <a:gd name="connsiteX2" fmla="*/ 859809 w 3482454"/>
                <a:gd name="connsiteY2" fmla="*/ 259308 h 1392072"/>
                <a:gd name="connsiteX3" fmla="*/ 327547 w 3482454"/>
                <a:gd name="connsiteY3" fmla="*/ 723332 h 1392072"/>
                <a:gd name="connsiteX4" fmla="*/ 13648 w 3482454"/>
                <a:gd name="connsiteY4" fmla="*/ 1078174 h 1392072"/>
                <a:gd name="connsiteX5" fmla="*/ 0 w 3482454"/>
                <a:gd name="connsiteY5" fmla="*/ 1296538 h 1392072"/>
                <a:gd name="connsiteX6" fmla="*/ 504967 w 3482454"/>
                <a:gd name="connsiteY6" fmla="*/ 1364776 h 1392072"/>
                <a:gd name="connsiteX7" fmla="*/ 1978926 w 3482454"/>
                <a:gd name="connsiteY7" fmla="*/ 1392072 h 1392072"/>
                <a:gd name="connsiteX8" fmla="*/ 3043451 w 3482454"/>
                <a:gd name="connsiteY8" fmla="*/ 1310185 h 1392072"/>
                <a:gd name="connsiteX9" fmla="*/ 3439236 w 3482454"/>
                <a:gd name="connsiteY9" fmla="*/ 1187356 h 1392072"/>
                <a:gd name="connsiteX10" fmla="*/ 3302758 w 3482454"/>
                <a:gd name="connsiteY10" fmla="*/ 777923 h 1392072"/>
                <a:gd name="connsiteX11" fmla="*/ 2715905 w 3482454"/>
                <a:gd name="connsiteY11" fmla="*/ 327547 h 1392072"/>
                <a:gd name="connsiteX12" fmla="*/ 2142699 w 3482454"/>
                <a:gd name="connsiteY12" fmla="*/ 40944 h 1392072"/>
                <a:gd name="connsiteX13" fmla="*/ 1965278 w 3482454"/>
                <a:gd name="connsiteY13" fmla="*/ 0 h 1392072"/>
                <a:gd name="connsiteX0" fmla="*/ 1965278 w 3482454"/>
                <a:gd name="connsiteY0" fmla="*/ 0 h 1392072"/>
                <a:gd name="connsiteX1" fmla="*/ 1296538 w 3482454"/>
                <a:gd name="connsiteY1" fmla="*/ 81887 h 1392072"/>
                <a:gd name="connsiteX2" fmla="*/ 859809 w 3482454"/>
                <a:gd name="connsiteY2" fmla="*/ 259308 h 1392072"/>
                <a:gd name="connsiteX3" fmla="*/ 327547 w 3482454"/>
                <a:gd name="connsiteY3" fmla="*/ 723332 h 1392072"/>
                <a:gd name="connsiteX4" fmla="*/ 13648 w 3482454"/>
                <a:gd name="connsiteY4" fmla="*/ 1078174 h 1392072"/>
                <a:gd name="connsiteX5" fmla="*/ 0 w 3482454"/>
                <a:gd name="connsiteY5" fmla="*/ 1296538 h 1392072"/>
                <a:gd name="connsiteX6" fmla="*/ 504967 w 3482454"/>
                <a:gd name="connsiteY6" fmla="*/ 1364776 h 1392072"/>
                <a:gd name="connsiteX7" fmla="*/ 1978926 w 3482454"/>
                <a:gd name="connsiteY7" fmla="*/ 1392072 h 1392072"/>
                <a:gd name="connsiteX8" fmla="*/ 3043451 w 3482454"/>
                <a:gd name="connsiteY8" fmla="*/ 1310185 h 1392072"/>
                <a:gd name="connsiteX9" fmla="*/ 3439236 w 3482454"/>
                <a:gd name="connsiteY9" fmla="*/ 1187356 h 1392072"/>
                <a:gd name="connsiteX10" fmla="*/ 3214048 w 3482454"/>
                <a:gd name="connsiteY10" fmla="*/ 764275 h 1392072"/>
                <a:gd name="connsiteX11" fmla="*/ 2715905 w 3482454"/>
                <a:gd name="connsiteY11" fmla="*/ 327547 h 1392072"/>
                <a:gd name="connsiteX12" fmla="*/ 2142699 w 3482454"/>
                <a:gd name="connsiteY12" fmla="*/ 40944 h 1392072"/>
                <a:gd name="connsiteX13" fmla="*/ 1965278 w 3482454"/>
                <a:gd name="connsiteY13" fmla="*/ 0 h 1392072"/>
                <a:gd name="connsiteX0" fmla="*/ 2047165 w 3564341"/>
                <a:gd name="connsiteY0" fmla="*/ 0 h 1392072"/>
                <a:gd name="connsiteX1" fmla="*/ 1378425 w 3564341"/>
                <a:gd name="connsiteY1" fmla="*/ 81887 h 1392072"/>
                <a:gd name="connsiteX2" fmla="*/ 941696 w 3564341"/>
                <a:gd name="connsiteY2" fmla="*/ 259308 h 1392072"/>
                <a:gd name="connsiteX3" fmla="*/ 409434 w 3564341"/>
                <a:gd name="connsiteY3" fmla="*/ 723332 h 1392072"/>
                <a:gd name="connsiteX4" fmla="*/ 95535 w 3564341"/>
                <a:gd name="connsiteY4" fmla="*/ 1078174 h 1392072"/>
                <a:gd name="connsiteX5" fmla="*/ 81887 w 3564341"/>
                <a:gd name="connsiteY5" fmla="*/ 1296538 h 1392072"/>
                <a:gd name="connsiteX6" fmla="*/ 586854 w 3564341"/>
                <a:gd name="connsiteY6" fmla="*/ 1364776 h 1392072"/>
                <a:gd name="connsiteX7" fmla="*/ 2060813 w 3564341"/>
                <a:gd name="connsiteY7" fmla="*/ 1392072 h 1392072"/>
                <a:gd name="connsiteX8" fmla="*/ 3125338 w 3564341"/>
                <a:gd name="connsiteY8" fmla="*/ 1310185 h 1392072"/>
                <a:gd name="connsiteX9" fmla="*/ 3521123 w 3564341"/>
                <a:gd name="connsiteY9" fmla="*/ 1187356 h 1392072"/>
                <a:gd name="connsiteX10" fmla="*/ 3295935 w 3564341"/>
                <a:gd name="connsiteY10" fmla="*/ 764275 h 1392072"/>
                <a:gd name="connsiteX11" fmla="*/ 2797792 w 3564341"/>
                <a:gd name="connsiteY11" fmla="*/ 327547 h 1392072"/>
                <a:gd name="connsiteX12" fmla="*/ 2224586 w 3564341"/>
                <a:gd name="connsiteY12" fmla="*/ 40944 h 1392072"/>
                <a:gd name="connsiteX13" fmla="*/ 2047165 w 3564341"/>
                <a:gd name="connsiteY13" fmla="*/ 0 h 1392072"/>
                <a:gd name="connsiteX0" fmla="*/ 2047165 w 3564341"/>
                <a:gd name="connsiteY0" fmla="*/ 13647 h 1405719"/>
                <a:gd name="connsiteX1" fmla="*/ 1378425 w 3564341"/>
                <a:gd name="connsiteY1" fmla="*/ 95534 h 1405719"/>
                <a:gd name="connsiteX2" fmla="*/ 941696 w 3564341"/>
                <a:gd name="connsiteY2" fmla="*/ 272955 h 1405719"/>
                <a:gd name="connsiteX3" fmla="*/ 409434 w 3564341"/>
                <a:gd name="connsiteY3" fmla="*/ 736979 h 1405719"/>
                <a:gd name="connsiteX4" fmla="*/ 95535 w 3564341"/>
                <a:gd name="connsiteY4" fmla="*/ 1091821 h 1405719"/>
                <a:gd name="connsiteX5" fmla="*/ 81887 w 3564341"/>
                <a:gd name="connsiteY5" fmla="*/ 1310185 h 1405719"/>
                <a:gd name="connsiteX6" fmla="*/ 586854 w 3564341"/>
                <a:gd name="connsiteY6" fmla="*/ 1378423 h 1405719"/>
                <a:gd name="connsiteX7" fmla="*/ 2060813 w 3564341"/>
                <a:gd name="connsiteY7" fmla="*/ 1405719 h 1405719"/>
                <a:gd name="connsiteX8" fmla="*/ 3125338 w 3564341"/>
                <a:gd name="connsiteY8" fmla="*/ 1323832 h 1405719"/>
                <a:gd name="connsiteX9" fmla="*/ 3521123 w 3564341"/>
                <a:gd name="connsiteY9" fmla="*/ 1201003 h 1405719"/>
                <a:gd name="connsiteX10" fmla="*/ 3295935 w 3564341"/>
                <a:gd name="connsiteY10" fmla="*/ 777922 h 1405719"/>
                <a:gd name="connsiteX11" fmla="*/ 2797792 w 3564341"/>
                <a:gd name="connsiteY11" fmla="*/ 341194 h 1405719"/>
                <a:gd name="connsiteX12" fmla="*/ 2224586 w 3564341"/>
                <a:gd name="connsiteY12" fmla="*/ 54591 h 1405719"/>
                <a:gd name="connsiteX13" fmla="*/ 2047165 w 3564341"/>
                <a:gd name="connsiteY13" fmla="*/ 13647 h 1405719"/>
                <a:gd name="connsiteX0" fmla="*/ 2047165 w 3535009"/>
                <a:gd name="connsiteY0" fmla="*/ 13647 h 1405719"/>
                <a:gd name="connsiteX1" fmla="*/ 1378425 w 3535009"/>
                <a:gd name="connsiteY1" fmla="*/ 95534 h 1405719"/>
                <a:gd name="connsiteX2" fmla="*/ 941696 w 3535009"/>
                <a:gd name="connsiteY2" fmla="*/ 272955 h 1405719"/>
                <a:gd name="connsiteX3" fmla="*/ 409434 w 3535009"/>
                <a:gd name="connsiteY3" fmla="*/ 736979 h 1405719"/>
                <a:gd name="connsiteX4" fmla="*/ 95535 w 3535009"/>
                <a:gd name="connsiteY4" fmla="*/ 1091821 h 1405719"/>
                <a:gd name="connsiteX5" fmla="*/ 81887 w 3535009"/>
                <a:gd name="connsiteY5" fmla="*/ 1310185 h 1405719"/>
                <a:gd name="connsiteX6" fmla="*/ 586854 w 3535009"/>
                <a:gd name="connsiteY6" fmla="*/ 1378423 h 1405719"/>
                <a:gd name="connsiteX7" fmla="*/ 2060813 w 3535009"/>
                <a:gd name="connsiteY7" fmla="*/ 1405719 h 1405719"/>
                <a:gd name="connsiteX8" fmla="*/ 3125338 w 3535009"/>
                <a:gd name="connsiteY8" fmla="*/ 1323832 h 1405719"/>
                <a:gd name="connsiteX9" fmla="*/ 3491791 w 3535009"/>
                <a:gd name="connsiteY9" fmla="*/ 1206852 h 1405719"/>
                <a:gd name="connsiteX10" fmla="*/ 3295935 w 3535009"/>
                <a:gd name="connsiteY10" fmla="*/ 777922 h 1405719"/>
                <a:gd name="connsiteX11" fmla="*/ 2797792 w 3535009"/>
                <a:gd name="connsiteY11" fmla="*/ 341194 h 1405719"/>
                <a:gd name="connsiteX12" fmla="*/ 2224586 w 3535009"/>
                <a:gd name="connsiteY12" fmla="*/ 54591 h 1405719"/>
                <a:gd name="connsiteX13" fmla="*/ 2047165 w 3535009"/>
                <a:gd name="connsiteY13" fmla="*/ 13647 h 1405719"/>
                <a:gd name="connsiteX0" fmla="*/ 2047165 w 3535009"/>
                <a:gd name="connsiteY0" fmla="*/ 13647 h 1405719"/>
                <a:gd name="connsiteX1" fmla="*/ 1378425 w 3535009"/>
                <a:gd name="connsiteY1" fmla="*/ 95534 h 1405719"/>
                <a:gd name="connsiteX2" fmla="*/ 941696 w 3535009"/>
                <a:gd name="connsiteY2" fmla="*/ 272955 h 1405719"/>
                <a:gd name="connsiteX3" fmla="*/ 409434 w 3535009"/>
                <a:gd name="connsiteY3" fmla="*/ 736979 h 1405719"/>
                <a:gd name="connsiteX4" fmla="*/ 95535 w 3535009"/>
                <a:gd name="connsiteY4" fmla="*/ 1091821 h 1405719"/>
                <a:gd name="connsiteX5" fmla="*/ 81887 w 3535009"/>
                <a:gd name="connsiteY5" fmla="*/ 1310185 h 1405719"/>
                <a:gd name="connsiteX6" fmla="*/ 586854 w 3535009"/>
                <a:gd name="connsiteY6" fmla="*/ 1378423 h 1405719"/>
                <a:gd name="connsiteX7" fmla="*/ 2060813 w 3535009"/>
                <a:gd name="connsiteY7" fmla="*/ 1405719 h 1405719"/>
                <a:gd name="connsiteX8" fmla="*/ 3125338 w 3535009"/>
                <a:gd name="connsiteY8" fmla="*/ 1323832 h 1405719"/>
                <a:gd name="connsiteX9" fmla="*/ 3491791 w 3535009"/>
                <a:gd name="connsiteY9" fmla="*/ 1206852 h 1405719"/>
                <a:gd name="connsiteX10" fmla="*/ 3295935 w 3535009"/>
                <a:gd name="connsiteY10" fmla="*/ 777922 h 1405719"/>
                <a:gd name="connsiteX11" fmla="*/ 2797792 w 3535009"/>
                <a:gd name="connsiteY11" fmla="*/ 341194 h 1405719"/>
                <a:gd name="connsiteX12" fmla="*/ 2224586 w 3535009"/>
                <a:gd name="connsiteY12" fmla="*/ 54591 h 1405719"/>
                <a:gd name="connsiteX13" fmla="*/ 2047165 w 3535009"/>
                <a:gd name="connsiteY13" fmla="*/ 13647 h 1405719"/>
                <a:gd name="connsiteX0" fmla="*/ 2047165 w 3535009"/>
                <a:gd name="connsiteY0" fmla="*/ 13647 h 1405719"/>
                <a:gd name="connsiteX1" fmla="*/ 1378425 w 3535009"/>
                <a:gd name="connsiteY1" fmla="*/ 95534 h 1405719"/>
                <a:gd name="connsiteX2" fmla="*/ 941696 w 3535009"/>
                <a:gd name="connsiteY2" fmla="*/ 272955 h 1405719"/>
                <a:gd name="connsiteX3" fmla="*/ 409434 w 3535009"/>
                <a:gd name="connsiteY3" fmla="*/ 736979 h 1405719"/>
                <a:gd name="connsiteX4" fmla="*/ 95535 w 3535009"/>
                <a:gd name="connsiteY4" fmla="*/ 1091821 h 1405719"/>
                <a:gd name="connsiteX5" fmla="*/ 81887 w 3535009"/>
                <a:gd name="connsiteY5" fmla="*/ 1310185 h 1405719"/>
                <a:gd name="connsiteX6" fmla="*/ 586854 w 3535009"/>
                <a:gd name="connsiteY6" fmla="*/ 1378423 h 1405719"/>
                <a:gd name="connsiteX7" fmla="*/ 2060813 w 3535009"/>
                <a:gd name="connsiteY7" fmla="*/ 1405719 h 1405719"/>
                <a:gd name="connsiteX8" fmla="*/ 3125338 w 3535009"/>
                <a:gd name="connsiteY8" fmla="*/ 1323832 h 1405719"/>
                <a:gd name="connsiteX9" fmla="*/ 3491791 w 3535009"/>
                <a:gd name="connsiteY9" fmla="*/ 1206852 h 1405719"/>
                <a:gd name="connsiteX10" fmla="*/ 3295935 w 3535009"/>
                <a:gd name="connsiteY10" fmla="*/ 777922 h 1405719"/>
                <a:gd name="connsiteX11" fmla="*/ 2797792 w 3535009"/>
                <a:gd name="connsiteY11" fmla="*/ 341194 h 1405719"/>
                <a:gd name="connsiteX12" fmla="*/ 2224586 w 3535009"/>
                <a:gd name="connsiteY12" fmla="*/ 54591 h 1405719"/>
                <a:gd name="connsiteX13" fmla="*/ 2047165 w 3535009"/>
                <a:gd name="connsiteY13" fmla="*/ 13647 h 1405719"/>
                <a:gd name="connsiteX0" fmla="*/ 2189004 w 3465041"/>
                <a:gd name="connsiteY0" fmla="*/ 16160 h 1367288"/>
                <a:gd name="connsiteX1" fmla="*/ 1342843 w 3465041"/>
                <a:gd name="connsiteY1" fmla="*/ 57103 h 1367288"/>
                <a:gd name="connsiteX2" fmla="*/ 906114 w 3465041"/>
                <a:gd name="connsiteY2" fmla="*/ 234524 h 1367288"/>
                <a:gd name="connsiteX3" fmla="*/ 373852 w 3465041"/>
                <a:gd name="connsiteY3" fmla="*/ 698548 h 1367288"/>
                <a:gd name="connsiteX4" fmla="*/ 59953 w 3465041"/>
                <a:gd name="connsiteY4" fmla="*/ 1053390 h 1367288"/>
                <a:gd name="connsiteX5" fmla="*/ 46305 w 3465041"/>
                <a:gd name="connsiteY5" fmla="*/ 1271754 h 1367288"/>
                <a:gd name="connsiteX6" fmla="*/ 551272 w 3465041"/>
                <a:gd name="connsiteY6" fmla="*/ 1339992 h 1367288"/>
                <a:gd name="connsiteX7" fmla="*/ 2025231 w 3465041"/>
                <a:gd name="connsiteY7" fmla="*/ 1367288 h 1367288"/>
                <a:gd name="connsiteX8" fmla="*/ 3089756 w 3465041"/>
                <a:gd name="connsiteY8" fmla="*/ 1285401 h 1367288"/>
                <a:gd name="connsiteX9" fmla="*/ 3456209 w 3465041"/>
                <a:gd name="connsiteY9" fmla="*/ 1168421 h 1367288"/>
                <a:gd name="connsiteX10" fmla="*/ 3260353 w 3465041"/>
                <a:gd name="connsiteY10" fmla="*/ 739491 h 1367288"/>
                <a:gd name="connsiteX11" fmla="*/ 2762210 w 3465041"/>
                <a:gd name="connsiteY11" fmla="*/ 302763 h 1367288"/>
                <a:gd name="connsiteX12" fmla="*/ 2189004 w 3465041"/>
                <a:gd name="connsiteY12" fmla="*/ 16160 h 1367288"/>
                <a:gd name="connsiteX0" fmla="*/ 1971350 w 3465041"/>
                <a:gd name="connsiteY0" fmla="*/ 66472 h 1322901"/>
                <a:gd name="connsiteX1" fmla="*/ 1342843 w 3465041"/>
                <a:gd name="connsiteY1" fmla="*/ 12716 h 1322901"/>
                <a:gd name="connsiteX2" fmla="*/ 906114 w 3465041"/>
                <a:gd name="connsiteY2" fmla="*/ 190137 h 1322901"/>
                <a:gd name="connsiteX3" fmla="*/ 373852 w 3465041"/>
                <a:gd name="connsiteY3" fmla="*/ 654161 h 1322901"/>
                <a:gd name="connsiteX4" fmla="*/ 59953 w 3465041"/>
                <a:gd name="connsiteY4" fmla="*/ 1009003 h 1322901"/>
                <a:gd name="connsiteX5" fmla="*/ 46305 w 3465041"/>
                <a:gd name="connsiteY5" fmla="*/ 1227367 h 1322901"/>
                <a:gd name="connsiteX6" fmla="*/ 551272 w 3465041"/>
                <a:gd name="connsiteY6" fmla="*/ 1295605 h 1322901"/>
                <a:gd name="connsiteX7" fmla="*/ 2025231 w 3465041"/>
                <a:gd name="connsiteY7" fmla="*/ 1322901 h 1322901"/>
                <a:gd name="connsiteX8" fmla="*/ 3089756 w 3465041"/>
                <a:gd name="connsiteY8" fmla="*/ 1241014 h 1322901"/>
                <a:gd name="connsiteX9" fmla="*/ 3456209 w 3465041"/>
                <a:gd name="connsiteY9" fmla="*/ 1124034 h 1322901"/>
                <a:gd name="connsiteX10" fmla="*/ 3260353 w 3465041"/>
                <a:gd name="connsiteY10" fmla="*/ 695104 h 1322901"/>
                <a:gd name="connsiteX11" fmla="*/ 2762210 w 3465041"/>
                <a:gd name="connsiteY11" fmla="*/ 258376 h 1322901"/>
                <a:gd name="connsiteX12" fmla="*/ 1971350 w 3465041"/>
                <a:gd name="connsiteY12" fmla="*/ 66472 h 1322901"/>
                <a:gd name="connsiteX0" fmla="*/ 1971350 w 3465041"/>
                <a:gd name="connsiteY0" fmla="*/ 1983 h 1258412"/>
                <a:gd name="connsiteX1" fmla="*/ 906114 w 3465041"/>
                <a:gd name="connsiteY1" fmla="*/ 125648 h 1258412"/>
                <a:gd name="connsiteX2" fmla="*/ 373852 w 3465041"/>
                <a:gd name="connsiteY2" fmla="*/ 589672 h 1258412"/>
                <a:gd name="connsiteX3" fmla="*/ 59953 w 3465041"/>
                <a:gd name="connsiteY3" fmla="*/ 944514 h 1258412"/>
                <a:gd name="connsiteX4" fmla="*/ 46305 w 3465041"/>
                <a:gd name="connsiteY4" fmla="*/ 1162878 h 1258412"/>
                <a:gd name="connsiteX5" fmla="*/ 551272 w 3465041"/>
                <a:gd name="connsiteY5" fmla="*/ 1231116 h 1258412"/>
                <a:gd name="connsiteX6" fmla="*/ 2025231 w 3465041"/>
                <a:gd name="connsiteY6" fmla="*/ 1258412 h 1258412"/>
                <a:gd name="connsiteX7" fmla="*/ 3089756 w 3465041"/>
                <a:gd name="connsiteY7" fmla="*/ 1176525 h 1258412"/>
                <a:gd name="connsiteX8" fmla="*/ 3456209 w 3465041"/>
                <a:gd name="connsiteY8" fmla="*/ 1059545 h 1258412"/>
                <a:gd name="connsiteX9" fmla="*/ 3260353 w 3465041"/>
                <a:gd name="connsiteY9" fmla="*/ 630615 h 1258412"/>
                <a:gd name="connsiteX10" fmla="*/ 2762210 w 3465041"/>
                <a:gd name="connsiteY10" fmla="*/ 193887 h 1258412"/>
                <a:gd name="connsiteX11" fmla="*/ 1971350 w 3465041"/>
                <a:gd name="connsiteY11" fmla="*/ 1983 h 1258412"/>
                <a:gd name="connsiteX0" fmla="*/ 1971350 w 3465041"/>
                <a:gd name="connsiteY0" fmla="*/ 7537 h 1263966"/>
                <a:gd name="connsiteX1" fmla="*/ 906114 w 3465041"/>
                <a:gd name="connsiteY1" fmla="*/ 131202 h 1263966"/>
                <a:gd name="connsiteX2" fmla="*/ 373852 w 3465041"/>
                <a:gd name="connsiteY2" fmla="*/ 595226 h 1263966"/>
                <a:gd name="connsiteX3" fmla="*/ 59953 w 3465041"/>
                <a:gd name="connsiteY3" fmla="*/ 950068 h 1263966"/>
                <a:gd name="connsiteX4" fmla="*/ 46305 w 3465041"/>
                <a:gd name="connsiteY4" fmla="*/ 1168432 h 1263966"/>
                <a:gd name="connsiteX5" fmla="*/ 551272 w 3465041"/>
                <a:gd name="connsiteY5" fmla="*/ 1236670 h 1263966"/>
                <a:gd name="connsiteX6" fmla="*/ 2025231 w 3465041"/>
                <a:gd name="connsiteY6" fmla="*/ 1263966 h 1263966"/>
                <a:gd name="connsiteX7" fmla="*/ 3089756 w 3465041"/>
                <a:gd name="connsiteY7" fmla="*/ 1182079 h 1263966"/>
                <a:gd name="connsiteX8" fmla="*/ 3456209 w 3465041"/>
                <a:gd name="connsiteY8" fmla="*/ 1065099 h 1263966"/>
                <a:gd name="connsiteX9" fmla="*/ 3260353 w 3465041"/>
                <a:gd name="connsiteY9" fmla="*/ 636169 h 1263966"/>
                <a:gd name="connsiteX10" fmla="*/ 2762210 w 3465041"/>
                <a:gd name="connsiteY10" fmla="*/ 199441 h 1263966"/>
                <a:gd name="connsiteX11" fmla="*/ 1971350 w 3465041"/>
                <a:gd name="connsiteY11" fmla="*/ 7537 h 1263966"/>
                <a:gd name="connsiteX0" fmla="*/ 1971350 w 3465041"/>
                <a:gd name="connsiteY0" fmla="*/ 325 h 1256754"/>
                <a:gd name="connsiteX1" fmla="*/ 812834 w 3465041"/>
                <a:gd name="connsiteY1" fmla="*/ 228159 h 1256754"/>
                <a:gd name="connsiteX2" fmla="*/ 373852 w 3465041"/>
                <a:gd name="connsiteY2" fmla="*/ 588014 h 1256754"/>
                <a:gd name="connsiteX3" fmla="*/ 59953 w 3465041"/>
                <a:gd name="connsiteY3" fmla="*/ 942856 h 1256754"/>
                <a:gd name="connsiteX4" fmla="*/ 46305 w 3465041"/>
                <a:gd name="connsiteY4" fmla="*/ 1161220 h 1256754"/>
                <a:gd name="connsiteX5" fmla="*/ 551272 w 3465041"/>
                <a:gd name="connsiteY5" fmla="*/ 1229458 h 1256754"/>
                <a:gd name="connsiteX6" fmla="*/ 2025231 w 3465041"/>
                <a:gd name="connsiteY6" fmla="*/ 1256754 h 1256754"/>
                <a:gd name="connsiteX7" fmla="*/ 3089756 w 3465041"/>
                <a:gd name="connsiteY7" fmla="*/ 1174867 h 1256754"/>
                <a:gd name="connsiteX8" fmla="*/ 3456209 w 3465041"/>
                <a:gd name="connsiteY8" fmla="*/ 1057887 h 1256754"/>
                <a:gd name="connsiteX9" fmla="*/ 3260353 w 3465041"/>
                <a:gd name="connsiteY9" fmla="*/ 628957 h 1256754"/>
                <a:gd name="connsiteX10" fmla="*/ 2762210 w 3465041"/>
                <a:gd name="connsiteY10" fmla="*/ 192229 h 1256754"/>
                <a:gd name="connsiteX11" fmla="*/ 1971350 w 3465041"/>
                <a:gd name="connsiteY11" fmla="*/ 325 h 1256754"/>
                <a:gd name="connsiteX0" fmla="*/ 1971350 w 3465041"/>
                <a:gd name="connsiteY0" fmla="*/ 325 h 1256754"/>
                <a:gd name="connsiteX1" fmla="*/ 812834 w 3465041"/>
                <a:gd name="connsiteY1" fmla="*/ 228159 h 1256754"/>
                <a:gd name="connsiteX2" fmla="*/ 373852 w 3465041"/>
                <a:gd name="connsiteY2" fmla="*/ 588014 h 1256754"/>
                <a:gd name="connsiteX3" fmla="*/ 59953 w 3465041"/>
                <a:gd name="connsiteY3" fmla="*/ 942856 h 1256754"/>
                <a:gd name="connsiteX4" fmla="*/ 46305 w 3465041"/>
                <a:gd name="connsiteY4" fmla="*/ 1161220 h 1256754"/>
                <a:gd name="connsiteX5" fmla="*/ 551272 w 3465041"/>
                <a:gd name="connsiteY5" fmla="*/ 1229458 h 1256754"/>
                <a:gd name="connsiteX6" fmla="*/ 2025231 w 3465041"/>
                <a:gd name="connsiteY6" fmla="*/ 1256754 h 1256754"/>
                <a:gd name="connsiteX7" fmla="*/ 3089756 w 3465041"/>
                <a:gd name="connsiteY7" fmla="*/ 1174867 h 1256754"/>
                <a:gd name="connsiteX8" fmla="*/ 3456209 w 3465041"/>
                <a:gd name="connsiteY8" fmla="*/ 1057887 h 1256754"/>
                <a:gd name="connsiteX9" fmla="*/ 3260353 w 3465041"/>
                <a:gd name="connsiteY9" fmla="*/ 628957 h 1256754"/>
                <a:gd name="connsiteX10" fmla="*/ 2762210 w 3465041"/>
                <a:gd name="connsiteY10" fmla="*/ 192229 h 1256754"/>
                <a:gd name="connsiteX11" fmla="*/ 1971350 w 3465041"/>
                <a:gd name="connsiteY11" fmla="*/ 325 h 1256754"/>
                <a:gd name="connsiteX0" fmla="*/ 1971350 w 3465041"/>
                <a:gd name="connsiteY0" fmla="*/ 10884 h 1267313"/>
                <a:gd name="connsiteX1" fmla="*/ 812834 w 3465041"/>
                <a:gd name="connsiteY1" fmla="*/ 238718 h 1267313"/>
                <a:gd name="connsiteX2" fmla="*/ 373852 w 3465041"/>
                <a:gd name="connsiteY2" fmla="*/ 598573 h 1267313"/>
                <a:gd name="connsiteX3" fmla="*/ 59953 w 3465041"/>
                <a:gd name="connsiteY3" fmla="*/ 953415 h 1267313"/>
                <a:gd name="connsiteX4" fmla="*/ 46305 w 3465041"/>
                <a:gd name="connsiteY4" fmla="*/ 1171779 h 1267313"/>
                <a:gd name="connsiteX5" fmla="*/ 551272 w 3465041"/>
                <a:gd name="connsiteY5" fmla="*/ 1240017 h 1267313"/>
                <a:gd name="connsiteX6" fmla="*/ 2025231 w 3465041"/>
                <a:gd name="connsiteY6" fmla="*/ 1267313 h 1267313"/>
                <a:gd name="connsiteX7" fmla="*/ 3089756 w 3465041"/>
                <a:gd name="connsiteY7" fmla="*/ 1185426 h 1267313"/>
                <a:gd name="connsiteX8" fmla="*/ 3456209 w 3465041"/>
                <a:gd name="connsiteY8" fmla="*/ 1068446 h 1267313"/>
                <a:gd name="connsiteX9" fmla="*/ 3260353 w 3465041"/>
                <a:gd name="connsiteY9" fmla="*/ 639516 h 1267313"/>
                <a:gd name="connsiteX10" fmla="*/ 2762210 w 3465041"/>
                <a:gd name="connsiteY10" fmla="*/ 202788 h 1267313"/>
                <a:gd name="connsiteX11" fmla="*/ 1971350 w 3465041"/>
                <a:gd name="connsiteY11" fmla="*/ 10884 h 1267313"/>
                <a:gd name="connsiteX0" fmla="*/ 1857341 w 3465041"/>
                <a:gd name="connsiteY0" fmla="*/ 9106 h 1189776"/>
                <a:gd name="connsiteX1" fmla="*/ 812834 w 3465041"/>
                <a:gd name="connsiteY1" fmla="*/ 161181 h 1189776"/>
                <a:gd name="connsiteX2" fmla="*/ 373852 w 3465041"/>
                <a:gd name="connsiteY2" fmla="*/ 521036 h 1189776"/>
                <a:gd name="connsiteX3" fmla="*/ 59953 w 3465041"/>
                <a:gd name="connsiteY3" fmla="*/ 875878 h 1189776"/>
                <a:gd name="connsiteX4" fmla="*/ 46305 w 3465041"/>
                <a:gd name="connsiteY4" fmla="*/ 1094242 h 1189776"/>
                <a:gd name="connsiteX5" fmla="*/ 551272 w 3465041"/>
                <a:gd name="connsiteY5" fmla="*/ 1162480 h 1189776"/>
                <a:gd name="connsiteX6" fmla="*/ 2025231 w 3465041"/>
                <a:gd name="connsiteY6" fmla="*/ 1189776 h 1189776"/>
                <a:gd name="connsiteX7" fmla="*/ 3089756 w 3465041"/>
                <a:gd name="connsiteY7" fmla="*/ 1107889 h 1189776"/>
                <a:gd name="connsiteX8" fmla="*/ 3456209 w 3465041"/>
                <a:gd name="connsiteY8" fmla="*/ 990909 h 1189776"/>
                <a:gd name="connsiteX9" fmla="*/ 3260353 w 3465041"/>
                <a:gd name="connsiteY9" fmla="*/ 561979 h 1189776"/>
                <a:gd name="connsiteX10" fmla="*/ 2762210 w 3465041"/>
                <a:gd name="connsiteY10" fmla="*/ 125251 h 1189776"/>
                <a:gd name="connsiteX11" fmla="*/ 1857341 w 3465041"/>
                <a:gd name="connsiteY11" fmla="*/ 9106 h 1189776"/>
                <a:gd name="connsiteX0" fmla="*/ 1857341 w 3464704"/>
                <a:gd name="connsiteY0" fmla="*/ 618 h 1181288"/>
                <a:gd name="connsiteX1" fmla="*/ 812834 w 3464704"/>
                <a:gd name="connsiteY1" fmla="*/ 152693 h 1181288"/>
                <a:gd name="connsiteX2" fmla="*/ 373852 w 3464704"/>
                <a:gd name="connsiteY2" fmla="*/ 512548 h 1181288"/>
                <a:gd name="connsiteX3" fmla="*/ 59953 w 3464704"/>
                <a:gd name="connsiteY3" fmla="*/ 867390 h 1181288"/>
                <a:gd name="connsiteX4" fmla="*/ 46305 w 3464704"/>
                <a:gd name="connsiteY4" fmla="*/ 1085754 h 1181288"/>
                <a:gd name="connsiteX5" fmla="*/ 551272 w 3464704"/>
                <a:gd name="connsiteY5" fmla="*/ 1153992 h 1181288"/>
                <a:gd name="connsiteX6" fmla="*/ 2025231 w 3464704"/>
                <a:gd name="connsiteY6" fmla="*/ 1181288 h 1181288"/>
                <a:gd name="connsiteX7" fmla="*/ 3089756 w 3464704"/>
                <a:gd name="connsiteY7" fmla="*/ 1099401 h 1181288"/>
                <a:gd name="connsiteX8" fmla="*/ 3456209 w 3464704"/>
                <a:gd name="connsiteY8" fmla="*/ 982421 h 1181288"/>
                <a:gd name="connsiteX9" fmla="*/ 3260353 w 3464704"/>
                <a:gd name="connsiteY9" fmla="*/ 553491 h 1181288"/>
                <a:gd name="connsiteX10" fmla="*/ 2803668 w 3464704"/>
                <a:gd name="connsiteY10" fmla="*/ 201991 h 1181288"/>
                <a:gd name="connsiteX11" fmla="*/ 1857341 w 3464704"/>
                <a:gd name="connsiteY11" fmla="*/ 618 h 1181288"/>
                <a:gd name="connsiteX0" fmla="*/ 1857341 w 3464704"/>
                <a:gd name="connsiteY0" fmla="*/ 618 h 1181288"/>
                <a:gd name="connsiteX1" fmla="*/ 812834 w 3464704"/>
                <a:gd name="connsiteY1" fmla="*/ 152693 h 1181288"/>
                <a:gd name="connsiteX2" fmla="*/ 373852 w 3464704"/>
                <a:gd name="connsiteY2" fmla="*/ 512548 h 1181288"/>
                <a:gd name="connsiteX3" fmla="*/ 59953 w 3464704"/>
                <a:gd name="connsiteY3" fmla="*/ 867390 h 1181288"/>
                <a:gd name="connsiteX4" fmla="*/ 46305 w 3464704"/>
                <a:gd name="connsiteY4" fmla="*/ 1085754 h 1181288"/>
                <a:gd name="connsiteX5" fmla="*/ 551272 w 3464704"/>
                <a:gd name="connsiteY5" fmla="*/ 1153992 h 1181288"/>
                <a:gd name="connsiteX6" fmla="*/ 2025231 w 3464704"/>
                <a:gd name="connsiteY6" fmla="*/ 1181288 h 1181288"/>
                <a:gd name="connsiteX7" fmla="*/ 3089756 w 3464704"/>
                <a:gd name="connsiteY7" fmla="*/ 1099401 h 1181288"/>
                <a:gd name="connsiteX8" fmla="*/ 3456209 w 3464704"/>
                <a:gd name="connsiteY8" fmla="*/ 982421 h 1181288"/>
                <a:gd name="connsiteX9" fmla="*/ 3260353 w 3464704"/>
                <a:gd name="connsiteY9" fmla="*/ 553491 h 1181288"/>
                <a:gd name="connsiteX10" fmla="*/ 2803668 w 3464704"/>
                <a:gd name="connsiteY10" fmla="*/ 201991 h 1181288"/>
                <a:gd name="connsiteX11" fmla="*/ 1857341 w 3464704"/>
                <a:gd name="connsiteY11" fmla="*/ 618 h 1181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64704" h="1181288">
                  <a:moveTo>
                    <a:pt x="1857341" y="618"/>
                  </a:moveTo>
                  <a:cubicBezTo>
                    <a:pt x="1525535" y="-7598"/>
                    <a:pt x="1060082" y="67371"/>
                    <a:pt x="812834" y="152693"/>
                  </a:cubicBezTo>
                  <a:cubicBezTo>
                    <a:pt x="565586" y="238015"/>
                    <a:pt x="520179" y="392596"/>
                    <a:pt x="373852" y="512548"/>
                  </a:cubicBezTo>
                  <a:lnTo>
                    <a:pt x="59953" y="867390"/>
                  </a:lnTo>
                  <a:cubicBezTo>
                    <a:pt x="5362" y="962924"/>
                    <a:pt x="-35582" y="1037987"/>
                    <a:pt x="46305" y="1085754"/>
                  </a:cubicBezTo>
                  <a:cubicBezTo>
                    <a:pt x="128192" y="1133521"/>
                    <a:pt x="221451" y="1138070"/>
                    <a:pt x="551272" y="1153992"/>
                  </a:cubicBezTo>
                  <a:lnTo>
                    <a:pt x="2025231" y="1181288"/>
                  </a:lnTo>
                  <a:cubicBezTo>
                    <a:pt x="2448312" y="1172190"/>
                    <a:pt x="2851260" y="1132545"/>
                    <a:pt x="3089756" y="1099401"/>
                  </a:cubicBezTo>
                  <a:cubicBezTo>
                    <a:pt x="3328252" y="1066257"/>
                    <a:pt x="3412991" y="1071131"/>
                    <a:pt x="3456209" y="982421"/>
                  </a:cubicBezTo>
                  <a:cubicBezTo>
                    <a:pt x="3499427" y="893711"/>
                    <a:pt x="3369110" y="683563"/>
                    <a:pt x="3260353" y="553491"/>
                  </a:cubicBezTo>
                  <a:cubicBezTo>
                    <a:pt x="3151596" y="423419"/>
                    <a:pt x="2982226" y="322546"/>
                    <a:pt x="2803668" y="201991"/>
                  </a:cubicBezTo>
                  <a:cubicBezTo>
                    <a:pt x="2448915" y="90905"/>
                    <a:pt x="2189147" y="8834"/>
                    <a:pt x="1857341" y="618"/>
                  </a:cubicBezTo>
                  <a:close/>
                </a:path>
              </a:pathLst>
            </a:cu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任意多边形 75"/>
            <p:cNvSpPr/>
            <p:nvPr/>
          </p:nvSpPr>
          <p:spPr>
            <a:xfrm>
              <a:off x="6610441" y="3526232"/>
              <a:ext cx="1578640" cy="2137876"/>
            </a:xfrm>
            <a:custGeom>
              <a:avLst/>
              <a:gdLst>
                <a:gd name="connsiteX0" fmla="*/ 122830 w 1364776"/>
                <a:gd name="connsiteY0" fmla="*/ 0 h 1951630"/>
                <a:gd name="connsiteX1" fmla="*/ 504967 w 1364776"/>
                <a:gd name="connsiteY1" fmla="*/ 163773 h 1951630"/>
                <a:gd name="connsiteX2" fmla="*/ 1105469 w 1364776"/>
                <a:gd name="connsiteY2" fmla="*/ 955343 h 1951630"/>
                <a:gd name="connsiteX3" fmla="*/ 1364776 w 1364776"/>
                <a:gd name="connsiteY3" fmla="*/ 1569493 h 1951630"/>
                <a:gd name="connsiteX4" fmla="*/ 1310185 w 1364776"/>
                <a:gd name="connsiteY4" fmla="*/ 1951630 h 1951630"/>
                <a:gd name="connsiteX5" fmla="*/ 1119117 w 1364776"/>
                <a:gd name="connsiteY5" fmla="*/ 1951630 h 1951630"/>
                <a:gd name="connsiteX6" fmla="*/ 764275 w 1364776"/>
                <a:gd name="connsiteY6" fmla="*/ 1624084 h 1951630"/>
                <a:gd name="connsiteX7" fmla="*/ 682388 w 1364776"/>
                <a:gd name="connsiteY7" fmla="*/ 1528549 h 1951630"/>
                <a:gd name="connsiteX8" fmla="*/ 368490 w 1364776"/>
                <a:gd name="connsiteY8" fmla="*/ 1105469 h 1951630"/>
                <a:gd name="connsiteX9" fmla="*/ 95535 w 1364776"/>
                <a:gd name="connsiteY9" fmla="*/ 586854 h 1951630"/>
                <a:gd name="connsiteX10" fmla="*/ 0 w 1364776"/>
                <a:gd name="connsiteY10" fmla="*/ 136478 h 1951630"/>
                <a:gd name="connsiteX11" fmla="*/ 122830 w 1364776"/>
                <a:gd name="connsiteY11" fmla="*/ 0 h 1951630"/>
                <a:gd name="connsiteX0" fmla="*/ 122830 w 1398895"/>
                <a:gd name="connsiteY0" fmla="*/ 0 h 1951630"/>
                <a:gd name="connsiteX1" fmla="*/ 504967 w 1398895"/>
                <a:gd name="connsiteY1" fmla="*/ 163773 h 1951630"/>
                <a:gd name="connsiteX2" fmla="*/ 1105469 w 1398895"/>
                <a:gd name="connsiteY2" fmla="*/ 955343 h 1951630"/>
                <a:gd name="connsiteX3" fmla="*/ 1364776 w 1398895"/>
                <a:gd name="connsiteY3" fmla="*/ 1569493 h 1951630"/>
                <a:gd name="connsiteX4" fmla="*/ 1310185 w 1398895"/>
                <a:gd name="connsiteY4" fmla="*/ 1951630 h 1951630"/>
                <a:gd name="connsiteX5" fmla="*/ 1119117 w 1398895"/>
                <a:gd name="connsiteY5" fmla="*/ 1951630 h 1951630"/>
                <a:gd name="connsiteX6" fmla="*/ 764275 w 1398895"/>
                <a:gd name="connsiteY6" fmla="*/ 1624084 h 1951630"/>
                <a:gd name="connsiteX7" fmla="*/ 682388 w 1398895"/>
                <a:gd name="connsiteY7" fmla="*/ 1528549 h 1951630"/>
                <a:gd name="connsiteX8" fmla="*/ 368490 w 1398895"/>
                <a:gd name="connsiteY8" fmla="*/ 1105469 h 1951630"/>
                <a:gd name="connsiteX9" fmla="*/ 95535 w 1398895"/>
                <a:gd name="connsiteY9" fmla="*/ 586854 h 1951630"/>
                <a:gd name="connsiteX10" fmla="*/ 0 w 1398895"/>
                <a:gd name="connsiteY10" fmla="*/ 136478 h 1951630"/>
                <a:gd name="connsiteX11" fmla="*/ 122830 w 1398895"/>
                <a:gd name="connsiteY11" fmla="*/ 0 h 1951630"/>
                <a:gd name="connsiteX0" fmla="*/ 122830 w 1437564"/>
                <a:gd name="connsiteY0" fmla="*/ 0 h 1951630"/>
                <a:gd name="connsiteX1" fmla="*/ 504967 w 1437564"/>
                <a:gd name="connsiteY1" fmla="*/ 163773 h 1951630"/>
                <a:gd name="connsiteX2" fmla="*/ 1105469 w 1437564"/>
                <a:gd name="connsiteY2" fmla="*/ 955343 h 1951630"/>
                <a:gd name="connsiteX3" fmla="*/ 1403445 w 1437564"/>
                <a:gd name="connsiteY3" fmla="*/ 1530824 h 1951630"/>
                <a:gd name="connsiteX4" fmla="*/ 1310185 w 1437564"/>
                <a:gd name="connsiteY4" fmla="*/ 1951630 h 1951630"/>
                <a:gd name="connsiteX5" fmla="*/ 1119117 w 1437564"/>
                <a:gd name="connsiteY5" fmla="*/ 1951630 h 1951630"/>
                <a:gd name="connsiteX6" fmla="*/ 764275 w 1437564"/>
                <a:gd name="connsiteY6" fmla="*/ 1624084 h 1951630"/>
                <a:gd name="connsiteX7" fmla="*/ 682388 w 1437564"/>
                <a:gd name="connsiteY7" fmla="*/ 1528549 h 1951630"/>
                <a:gd name="connsiteX8" fmla="*/ 368490 w 1437564"/>
                <a:gd name="connsiteY8" fmla="*/ 1105469 h 1951630"/>
                <a:gd name="connsiteX9" fmla="*/ 95535 w 1437564"/>
                <a:gd name="connsiteY9" fmla="*/ 586854 h 1951630"/>
                <a:gd name="connsiteX10" fmla="*/ 0 w 1437564"/>
                <a:gd name="connsiteY10" fmla="*/ 136478 h 1951630"/>
                <a:gd name="connsiteX11" fmla="*/ 122830 w 1437564"/>
                <a:gd name="connsiteY11" fmla="*/ 0 h 1951630"/>
                <a:gd name="connsiteX0" fmla="*/ 122830 w 1361363"/>
                <a:gd name="connsiteY0" fmla="*/ 0 h 1951630"/>
                <a:gd name="connsiteX1" fmla="*/ 504967 w 1361363"/>
                <a:gd name="connsiteY1" fmla="*/ 163773 h 1951630"/>
                <a:gd name="connsiteX2" fmla="*/ 1105469 w 1361363"/>
                <a:gd name="connsiteY2" fmla="*/ 955343 h 1951630"/>
                <a:gd name="connsiteX3" fmla="*/ 1327244 w 1361363"/>
                <a:gd name="connsiteY3" fmla="*/ 1530824 h 1951630"/>
                <a:gd name="connsiteX4" fmla="*/ 1310185 w 1361363"/>
                <a:gd name="connsiteY4" fmla="*/ 1951630 h 1951630"/>
                <a:gd name="connsiteX5" fmla="*/ 1119117 w 1361363"/>
                <a:gd name="connsiteY5" fmla="*/ 1951630 h 1951630"/>
                <a:gd name="connsiteX6" fmla="*/ 764275 w 1361363"/>
                <a:gd name="connsiteY6" fmla="*/ 1624084 h 1951630"/>
                <a:gd name="connsiteX7" fmla="*/ 682388 w 1361363"/>
                <a:gd name="connsiteY7" fmla="*/ 1528549 h 1951630"/>
                <a:gd name="connsiteX8" fmla="*/ 368490 w 1361363"/>
                <a:gd name="connsiteY8" fmla="*/ 1105469 h 1951630"/>
                <a:gd name="connsiteX9" fmla="*/ 95535 w 1361363"/>
                <a:gd name="connsiteY9" fmla="*/ 586854 h 1951630"/>
                <a:gd name="connsiteX10" fmla="*/ 0 w 1361363"/>
                <a:gd name="connsiteY10" fmla="*/ 136478 h 1951630"/>
                <a:gd name="connsiteX11" fmla="*/ 122830 w 1361363"/>
                <a:gd name="connsiteY11" fmla="*/ 0 h 1951630"/>
                <a:gd name="connsiteX0" fmla="*/ 122830 w 1361363"/>
                <a:gd name="connsiteY0" fmla="*/ 0 h 1951630"/>
                <a:gd name="connsiteX1" fmla="*/ 539021 w 1361363"/>
                <a:gd name="connsiteY1" fmla="*/ 289130 h 1951630"/>
                <a:gd name="connsiteX2" fmla="*/ 1105469 w 1361363"/>
                <a:gd name="connsiteY2" fmla="*/ 955343 h 1951630"/>
                <a:gd name="connsiteX3" fmla="*/ 1327244 w 1361363"/>
                <a:gd name="connsiteY3" fmla="*/ 1530824 h 1951630"/>
                <a:gd name="connsiteX4" fmla="*/ 1310185 w 1361363"/>
                <a:gd name="connsiteY4" fmla="*/ 1951630 h 1951630"/>
                <a:gd name="connsiteX5" fmla="*/ 1119117 w 1361363"/>
                <a:gd name="connsiteY5" fmla="*/ 1951630 h 1951630"/>
                <a:gd name="connsiteX6" fmla="*/ 764275 w 1361363"/>
                <a:gd name="connsiteY6" fmla="*/ 1624084 h 1951630"/>
                <a:gd name="connsiteX7" fmla="*/ 682388 w 1361363"/>
                <a:gd name="connsiteY7" fmla="*/ 1528549 h 1951630"/>
                <a:gd name="connsiteX8" fmla="*/ 368490 w 1361363"/>
                <a:gd name="connsiteY8" fmla="*/ 1105469 h 1951630"/>
                <a:gd name="connsiteX9" fmla="*/ 95535 w 1361363"/>
                <a:gd name="connsiteY9" fmla="*/ 586854 h 1951630"/>
                <a:gd name="connsiteX10" fmla="*/ 0 w 1361363"/>
                <a:gd name="connsiteY10" fmla="*/ 136478 h 1951630"/>
                <a:gd name="connsiteX11" fmla="*/ 122830 w 1361363"/>
                <a:gd name="connsiteY11" fmla="*/ 0 h 1951630"/>
                <a:gd name="connsiteX0" fmla="*/ 122830 w 1361363"/>
                <a:gd name="connsiteY0" fmla="*/ 0 h 1951630"/>
                <a:gd name="connsiteX1" fmla="*/ 470493 w 1361363"/>
                <a:gd name="connsiteY1" fmla="*/ 144565 h 1951630"/>
                <a:gd name="connsiteX2" fmla="*/ 1105469 w 1361363"/>
                <a:gd name="connsiteY2" fmla="*/ 955343 h 1951630"/>
                <a:gd name="connsiteX3" fmla="*/ 1327244 w 1361363"/>
                <a:gd name="connsiteY3" fmla="*/ 1530824 h 1951630"/>
                <a:gd name="connsiteX4" fmla="*/ 1310185 w 1361363"/>
                <a:gd name="connsiteY4" fmla="*/ 1951630 h 1951630"/>
                <a:gd name="connsiteX5" fmla="*/ 1119117 w 1361363"/>
                <a:gd name="connsiteY5" fmla="*/ 1951630 h 1951630"/>
                <a:gd name="connsiteX6" fmla="*/ 764275 w 1361363"/>
                <a:gd name="connsiteY6" fmla="*/ 1624084 h 1951630"/>
                <a:gd name="connsiteX7" fmla="*/ 682388 w 1361363"/>
                <a:gd name="connsiteY7" fmla="*/ 1528549 h 1951630"/>
                <a:gd name="connsiteX8" fmla="*/ 368490 w 1361363"/>
                <a:gd name="connsiteY8" fmla="*/ 1105469 h 1951630"/>
                <a:gd name="connsiteX9" fmla="*/ 95535 w 1361363"/>
                <a:gd name="connsiteY9" fmla="*/ 586854 h 1951630"/>
                <a:gd name="connsiteX10" fmla="*/ 0 w 1361363"/>
                <a:gd name="connsiteY10" fmla="*/ 136478 h 1951630"/>
                <a:gd name="connsiteX11" fmla="*/ 122830 w 1361363"/>
                <a:gd name="connsiteY11" fmla="*/ 0 h 1951630"/>
                <a:gd name="connsiteX0" fmla="*/ 122830 w 1361363"/>
                <a:gd name="connsiteY0" fmla="*/ 14659 h 1966289"/>
                <a:gd name="connsiteX1" fmla="*/ 470493 w 1361363"/>
                <a:gd name="connsiteY1" fmla="*/ 159224 h 1966289"/>
                <a:gd name="connsiteX2" fmla="*/ 1105469 w 1361363"/>
                <a:gd name="connsiteY2" fmla="*/ 970002 h 1966289"/>
                <a:gd name="connsiteX3" fmla="*/ 1327244 w 1361363"/>
                <a:gd name="connsiteY3" fmla="*/ 1545483 h 1966289"/>
                <a:gd name="connsiteX4" fmla="*/ 1310185 w 1361363"/>
                <a:gd name="connsiteY4" fmla="*/ 1966289 h 1966289"/>
                <a:gd name="connsiteX5" fmla="*/ 1119117 w 1361363"/>
                <a:gd name="connsiteY5" fmla="*/ 1966289 h 1966289"/>
                <a:gd name="connsiteX6" fmla="*/ 764275 w 1361363"/>
                <a:gd name="connsiteY6" fmla="*/ 1638743 h 1966289"/>
                <a:gd name="connsiteX7" fmla="*/ 682388 w 1361363"/>
                <a:gd name="connsiteY7" fmla="*/ 1543208 h 1966289"/>
                <a:gd name="connsiteX8" fmla="*/ 368490 w 1361363"/>
                <a:gd name="connsiteY8" fmla="*/ 1120128 h 1966289"/>
                <a:gd name="connsiteX9" fmla="*/ 95535 w 1361363"/>
                <a:gd name="connsiteY9" fmla="*/ 601513 h 1966289"/>
                <a:gd name="connsiteX10" fmla="*/ 0 w 1361363"/>
                <a:gd name="connsiteY10" fmla="*/ 151137 h 1966289"/>
                <a:gd name="connsiteX11" fmla="*/ 122830 w 1361363"/>
                <a:gd name="connsiteY11" fmla="*/ 14659 h 1966289"/>
                <a:gd name="connsiteX0" fmla="*/ 122830 w 1392041"/>
                <a:gd name="connsiteY0" fmla="*/ 14659 h 1966289"/>
                <a:gd name="connsiteX1" fmla="*/ 470493 w 1392041"/>
                <a:gd name="connsiteY1" fmla="*/ 159224 h 1966289"/>
                <a:gd name="connsiteX2" fmla="*/ 1105469 w 1392041"/>
                <a:gd name="connsiteY2" fmla="*/ 970002 h 1966289"/>
                <a:gd name="connsiteX3" fmla="*/ 1327244 w 1392041"/>
                <a:gd name="connsiteY3" fmla="*/ 1545483 h 1966289"/>
                <a:gd name="connsiteX4" fmla="*/ 1310185 w 1392041"/>
                <a:gd name="connsiteY4" fmla="*/ 1966289 h 1966289"/>
                <a:gd name="connsiteX5" fmla="*/ 1119117 w 1392041"/>
                <a:gd name="connsiteY5" fmla="*/ 1966289 h 1966289"/>
                <a:gd name="connsiteX6" fmla="*/ 764275 w 1392041"/>
                <a:gd name="connsiteY6" fmla="*/ 1638743 h 1966289"/>
                <a:gd name="connsiteX7" fmla="*/ 682388 w 1392041"/>
                <a:gd name="connsiteY7" fmla="*/ 1543208 h 1966289"/>
                <a:gd name="connsiteX8" fmla="*/ 368490 w 1392041"/>
                <a:gd name="connsiteY8" fmla="*/ 1120128 h 1966289"/>
                <a:gd name="connsiteX9" fmla="*/ 95535 w 1392041"/>
                <a:gd name="connsiteY9" fmla="*/ 601513 h 1966289"/>
                <a:gd name="connsiteX10" fmla="*/ 0 w 1392041"/>
                <a:gd name="connsiteY10" fmla="*/ 151137 h 1966289"/>
                <a:gd name="connsiteX11" fmla="*/ 122830 w 1392041"/>
                <a:gd name="connsiteY11" fmla="*/ 14659 h 1966289"/>
                <a:gd name="connsiteX0" fmla="*/ 194479 w 1463690"/>
                <a:gd name="connsiteY0" fmla="*/ 14659 h 1966289"/>
                <a:gd name="connsiteX1" fmla="*/ 542142 w 1463690"/>
                <a:gd name="connsiteY1" fmla="*/ 159224 h 1966289"/>
                <a:gd name="connsiteX2" fmla="*/ 1177118 w 1463690"/>
                <a:gd name="connsiteY2" fmla="*/ 970002 h 1966289"/>
                <a:gd name="connsiteX3" fmla="*/ 1398893 w 1463690"/>
                <a:gd name="connsiteY3" fmla="*/ 1545483 h 1966289"/>
                <a:gd name="connsiteX4" fmla="*/ 1381834 w 1463690"/>
                <a:gd name="connsiteY4" fmla="*/ 1966289 h 1966289"/>
                <a:gd name="connsiteX5" fmla="*/ 1190766 w 1463690"/>
                <a:gd name="connsiteY5" fmla="*/ 1966289 h 1966289"/>
                <a:gd name="connsiteX6" fmla="*/ 835924 w 1463690"/>
                <a:gd name="connsiteY6" fmla="*/ 1638743 h 1966289"/>
                <a:gd name="connsiteX7" fmla="*/ 754037 w 1463690"/>
                <a:gd name="connsiteY7" fmla="*/ 1543208 h 1966289"/>
                <a:gd name="connsiteX8" fmla="*/ 440139 w 1463690"/>
                <a:gd name="connsiteY8" fmla="*/ 1120128 h 1966289"/>
                <a:gd name="connsiteX9" fmla="*/ 167184 w 1463690"/>
                <a:gd name="connsiteY9" fmla="*/ 601513 h 1966289"/>
                <a:gd name="connsiteX10" fmla="*/ 71649 w 1463690"/>
                <a:gd name="connsiteY10" fmla="*/ 151137 h 1966289"/>
                <a:gd name="connsiteX11" fmla="*/ 194479 w 1463690"/>
                <a:gd name="connsiteY11" fmla="*/ 14659 h 1966289"/>
                <a:gd name="connsiteX0" fmla="*/ 194479 w 1463690"/>
                <a:gd name="connsiteY0" fmla="*/ 14659 h 1966289"/>
                <a:gd name="connsiteX1" fmla="*/ 542142 w 1463690"/>
                <a:gd name="connsiteY1" fmla="*/ 159224 h 1966289"/>
                <a:gd name="connsiteX2" fmla="*/ 1177118 w 1463690"/>
                <a:gd name="connsiteY2" fmla="*/ 970002 h 1966289"/>
                <a:gd name="connsiteX3" fmla="*/ 1398893 w 1463690"/>
                <a:gd name="connsiteY3" fmla="*/ 1545483 h 1966289"/>
                <a:gd name="connsiteX4" fmla="*/ 1381834 w 1463690"/>
                <a:gd name="connsiteY4" fmla="*/ 1966289 h 1966289"/>
                <a:gd name="connsiteX5" fmla="*/ 1190766 w 1463690"/>
                <a:gd name="connsiteY5" fmla="*/ 1966289 h 1966289"/>
                <a:gd name="connsiteX6" fmla="*/ 835924 w 1463690"/>
                <a:gd name="connsiteY6" fmla="*/ 1638743 h 1966289"/>
                <a:gd name="connsiteX7" fmla="*/ 754037 w 1463690"/>
                <a:gd name="connsiteY7" fmla="*/ 1543208 h 1966289"/>
                <a:gd name="connsiteX8" fmla="*/ 440139 w 1463690"/>
                <a:gd name="connsiteY8" fmla="*/ 1120128 h 1966289"/>
                <a:gd name="connsiteX9" fmla="*/ 167184 w 1463690"/>
                <a:gd name="connsiteY9" fmla="*/ 601513 h 1966289"/>
                <a:gd name="connsiteX10" fmla="*/ 71649 w 1463690"/>
                <a:gd name="connsiteY10" fmla="*/ 151137 h 1966289"/>
                <a:gd name="connsiteX11" fmla="*/ 194479 w 1463690"/>
                <a:gd name="connsiteY11" fmla="*/ 14659 h 1966289"/>
                <a:gd name="connsiteX0" fmla="*/ 150498 w 1419709"/>
                <a:gd name="connsiteY0" fmla="*/ 14659 h 1966289"/>
                <a:gd name="connsiteX1" fmla="*/ 498161 w 1419709"/>
                <a:gd name="connsiteY1" fmla="*/ 159224 h 1966289"/>
                <a:gd name="connsiteX2" fmla="*/ 1133137 w 1419709"/>
                <a:gd name="connsiteY2" fmla="*/ 970002 h 1966289"/>
                <a:gd name="connsiteX3" fmla="*/ 1354912 w 1419709"/>
                <a:gd name="connsiteY3" fmla="*/ 1545483 h 1966289"/>
                <a:gd name="connsiteX4" fmla="*/ 1337853 w 1419709"/>
                <a:gd name="connsiteY4" fmla="*/ 1966289 h 1966289"/>
                <a:gd name="connsiteX5" fmla="*/ 1146785 w 1419709"/>
                <a:gd name="connsiteY5" fmla="*/ 1966289 h 1966289"/>
                <a:gd name="connsiteX6" fmla="*/ 791943 w 1419709"/>
                <a:gd name="connsiteY6" fmla="*/ 1638743 h 1966289"/>
                <a:gd name="connsiteX7" fmla="*/ 710056 w 1419709"/>
                <a:gd name="connsiteY7" fmla="*/ 1543208 h 1966289"/>
                <a:gd name="connsiteX8" fmla="*/ 396158 w 1419709"/>
                <a:gd name="connsiteY8" fmla="*/ 1120128 h 1966289"/>
                <a:gd name="connsiteX9" fmla="*/ 123203 w 1419709"/>
                <a:gd name="connsiteY9" fmla="*/ 601513 h 1966289"/>
                <a:gd name="connsiteX10" fmla="*/ 27668 w 1419709"/>
                <a:gd name="connsiteY10" fmla="*/ 151137 h 1966289"/>
                <a:gd name="connsiteX11" fmla="*/ 150498 w 1419709"/>
                <a:gd name="connsiteY11" fmla="*/ 14659 h 1966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19709" h="1966289">
                  <a:moveTo>
                    <a:pt x="150498" y="14659"/>
                  </a:moveTo>
                  <a:cubicBezTo>
                    <a:pt x="228913" y="16007"/>
                    <a:pt x="334388" y="0"/>
                    <a:pt x="498161" y="159224"/>
                  </a:cubicBezTo>
                  <a:cubicBezTo>
                    <a:pt x="661934" y="318448"/>
                    <a:pt x="990345" y="738959"/>
                    <a:pt x="1133137" y="970002"/>
                  </a:cubicBezTo>
                  <a:cubicBezTo>
                    <a:pt x="1276438" y="1204289"/>
                    <a:pt x="1320793" y="1379435"/>
                    <a:pt x="1354912" y="1545483"/>
                  </a:cubicBezTo>
                  <a:cubicBezTo>
                    <a:pt x="1389031" y="1711531"/>
                    <a:pt x="1419709" y="1860526"/>
                    <a:pt x="1337853" y="1966289"/>
                  </a:cubicBezTo>
                  <a:lnTo>
                    <a:pt x="1146785" y="1966289"/>
                  </a:lnTo>
                  <a:lnTo>
                    <a:pt x="791943" y="1638743"/>
                  </a:lnTo>
                  <a:lnTo>
                    <a:pt x="710056" y="1543208"/>
                  </a:lnTo>
                  <a:lnTo>
                    <a:pt x="396158" y="1120128"/>
                  </a:lnTo>
                  <a:lnTo>
                    <a:pt x="123203" y="601513"/>
                  </a:lnTo>
                  <a:cubicBezTo>
                    <a:pt x="61788" y="440015"/>
                    <a:pt x="0" y="299220"/>
                    <a:pt x="27668" y="151137"/>
                  </a:cubicBezTo>
                  <a:cubicBezTo>
                    <a:pt x="99317" y="36499"/>
                    <a:pt x="65560" y="72302"/>
                    <a:pt x="150498" y="14659"/>
                  </a:cubicBezTo>
                  <a:close/>
                </a:path>
              </a:pathLst>
            </a:custGeom>
            <a:no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TextBox 70"/>
            <p:cNvSpPr txBox="1"/>
            <p:nvPr/>
          </p:nvSpPr>
          <p:spPr>
            <a:xfrm>
              <a:off x="2379010" y="3675782"/>
              <a:ext cx="1301767" cy="362433"/>
            </a:xfrm>
            <a:prstGeom prst="rect">
              <a:avLst/>
            </a:prstGeom>
            <a:noFill/>
          </p:spPr>
          <p:txBody>
            <a:bodyPr wrap="none" rtlCol="0">
              <a:spAutoFit/>
            </a:bodyPr>
            <a:lstStyle/>
            <a:p>
              <a:r>
                <a:rPr lang="en-US" altLang="zh-CN" sz="1600" dirty="0"/>
                <a:t>West </a:t>
              </a:r>
              <a:r>
                <a:rPr lang="zh-CN" altLang="en-US" sz="1600" dirty="0"/>
                <a:t> </a:t>
              </a:r>
              <a:r>
                <a:rPr lang="en-US" altLang="zh-CN" sz="1600" dirty="0"/>
                <a:t>Desert</a:t>
              </a:r>
              <a:endParaRPr lang="zh-CN" altLang="en-US" sz="1600" dirty="0"/>
            </a:p>
          </p:txBody>
        </p:sp>
        <p:sp>
          <p:nvSpPr>
            <p:cNvPr id="72" name="TextBox 71"/>
            <p:cNvSpPr txBox="1"/>
            <p:nvPr/>
          </p:nvSpPr>
          <p:spPr>
            <a:xfrm>
              <a:off x="5260478" y="1344332"/>
              <a:ext cx="2972096" cy="362433"/>
            </a:xfrm>
            <a:prstGeom prst="rect">
              <a:avLst/>
            </a:prstGeom>
            <a:noFill/>
          </p:spPr>
          <p:txBody>
            <a:bodyPr wrap="none" rtlCol="0">
              <a:spAutoFit/>
            </a:bodyPr>
            <a:lstStyle/>
            <a:p>
              <a:r>
                <a:rPr lang="en-US" altLang="zh-CN" sz="1600" dirty="0"/>
                <a:t>East Mediterranean &amp; Nile Delta </a:t>
              </a:r>
            </a:p>
          </p:txBody>
        </p:sp>
        <p:sp>
          <p:nvSpPr>
            <p:cNvPr id="73" name="TextBox 72"/>
            <p:cNvSpPr txBox="1"/>
            <p:nvPr/>
          </p:nvSpPr>
          <p:spPr>
            <a:xfrm rot="2952103">
              <a:off x="6584966" y="3795181"/>
              <a:ext cx="2086328" cy="338554"/>
            </a:xfrm>
            <a:prstGeom prst="rect">
              <a:avLst/>
            </a:prstGeom>
            <a:noFill/>
          </p:spPr>
          <p:txBody>
            <a:bodyPr wrap="none" rtlCol="0">
              <a:spAutoFit/>
            </a:bodyPr>
            <a:lstStyle/>
            <a:p>
              <a:r>
                <a:rPr lang="en-US" altLang="zh-CN" sz="1600" dirty="0"/>
                <a:t>Gulf of Suez &amp; others</a:t>
              </a:r>
              <a:endParaRPr lang="zh-CN" altLang="en-US" sz="1600" dirty="0"/>
            </a:p>
          </p:txBody>
        </p:sp>
        <p:sp>
          <p:nvSpPr>
            <p:cNvPr id="144" name="圆角矩形标注 91"/>
            <p:cNvSpPr/>
            <p:nvPr/>
          </p:nvSpPr>
          <p:spPr>
            <a:xfrm>
              <a:off x="3220789" y="4120822"/>
              <a:ext cx="828000" cy="162901"/>
            </a:xfrm>
            <a:prstGeom prst="wedgeRoundRectCallout">
              <a:avLst>
                <a:gd name="adj1" fmla="val 46565"/>
                <a:gd name="adj2" fmla="val -150520"/>
                <a:gd name="adj3" fmla="val 16667"/>
              </a:avLst>
            </a:prstGeom>
            <a:solidFill>
              <a:srgbClr val="CC6600"/>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100" b="1" dirty="0"/>
                <a:t>Abu Gharadig</a:t>
              </a:r>
              <a:endParaRPr lang="zh-CN" altLang="en-US" sz="1100" b="1" dirty="0"/>
            </a:p>
          </p:txBody>
        </p:sp>
        <p:sp>
          <p:nvSpPr>
            <p:cNvPr id="145" name="圆角矩形标注 92"/>
            <p:cNvSpPr/>
            <p:nvPr/>
          </p:nvSpPr>
          <p:spPr>
            <a:xfrm>
              <a:off x="4464080" y="4562243"/>
              <a:ext cx="936000" cy="162901"/>
            </a:xfrm>
            <a:prstGeom prst="wedgeRoundRectCallout">
              <a:avLst>
                <a:gd name="adj1" fmla="val 38601"/>
                <a:gd name="adj2" fmla="val -203144"/>
                <a:gd name="adj3" fmla="val 16667"/>
              </a:avLst>
            </a:prstGeom>
            <a:solidFill>
              <a:srgbClr val="CC6600"/>
            </a:solidFill>
            <a:ln w="3175"/>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100" b="1" dirty="0"/>
                <a:t>Gindi/</a:t>
              </a:r>
              <a:r>
                <a:rPr lang="en-US" altLang="zh-CN" sz="1100" b="1" dirty="0" err="1"/>
                <a:t>BeniSuef</a:t>
              </a:r>
              <a:endParaRPr lang="zh-CN" altLang="en-US" sz="1100" b="1" dirty="0"/>
            </a:p>
          </p:txBody>
        </p:sp>
      </p:grpSp>
      <p:sp>
        <p:nvSpPr>
          <p:cNvPr id="32" name="Rectangle 31"/>
          <p:cNvSpPr/>
          <p:nvPr/>
        </p:nvSpPr>
        <p:spPr>
          <a:xfrm>
            <a:off x="761764" y="4721561"/>
            <a:ext cx="7907984" cy="1237583"/>
          </a:xfrm>
          <a:prstGeom prst="rect">
            <a:avLst/>
          </a:prstGeom>
          <a:solidFill>
            <a:schemeClr val="bg1"/>
          </a:solidFill>
        </p:spPr>
        <p:txBody>
          <a:bodyPr wrap="square">
            <a:spAutoFit/>
          </a:bodyPr>
          <a:lstStyle/>
          <a:p>
            <a:pPr marL="180975" lvl="1" indent="-180975" algn="just">
              <a:lnSpc>
                <a:spcPts val="2160"/>
              </a:lnSpc>
              <a:spcBef>
                <a:spcPct val="15000"/>
              </a:spcBef>
              <a:buClr>
                <a:srgbClr val="FF3300"/>
              </a:buClr>
              <a:buFont typeface="Wingdings" pitchFamily="2" charset="2"/>
              <a:buChar char="n"/>
              <a:defRPr/>
            </a:pPr>
            <a:r>
              <a:rPr lang="zh-CN" altLang="en-US" sz="1400" dirty="0">
                <a:solidFill>
                  <a:schemeClr val="tx2">
                    <a:lumMod val="50000"/>
                  </a:schemeClr>
                </a:solidFill>
                <a:latin typeface="微软雅黑" pitchFamily="34" charset="-122"/>
                <a:ea typeface="微软雅黑" pitchFamily="34" charset="-122"/>
              </a:rPr>
              <a:t>埃及主要有</a:t>
            </a:r>
            <a:r>
              <a:rPr lang="en-US" altLang="zh-CN" sz="1400" dirty="0">
                <a:solidFill>
                  <a:schemeClr val="tx2">
                    <a:lumMod val="50000"/>
                  </a:schemeClr>
                </a:solidFill>
                <a:latin typeface="微软雅黑" pitchFamily="34" charset="-122"/>
                <a:ea typeface="微软雅黑" pitchFamily="34" charset="-122"/>
              </a:rPr>
              <a:t>3</a:t>
            </a:r>
            <a:r>
              <a:rPr lang="zh-CN" altLang="en-US" sz="1400" dirty="0">
                <a:solidFill>
                  <a:schemeClr val="tx2">
                    <a:lumMod val="50000"/>
                  </a:schemeClr>
                </a:solidFill>
                <a:latin typeface="微软雅黑" pitchFamily="34" charset="-122"/>
                <a:ea typeface="微软雅黑" pitchFamily="34" charset="-122"/>
              </a:rPr>
              <a:t>个油气产区，其中西沙漠地区产量占</a:t>
            </a:r>
            <a:r>
              <a:rPr lang="en-US" altLang="zh-CN" sz="1400" dirty="0">
                <a:solidFill>
                  <a:schemeClr val="tx2">
                    <a:lumMod val="50000"/>
                  </a:schemeClr>
                </a:solidFill>
                <a:latin typeface="微软雅黑" pitchFamily="34" charset="-122"/>
                <a:ea typeface="微软雅黑" pitchFamily="34" charset="-122"/>
              </a:rPr>
              <a:t>41%</a:t>
            </a:r>
            <a:r>
              <a:rPr lang="zh-CN" altLang="en-US" sz="1400" dirty="0">
                <a:solidFill>
                  <a:schemeClr val="tx2">
                    <a:lumMod val="50000"/>
                  </a:schemeClr>
                </a:solidFill>
                <a:latin typeface="微软雅黑" pitchFamily="34" charset="-122"/>
                <a:ea typeface="微软雅黑" pitchFamily="34" charset="-122"/>
              </a:rPr>
              <a:t>；东地中海和尼罗河三角洲地区占</a:t>
            </a:r>
            <a:r>
              <a:rPr lang="en-US" altLang="zh-CN" sz="1400" dirty="0">
                <a:solidFill>
                  <a:schemeClr val="tx2">
                    <a:lumMod val="50000"/>
                  </a:schemeClr>
                </a:solidFill>
                <a:latin typeface="微软雅黑" pitchFamily="34" charset="-122"/>
                <a:ea typeface="微软雅黑" pitchFamily="34" charset="-122"/>
              </a:rPr>
              <a:t>39%</a:t>
            </a:r>
            <a:r>
              <a:rPr lang="zh-CN" altLang="en-US" sz="1400" dirty="0">
                <a:solidFill>
                  <a:schemeClr val="tx2">
                    <a:lumMod val="50000"/>
                  </a:schemeClr>
                </a:solidFill>
                <a:latin typeface="微软雅黑" pitchFamily="34" charset="-122"/>
                <a:ea typeface="微软雅黑" pitchFamily="34" charset="-122"/>
              </a:rPr>
              <a:t>；苏伊士湾等其它产区占</a:t>
            </a:r>
            <a:r>
              <a:rPr lang="en-US" altLang="zh-CN" sz="1400" dirty="0">
                <a:solidFill>
                  <a:schemeClr val="tx2">
                    <a:lumMod val="50000"/>
                  </a:schemeClr>
                </a:solidFill>
                <a:latin typeface="微软雅黑" pitchFamily="34" charset="-122"/>
                <a:ea typeface="微软雅黑" pitchFamily="34" charset="-122"/>
              </a:rPr>
              <a:t>20%</a:t>
            </a:r>
            <a:r>
              <a:rPr lang="zh-CN" altLang="en-US" sz="1400" dirty="0">
                <a:solidFill>
                  <a:schemeClr val="tx2">
                    <a:lumMod val="50000"/>
                  </a:schemeClr>
                </a:solidFill>
                <a:latin typeface="微软雅黑" pitchFamily="34" charset="-122"/>
                <a:ea typeface="微软雅黑" pitchFamily="34" charset="-122"/>
              </a:rPr>
              <a:t>。</a:t>
            </a:r>
            <a:endParaRPr lang="en-US" altLang="zh-CN" sz="1400" dirty="0">
              <a:solidFill>
                <a:schemeClr val="tx2">
                  <a:lumMod val="50000"/>
                </a:schemeClr>
              </a:solidFill>
              <a:latin typeface="微软雅黑" pitchFamily="34" charset="-122"/>
              <a:ea typeface="微软雅黑" pitchFamily="34" charset="-122"/>
            </a:endParaRPr>
          </a:p>
          <a:p>
            <a:pPr marL="180975" lvl="1" indent="-180975" algn="just">
              <a:lnSpc>
                <a:spcPts val="2160"/>
              </a:lnSpc>
              <a:spcBef>
                <a:spcPct val="15000"/>
              </a:spcBef>
              <a:buClr>
                <a:srgbClr val="FF3300"/>
              </a:buClr>
              <a:buFont typeface="Wingdings" pitchFamily="2" charset="2"/>
              <a:buChar char="n"/>
              <a:defRPr/>
            </a:pPr>
            <a:r>
              <a:rPr lang="zh-CN" altLang="zh-CN" sz="1400" dirty="0">
                <a:solidFill>
                  <a:schemeClr val="tx2">
                    <a:lumMod val="50000"/>
                  </a:schemeClr>
                </a:solidFill>
                <a:latin typeface="微软雅黑" pitchFamily="34" charset="-122"/>
                <a:ea typeface="微软雅黑" pitchFamily="34" charset="-122"/>
              </a:rPr>
              <a:t>埃及是非洲第一大油气消费国，发电是埃及天然气最大的消费领域，占总消费比例达</a:t>
            </a:r>
            <a:r>
              <a:rPr lang="en-US" altLang="zh-CN" sz="1400" dirty="0">
                <a:solidFill>
                  <a:schemeClr val="tx2">
                    <a:lumMod val="50000"/>
                  </a:schemeClr>
                </a:solidFill>
                <a:latin typeface="微软雅黑" pitchFamily="34" charset="-122"/>
                <a:ea typeface="微软雅黑" pitchFamily="34" charset="-122"/>
              </a:rPr>
              <a:t>61%</a:t>
            </a:r>
            <a:r>
              <a:rPr lang="zh-CN" altLang="zh-CN" sz="1400" dirty="0">
                <a:solidFill>
                  <a:schemeClr val="tx2">
                    <a:lumMod val="50000"/>
                  </a:schemeClr>
                </a:solidFill>
                <a:latin typeface="微软雅黑" pitchFamily="34" charset="-122"/>
                <a:ea typeface="微软雅黑" pitchFamily="34" charset="-122"/>
              </a:rPr>
              <a:t>；其它消费如工业、石化、居民和</a:t>
            </a:r>
            <a:r>
              <a:rPr lang="en-US" altLang="zh-CN" sz="1400" dirty="0">
                <a:solidFill>
                  <a:schemeClr val="tx2">
                    <a:lumMod val="50000"/>
                  </a:schemeClr>
                </a:solidFill>
                <a:latin typeface="微软雅黑" pitchFamily="34" charset="-122"/>
                <a:ea typeface="微软雅黑" pitchFamily="34" charset="-122"/>
              </a:rPr>
              <a:t>CNG</a:t>
            </a:r>
            <a:r>
              <a:rPr lang="zh-CN" altLang="zh-CN" sz="1400" dirty="0">
                <a:solidFill>
                  <a:schemeClr val="tx2">
                    <a:lumMod val="50000"/>
                  </a:schemeClr>
                </a:solidFill>
                <a:latin typeface="微软雅黑" pitchFamily="34" charset="-122"/>
                <a:ea typeface="微软雅黑" pitchFamily="34" charset="-122"/>
              </a:rPr>
              <a:t>汽车等，占</a:t>
            </a:r>
            <a:r>
              <a:rPr lang="en-US" altLang="zh-CN" sz="1400" dirty="0">
                <a:solidFill>
                  <a:schemeClr val="tx2">
                    <a:lumMod val="50000"/>
                  </a:schemeClr>
                </a:solidFill>
                <a:latin typeface="微软雅黑" pitchFamily="34" charset="-122"/>
                <a:ea typeface="微软雅黑" pitchFamily="34" charset="-122"/>
              </a:rPr>
              <a:t>39%</a:t>
            </a:r>
            <a:r>
              <a:rPr lang="zh-CN" altLang="zh-CN" dirty="0">
                <a:solidFill>
                  <a:schemeClr val="tx2">
                    <a:lumMod val="50000"/>
                  </a:schemeClr>
                </a:solidFill>
                <a:latin typeface="微软雅黑" pitchFamily="34" charset="-122"/>
                <a:ea typeface="微软雅黑" pitchFamily="34" charset="-122"/>
              </a:rPr>
              <a:t>。</a:t>
            </a:r>
          </a:p>
        </p:txBody>
      </p:sp>
      <p:sp>
        <p:nvSpPr>
          <p:cNvPr id="20" name="标题 1">
            <a:extLst>
              <a:ext uri="{FF2B5EF4-FFF2-40B4-BE49-F238E27FC236}">
                <a16:creationId xmlns:a16="http://schemas.microsoft.com/office/drawing/2014/main" xmlns="" id="{06A3FB98-A8C8-4359-AF45-92DC1DBA9CB8}"/>
              </a:ext>
            </a:extLst>
          </p:cNvPr>
          <p:cNvSpPr txBox="1">
            <a:spLocks noChangeArrowheads="1"/>
          </p:cNvSpPr>
          <p:nvPr/>
        </p:nvSpPr>
        <p:spPr bwMode="auto">
          <a:xfrm>
            <a:off x="130128" y="60643"/>
            <a:ext cx="8229600" cy="5404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a:r>
              <a:rPr lang="zh-CN" altLang="en-US" sz="2400" dirty="0">
                <a:solidFill>
                  <a:srgbClr val="FF0000"/>
                </a:solidFill>
                <a:latin typeface="黑体" panose="02010609060101010101" pitchFamily="49" charset="-122"/>
                <a:ea typeface="黑体" panose="02010609060101010101" pitchFamily="49" charset="-122"/>
              </a:rPr>
              <a:t>一、埃及油气工业简介</a:t>
            </a:r>
            <a:r>
              <a:rPr lang="en-US" altLang="zh-CN" sz="2400" dirty="0">
                <a:solidFill>
                  <a:srgbClr val="FF0000"/>
                </a:solidFill>
                <a:latin typeface="黑体" panose="02010609060101010101" pitchFamily="49" charset="-122"/>
                <a:ea typeface="黑体" panose="02010609060101010101" pitchFamily="49" charset="-122"/>
              </a:rPr>
              <a:t>——1.</a:t>
            </a:r>
            <a:r>
              <a:rPr lang="zh-CN" altLang="en-US" sz="2400" dirty="0">
                <a:solidFill>
                  <a:srgbClr val="FF0000"/>
                </a:solidFill>
                <a:latin typeface="黑体" panose="02010609060101010101" pitchFamily="49" charset="-122"/>
                <a:ea typeface="黑体" panose="02010609060101010101" pitchFamily="49" charset="-122"/>
              </a:rPr>
              <a:t>油气资源现状</a:t>
            </a:r>
            <a:r>
              <a:rPr lang="en-US" altLang="zh-CN" sz="2400" dirty="0">
                <a:solidFill>
                  <a:srgbClr val="FF0000"/>
                </a:solidFill>
                <a:latin typeface="黑体" panose="02010609060101010101" pitchFamily="49" charset="-122"/>
                <a:ea typeface="黑体" panose="02010609060101010101" pitchFamily="49" charset="-122"/>
              </a:rPr>
              <a:t> </a:t>
            </a:r>
            <a:endParaRPr lang="zh-CN" altLang="en-US" sz="2400" dirty="0">
              <a:solidFill>
                <a:srgbClr val="FF0000"/>
              </a:solidFill>
              <a:latin typeface="黑体" panose="02010609060101010101" pitchFamily="49" charset="-122"/>
              <a:ea typeface="黑体" panose="02010609060101010101" pitchFamily="49" charset="-122"/>
            </a:endParaRPr>
          </a:p>
        </p:txBody>
      </p:sp>
    </p:spTree>
    <p:extLst>
      <p:ext uri="{BB962C8B-B14F-4D97-AF65-F5344CB8AC3E}">
        <p14:creationId xmlns:p14="http://schemas.microsoft.com/office/powerpoint/2010/main" val="17439427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灯片编号占位符 8"/>
          <p:cNvSpPr>
            <a:spLocks noGrp="1" noChangeArrowheads="1"/>
          </p:cNvSpPr>
          <p:nvPr>
            <p:ph type="sldNum" sz="quarter" idx="12"/>
          </p:nvPr>
        </p:nvSpPr>
        <p:spPr bwMode="auto">
          <a:xfrm>
            <a:off x="8344132" y="6311236"/>
            <a:ext cx="622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fontAlgn="base"/>
            <a:fld id="{957DA1D2-E847-451D-B689-82DB00A55580}" type="slidenum">
              <a:rPr lang="zh-CN" altLang="en-US">
                <a:solidFill>
                  <a:srgbClr val="FFFFFF"/>
                </a:solidFill>
                <a:latin typeface="Arial" panose="020B0604020202020204" pitchFamily="34" charset="0"/>
              </a:rPr>
              <a:pPr fontAlgn="base"/>
              <a:t>7</a:t>
            </a:fld>
            <a:endParaRPr lang="zh-CN" altLang="en-US">
              <a:solidFill>
                <a:srgbClr val="FFFFFF"/>
              </a:solidFill>
              <a:latin typeface="Arial" panose="020B0604020202020204" pitchFamily="34" charset="0"/>
            </a:endParaRPr>
          </a:p>
        </p:txBody>
      </p:sp>
      <p:sp>
        <p:nvSpPr>
          <p:cNvPr id="11" name="文本框 10"/>
          <p:cNvSpPr txBox="1"/>
          <p:nvPr/>
        </p:nvSpPr>
        <p:spPr>
          <a:xfrm>
            <a:off x="5397732" y="6311236"/>
            <a:ext cx="2582862" cy="252412"/>
          </a:xfrm>
          <a:prstGeom prst="rect">
            <a:avLst/>
          </a:prstGeom>
          <a:noFill/>
        </p:spPr>
        <p:txBody>
          <a:bodyPr wrap="none">
            <a:spAutoFit/>
          </a:bodyPr>
          <a:lstStyle/>
          <a:p>
            <a:pPr fontAlgn="auto"/>
            <a:r>
              <a:rPr kumimoji="1" lang="zh-CN" altLang="en-US" sz="1050" noProof="1">
                <a:latin typeface="方正兰亭中黑简体" panose="02000000000000000000" charset="-122"/>
                <a:ea typeface="方正兰亭中黑简体" panose="02000000000000000000" charset="-122"/>
                <a:cs typeface="HYDaSongJ"/>
              </a:rPr>
              <a:t>中国石化集团国际石油勘探开发有限公司</a:t>
            </a:r>
          </a:p>
        </p:txBody>
      </p:sp>
      <p:sp>
        <p:nvSpPr>
          <p:cNvPr id="18438" name="文本框 11"/>
          <p:cNvSpPr txBox="1">
            <a:spLocks noChangeArrowheads="1"/>
          </p:cNvSpPr>
          <p:nvPr/>
        </p:nvSpPr>
        <p:spPr bwMode="auto">
          <a:xfrm>
            <a:off x="5377094" y="6543011"/>
            <a:ext cx="2605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600" b="1" dirty="0">
                <a:latin typeface="Arial" panose="020B0604020202020204" pitchFamily="34" charset="0"/>
                <a:ea typeface="HYDaSongJ"/>
                <a:cs typeface="HYDaSongJ"/>
              </a:rPr>
              <a:t>SINOPEC</a:t>
            </a:r>
            <a:r>
              <a:rPr lang="zh-CN" altLang="en-US" sz="600" b="1" dirty="0">
                <a:latin typeface="Arial" panose="020B0604020202020204" pitchFamily="34" charset="0"/>
                <a:ea typeface="HYDaSongJ"/>
                <a:cs typeface="HYDaSongJ"/>
              </a:rPr>
              <a:t> </a:t>
            </a:r>
            <a:r>
              <a:rPr lang="en-US" altLang="zh-CN" sz="600" b="1" dirty="0">
                <a:latin typeface="Arial" panose="020B0604020202020204" pitchFamily="34" charset="0"/>
                <a:ea typeface="HYDaSongJ"/>
                <a:cs typeface="HYDaSongJ"/>
              </a:rPr>
              <a:t> </a:t>
            </a:r>
            <a:r>
              <a:rPr lang="zh-CN" altLang="en-US" sz="600" b="1" dirty="0">
                <a:latin typeface="Arial" panose="020B0604020202020204" pitchFamily="34" charset="0"/>
                <a:ea typeface="HYDaSongJ"/>
                <a:cs typeface="HYDaSongJ"/>
              </a:rPr>
              <a:t> </a:t>
            </a:r>
            <a:r>
              <a:rPr lang="en-US" altLang="zh-CN" sz="600" b="1" dirty="0">
                <a:latin typeface="Arial" panose="020B0604020202020204" pitchFamily="34" charset="0"/>
                <a:ea typeface="HYDaSongJ"/>
                <a:cs typeface="HYDaSongJ"/>
              </a:rPr>
              <a:t>INTERNATIONAL PETROLEUM EXPLORATION AND PRODUCTION CORPORATION</a:t>
            </a:r>
          </a:p>
        </p:txBody>
      </p:sp>
      <p:pic>
        <p:nvPicPr>
          <p:cNvPr id="18442" name="图片 15" descr="未标题-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282" y="6339811"/>
            <a:ext cx="108426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日期占位符 7"/>
          <p:cNvSpPr>
            <a:spLocks noGrp="1" noChangeArrowheads="1"/>
          </p:cNvSpPr>
          <p:nvPr>
            <p:ph type="dt" sz="quarter" idx="10"/>
          </p:nvPr>
        </p:nvSpPr>
        <p:spPr bwMode="auto">
          <a:xfrm>
            <a:off x="6375225" y="5465875"/>
            <a:ext cx="1196975" cy="3410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fontAlgn="base"/>
            <a:fld id="{FA9A24C6-9882-479E-9909-15C0EF58D9C6}" type="datetime1">
              <a:rPr lang="zh-CN" altLang="en-US">
                <a:latin typeface="Arial" panose="020B0604020202020204" pitchFamily="34" charset="0"/>
              </a:rPr>
              <a:pPr fontAlgn="base"/>
              <a:t>2018/11/4</a:t>
            </a:fld>
            <a:endParaRPr lang="zh-CN" altLang="en-US">
              <a:latin typeface="Arial" panose="020B0604020202020204" pitchFamily="34" charset="0"/>
            </a:endParaRPr>
          </a:p>
        </p:txBody>
      </p:sp>
      <p:sp>
        <p:nvSpPr>
          <p:cNvPr id="32" name="Rectangle 31"/>
          <p:cNvSpPr/>
          <p:nvPr/>
        </p:nvSpPr>
        <p:spPr>
          <a:xfrm>
            <a:off x="61608" y="4445517"/>
            <a:ext cx="8904824" cy="1602811"/>
          </a:xfrm>
          <a:prstGeom prst="rect">
            <a:avLst/>
          </a:prstGeom>
          <a:solidFill>
            <a:schemeClr val="bg1"/>
          </a:solidFill>
        </p:spPr>
        <p:txBody>
          <a:bodyPr wrap="square">
            <a:spAutoFit/>
          </a:bodyPr>
          <a:lstStyle/>
          <a:p>
            <a:pPr marL="180975" lvl="1" indent="-180975" algn="just">
              <a:lnSpc>
                <a:spcPts val="2160"/>
              </a:lnSpc>
              <a:spcBef>
                <a:spcPct val="15000"/>
              </a:spcBef>
              <a:buClr>
                <a:srgbClr val="FF3300"/>
              </a:buClr>
              <a:buFont typeface="Wingdings" pitchFamily="2" charset="2"/>
              <a:buChar char="n"/>
              <a:defRPr/>
            </a:pPr>
            <a:r>
              <a:rPr lang="zh-CN" altLang="zh-CN" sz="1600" dirty="0">
                <a:solidFill>
                  <a:schemeClr val="tx2">
                    <a:lumMod val="50000"/>
                  </a:schemeClr>
                </a:solidFill>
                <a:latin typeface="微软雅黑" pitchFamily="34" charset="-122"/>
                <a:ea typeface="微软雅黑" pitchFamily="34" charset="-122"/>
              </a:rPr>
              <a:t>埃及是油气上游高度对外开放的国家，油气投资环境友好。</a:t>
            </a:r>
            <a:endParaRPr lang="en-US" altLang="zh-CN" sz="1600" dirty="0">
              <a:solidFill>
                <a:schemeClr val="tx2">
                  <a:lumMod val="50000"/>
                </a:schemeClr>
              </a:solidFill>
              <a:latin typeface="微软雅黑" pitchFamily="34" charset="-122"/>
              <a:ea typeface="微软雅黑" pitchFamily="34" charset="-122"/>
            </a:endParaRPr>
          </a:p>
          <a:p>
            <a:pPr marL="180975" lvl="1" indent="-180975" algn="just">
              <a:lnSpc>
                <a:spcPts val="2160"/>
              </a:lnSpc>
              <a:spcBef>
                <a:spcPct val="15000"/>
              </a:spcBef>
              <a:buClr>
                <a:srgbClr val="FF3300"/>
              </a:buClr>
              <a:buFont typeface="Wingdings" pitchFamily="2" charset="2"/>
              <a:buChar char="n"/>
              <a:defRPr/>
            </a:pPr>
            <a:r>
              <a:rPr lang="zh-CN" altLang="zh-CN" sz="1600" dirty="0">
                <a:solidFill>
                  <a:schemeClr val="tx2">
                    <a:lumMod val="50000"/>
                  </a:schemeClr>
                </a:solidFill>
                <a:latin typeface="微软雅黑" pitchFamily="34" charset="-122"/>
                <a:ea typeface="微软雅黑" pitchFamily="34" charset="-122"/>
              </a:rPr>
              <a:t>埃及石油部主要下辖</a:t>
            </a:r>
            <a:r>
              <a:rPr lang="en-US" altLang="zh-CN" sz="1600" dirty="0">
                <a:solidFill>
                  <a:schemeClr val="tx2">
                    <a:lumMod val="50000"/>
                  </a:schemeClr>
                </a:solidFill>
                <a:latin typeface="微软雅黑" pitchFamily="34" charset="-122"/>
                <a:ea typeface="微软雅黑" pitchFamily="34" charset="-122"/>
              </a:rPr>
              <a:t>5</a:t>
            </a:r>
            <a:r>
              <a:rPr lang="zh-CN" altLang="zh-CN" sz="1600" dirty="0">
                <a:solidFill>
                  <a:schemeClr val="tx2">
                    <a:lumMod val="50000"/>
                  </a:schemeClr>
                </a:solidFill>
                <a:latin typeface="微软雅黑" pitchFamily="34" charset="-122"/>
                <a:ea typeface="微软雅黑" pitchFamily="34" charset="-122"/>
              </a:rPr>
              <a:t>个国有控股公司：</a:t>
            </a:r>
            <a:endParaRPr lang="en-US" altLang="zh-CN" sz="1600" dirty="0">
              <a:solidFill>
                <a:schemeClr val="tx2">
                  <a:lumMod val="50000"/>
                </a:schemeClr>
              </a:solidFill>
              <a:latin typeface="微软雅黑" pitchFamily="34" charset="-122"/>
              <a:ea typeface="微软雅黑" pitchFamily="34" charset="-122"/>
            </a:endParaRPr>
          </a:p>
          <a:p>
            <a:pPr marL="0" lvl="1" algn="just">
              <a:lnSpc>
                <a:spcPts val="2160"/>
              </a:lnSpc>
              <a:spcBef>
                <a:spcPct val="15000"/>
              </a:spcBef>
              <a:buClr>
                <a:srgbClr val="FF3300"/>
              </a:buClr>
              <a:defRPr/>
            </a:pPr>
            <a:r>
              <a:rPr lang="en-US" altLang="zh-CN" sz="1600" dirty="0">
                <a:solidFill>
                  <a:schemeClr val="tx2">
                    <a:lumMod val="50000"/>
                  </a:schemeClr>
                </a:solidFill>
                <a:latin typeface="微软雅黑" pitchFamily="34" charset="-122"/>
                <a:ea typeface="微软雅黑" pitchFamily="34" charset="-122"/>
              </a:rPr>
              <a:t>EGPC</a:t>
            </a:r>
            <a:r>
              <a:rPr lang="zh-CN" altLang="zh-CN" sz="1600" dirty="0">
                <a:solidFill>
                  <a:schemeClr val="tx2">
                    <a:lumMod val="50000"/>
                  </a:schemeClr>
                </a:solidFill>
                <a:latin typeface="微软雅黑" pitchFamily="34" charset="-122"/>
                <a:ea typeface="微软雅黑" pitchFamily="34" charset="-122"/>
              </a:rPr>
              <a:t>石油总公司</a:t>
            </a:r>
            <a:r>
              <a:rPr lang="en-US" altLang="zh-CN" sz="1600" dirty="0">
                <a:solidFill>
                  <a:schemeClr val="tx2">
                    <a:lumMod val="50000"/>
                  </a:schemeClr>
                </a:solidFill>
                <a:latin typeface="微软雅黑" pitchFamily="34" charset="-122"/>
                <a:ea typeface="微软雅黑" pitchFamily="34" charset="-122"/>
              </a:rPr>
              <a:t>, EGAS</a:t>
            </a:r>
            <a:r>
              <a:rPr lang="zh-CN" altLang="zh-CN" sz="1600" dirty="0">
                <a:solidFill>
                  <a:schemeClr val="tx2">
                    <a:lumMod val="50000"/>
                  </a:schemeClr>
                </a:solidFill>
                <a:latin typeface="微软雅黑" pitchFamily="34" charset="-122"/>
                <a:ea typeface="微软雅黑" pitchFamily="34" charset="-122"/>
              </a:rPr>
              <a:t>天然气公司，</a:t>
            </a:r>
            <a:r>
              <a:rPr lang="en-US" altLang="zh-CN" sz="1600" dirty="0">
                <a:solidFill>
                  <a:schemeClr val="tx2">
                    <a:lumMod val="50000"/>
                  </a:schemeClr>
                </a:solidFill>
                <a:latin typeface="微软雅黑" pitchFamily="34" charset="-122"/>
                <a:ea typeface="微软雅黑" pitchFamily="34" charset="-122"/>
              </a:rPr>
              <a:t> ECHEM</a:t>
            </a:r>
            <a:r>
              <a:rPr lang="zh-CN" altLang="zh-CN" sz="1600" dirty="0">
                <a:solidFill>
                  <a:schemeClr val="tx2">
                    <a:lumMod val="50000"/>
                  </a:schemeClr>
                </a:solidFill>
                <a:latin typeface="微软雅黑" pitchFamily="34" charset="-122"/>
                <a:ea typeface="微软雅黑" pitchFamily="34" charset="-122"/>
              </a:rPr>
              <a:t>炼化公司，</a:t>
            </a:r>
            <a:r>
              <a:rPr lang="en-US" altLang="zh-CN" sz="1600" dirty="0" err="1">
                <a:solidFill>
                  <a:schemeClr val="tx2">
                    <a:lumMod val="50000"/>
                  </a:schemeClr>
                </a:solidFill>
                <a:latin typeface="微软雅黑" pitchFamily="34" charset="-122"/>
                <a:ea typeface="微软雅黑" pitchFamily="34" charset="-122"/>
              </a:rPr>
              <a:t>Ganope</a:t>
            </a:r>
            <a:r>
              <a:rPr lang="zh-CN" altLang="zh-CN" sz="1600" dirty="0">
                <a:solidFill>
                  <a:schemeClr val="tx2">
                    <a:lumMod val="50000"/>
                  </a:schemeClr>
                </a:solidFill>
                <a:latin typeface="微软雅黑" pitchFamily="34" charset="-122"/>
                <a:ea typeface="微软雅黑" pitchFamily="34" charset="-122"/>
              </a:rPr>
              <a:t>勘探公司，</a:t>
            </a:r>
            <a:r>
              <a:rPr lang="en-US" altLang="zh-CN" sz="1600" dirty="0">
                <a:solidFill>
                  <a:schemeClr val="tx2">
                    <a:lumMod val="50000"/>
                  </a:schemeClr>
                </a:solidFill>
                <a:latin typeface="微软雅黑" pitchFamily="34" charset="-122"/>
                <a:ea typeface="微软雅黑" pitchFamily="34" charset="-122"/>
              </a:rPr>
              <a:t>EMRA</a:t>
            </a:r>
            <a:r>
              <a:rPr lang="zh-CN" altLang="zh-CN" sz="1600" dirty="0">
                <a:solidFill>
                  <a:schemeClr val="tx2">
                    <a:lumMod val="50000"/>
                  </a:schemeClr>
                </a:solidFill>
                <a:latin typeface="微软雅黑" pitchFamily="34" charset="-122"/>
                <a:ea typeface="微软雅黑" pitchFamily="34" charset="-122"/>
              </a:rPr>
              <a:t>非油气矿产资源公司。埃及石油总公司</a:t>
            </a:r>
            <a:r>
              <a:rPr lang="en-US" altLang="zh-CN" sz="1600" dirty="0">
                <a:solidFill>
                  <a:schemeClr val="tx2">
                    <a:lumMod val="50000"/>
                  </a:schemeClr>
                </a:solidFill>
                <a:latin typeface="微软雅黑" pitchFamily="34" charset="-122"/>
                <a:ea typeface="微软雅黑" pitchFamily="34" charset="-122"/>
              </a:rPr>
              <a:t>EGPC</a:t>
            </a:r>
            <a:r>
              <a:rPr lang="zh-CN" altLang="zh-CN" sz="1600" dirty="0">
                <a:solidFill>
                  <a:schemeClr val="tx2">
                    <a:lumMod val="50000"/>
                  </a:schemeClr>
                </a:solidFill>
                <a:latin typeface="微软雅黑" pitchFamily="34" charset="-122"/>
                <a:ea typeface="微软雅黑" pitchFamily="34" charset="-122"/>
              </a:rPr>
              <a:t>业务覆盖上下游全产业链。</a:t>
            </a:r>
            <a:endParaRPr lang="en-US" altLang="zh-CN" sz="1600" dirty="0">
              <a:solidFill>
                <a:schemeClr val="tx2">
                  <a:lumMod val="50000"/>
                </a:schemeClr>
              </a:solidFill>
              <a:latin typeface="微软雅黑" pitchFamily="34" charset="-122"/>
              <a:ea typeface="微软雅黑" pitchFamily="34" charset="-122"/>
            </a:endParaRPr>
          </a:p>
          <a:p>
            <a:pPr marL="0" lvl="1" algn="just">
              <a:lnSpc>
                <a:spcPts val="2160"/>
              </a:lnSpc>
              <a:spcBef>
                <a:spcPct val="15000"/>
              </a:spcBef>
              <a:buClr>
                <a:srgbClr val="FF3300"/>
              </a:buClr>
              <a:defRPr/>
            </a:pPr>
            <a:endParaRPr lang="zh-CN" altLang="zh-CN" dirty="0">
              <a:solidFill>
                <a:schemeClr val="tx2">
                  <a:lumMod val="50000"/>
                </a:schemeClr>
              </a:solidFill>
              <a:latin typeface="微软雅黑" pitchFamily="34" charset="-122"/>
              <a:ea typeface="微软雅黑" pitchFamily="34" charset="-122"/>
            </a:endParaRPr>
          </a:p>
        </p:txBody>
      </p:sp>
      <p:sp>
        <p:nvSpPr>
          <p:cNvPr id="20" name="标题 1">
            <a:extLst>
              <a:ext uri="{FF2B5EF4-FFF2-40B4-BE49-F238E27FC236}">
                <a16:creationId xmlns:a16="http://schemas.microsoft.com/office/drawing/2014/main" xmlns="" id="{C515FCA1-6A0D-4EA7-B9D2-7CC174BC126F}"/>
              </a:ext>
            </a:extLst>
          </p:cNvPr>
          <p:cNvSpPr txBox="1">
            <a:spLocks noChangeArrowheads="1"/>
          </p:cNvSpPr>
          <p:nvPr/>
        </p:nvSpPr>
        <p:spPr bwMode="auto">
          <a:xfrm>
            <a:off x="130128" y="60643"/>
            <a:ext cx="8229600" cy="5404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a:r>
              <a:rPr lang="zh-CN" altLang="en-US" sz="2400" dirty="0">
                <a:solidFill>
                  <a:srgbClr val="FF0000"/>
                </a:solidFill>
                <a:latin typeface="黑体" panose="02010609060101010101" pitchFamily="49" charset="-122"/>
                <a:ea typeface="黑体" panose="02010609060101010101" pitchFamily="49" charset="-122"/>
              </a:rPr>
              <a:t>一、埃及油气工业简介</a:t>
            </a:r>
            <a:r>
              <a:rPr lang="en-US" altLang="zh-CN" sz="2400" dirty="0">
                <a:solidFill>
                  <a:srgbClr val="FF0000"/>
                </a:solidFill>
                <a:latin typeface="黑体" panose="02010609060101010101" pitchFamily="49" charset="-122"/>
                <a:ea typeface="黑体" panose="02010609060101010101" pitchFamily="49" charset="-122"/>
              </a:rPr>
              <a:t>——2.</a:t>
            </a:r>
            <a:r>
              <a:rPr lang="zh-CN" altLang="en-US" sz="2400" dirty="0">
                <a:solidFill>
                  <a:srgbClr val="FF0000"/>
                </a:solidFill>
                <a:latin typeface="黑体" panose="02010609060101010101" pitchFamily="49" charset="-122"/>
                <a:ea typeface="黑体" panose="02010609060101010101" pitchFamily="49" charset="-122"/>
              </a:rPr>
              <a:t>油气财税政策</a:t>
            </a:r>
            <a:r>
              <a:rPr lang="en-US" altLang="zh-CN" sz="2400" dirty="0">
                <a:solidFill>
                  <a:srgbClr val="FF0000"/>
                </a:solidFill>
                <a:latin typeface="黑体" panose="02010609060101010101" pitchFamily="49" charset="-122"/>
                <a:ea typeface="黑体" panose="02010609060101010101" pitchFamily="49" charset="-122"/>
              </a:rPr>
              <a:t> </a:t>
            </a:r>
            <a:endParaRPr lang="zh-CN" altLang="en-US" sz="2400" dirty="0">
              <a:solidFill>
                <a:srgbClr val="FF0000"/>
              </a:solidFill>
              <a:latin typeface="黑体" panose="02010609060101010101" pitchFamily="49" charset="-122"/>
              <a:ea typeface="黑体" panose="02010609060101010101" pitchFamily="49" charset="-122"/>
            </a:endParaRPr>
          </a:p>
        </p:txBody>
      </p:sp>
      <p:pic>
        <p:nvPicPr>
          <p:cNvPr id="23" name="Picture 1">
            <a:extLst>
              <a:ext uri="{FF2B5EF4-FFF2-40B4-BE49-F238E27FC236}">
                <a16:creationId xmlns:a16="http://schemas.microsoft.com/office/drawing/2014/main" xmlns="" id="{661C238B-813D-48FD-A53B-CE902F6938B0}"/>
              </a:ext>
            </a:extLst>
          </p:cNvPr>
          <p:cNvPicPr>
            <a:picLocks noChangeAspect="1"/>
          </p:cNvPicPr>
          <p:nvPr/>
        </p:nvPicPr>
        <p:blipFill>
          <a:blip r:embed="rId4" cstate="print"/>
          <a:stretch>
            <a:fillRect/>
          </a:stretch>
        </p:blipFill>
        <p:spPr>
          <a:xfrm>
            <a:off x="53951" y="991903"/>
            <a:ext cx="4694106" cy="2954437"/>
          </a:xfrm>
          <a:prstGeom prst="rect">
            <a:avLst/>
          </a:prstGeom>
        </p:spPr>
      </p:pic>
      <p:pic>
        <p:nvPicPr>
          <p:cNvPr id="24" name="Picture 3">
            <a:extLst>
              <a:ext uri="{FF2B5EF4-FFF2-40B4-BE49-F238E27FC236}">
                <a16:creationId xmlns:a16="http://schemas.microsoft.com/office/drawing/2014/main" xmlns="" id="{1F491415-2D2B-4963-AA1E-13DB89BDF4DA}"/>
              </a:ext>
            </a:extLst>
          </p:cNvPr>
          <p:cNvPicPr>
            <a:picLocks noChangeAspect="1"/>
          </p:cNvPicPr>
          <p:nvPr/>
        </p:nvPicPr>
        <p:blipFill>
          <a:blip r:embed="rId5" cstate="print"/>
          <a:stretch>
            <a:fillRect/>
          </a:stretch>
        </p:blipFill>
        <p:spPr>
          <a:xfrm>
            <a:off x="4859904" y="1051057"/>
            <a:ext cx="4230145" cy="2954437"/>
          </a:xfrm>
          <a:prstGeom prst="rect">
            <a:avLst/>
          </a:prstGeom>
        </p:spPr>
      </p:pic>
    </p:spTree>
    <p:extLst>
      <p:ext uri="{BB962C8B-B14F-4D97-AF65-F5344CB8AC3E}">
        <p14:creationId xmlns:p14="http://schemas.microsoft.com/office/powerpoint/2010/main" val="7381786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灯片编号占位符 8"/>
          <p:cNvSpPr>
            <a:spLocks noGrp="1" noChangeArrowheads="1"/>
          </p:cNvSpPr>
          <p:nvPr>
            <p:ph type="sldNum" sz="quarter" idx="12"/>
          </p:nvPr>
        </p:nvSpPr>
        <p:spPr bwMode="auto">
          <a:xfrm>
            <a:off x="8344132" y="6311236"/>
            <a:ext cx="622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fontAlgn="base"/>
            <a:fld id="{957DA1D2-E847-451D-B689-82DB00A55580}" type="slidenum">
              <a:rPr lang="zh-CN" altLang="en-US">
                <a:solidFill>
                  <a:srgbClr val="FFFFFF"/>
                </a:solidFill>
                <a:latin typeface="Arial" panose="020B0604020202020204" pitchFamily="34" charset="0"/>
              </a:rPr>
              <a:pPr fontAlgn="base"/>
              <a:t>8</a:t>
            </a:fld>
            <a:endParaRPr lang="zh-CN" altLang="en-US">
              <a:solidFill>
                <a:srgbClr val="FFFFFF"/>
              </a:solidFill>
              <a:latin typeface="Arial" panose="020B0604020202020204" pitchFamily="34" charset="0"/>
            </a:endParaRPr>
          </a:p>
        </p:txBody>
      </p:sp>
      <p:sp>
        <p:nvSpPr>
          <p:cNvPr id="11" name="文本框 10"/>
          <p:cNvSpPr txBox="1"/>
          <p:nvPr/>
        </p:nvSpPr>
        <p:spPr>
          <a:xfrm>
            <a:off x="5397732" y="6311236"/>
            <a:ext cx="2582862" cy="252412"/>
          </a:xfrm>
          <a:prstGeom prst="rect">
            <a:avLst/>
          </a:prstGeom>
          <a:noFill/>
        </p:spPr>
        <p:txBody>
          <a:bodyPr wrap="none">
            <a:spAutoFit/>
          </a:bodyPr>
          <a:lstStyle/>
          <a:p>
            <a:pPr fontAlgn="auto"/>
            <a:r>
              <a:rPr kumimoji="1" lang="zh-CN" altLang="en-US" sz="1050" noProof="1">
                <a:latin typeface="方正兰亭中黑简体" panose="02000000000000000000" charset="-122"/>
                <a:ea typeface="方正兰亭中黑简体" panose="02000000000000000000" charset="-122"/>
                <a:cs typeface="HYDaSongJ"/>
              </a:rPr>
              <a:t>中国石化集团国际石油勘探开发有限公司</a:t>
            </a:r>
          </a:p>
        </p:txBody>
      </p:sp>
      <p:sp>
        <p:nvSpPr>
          <p:cNvPr id="18438" name="文本框 11"/>
          <p:cNvSpPr txBox="1">
            <a:spLocks noChangeArrowheads="1"/>
          </p:cNvSpPr>
          <p:nvPr/>
        </p:nvSpPr>
        <p:spPr bwMode="auto">
          <a:xfrm>
            <a:off x="5377094" y="6543011"/>
            <a:ext cx="2605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600" b="1" dirty="0">
                <a:latin typeface="Arial" panose="020B0604020202020204" pitchFamily="34" charset="0"/>
                <a:ea typeface="HYDaSongJ"/>
                <a:cs typeface="HYDaSongJ"/>
              </a:rPr>
              <a:t>SINOPEC</a:t>
            </a:r>
            <a:r>
              <a:rPr lang="zh-CN" altLang="en-US" sz="600" b="1" dirty="0">
                <a:latin typeface="Arial" panose="020B0604020202020204" pitchFamily="34" charset="0"/>
                <a:ea typeface="HYDaSongJ"/>
                <a:cs typeface="HYDaSongJ"/>
              </a:rPr>
              <a:t> </a:t>
            </a:r>
            <a:r>
              <a:rPr lang="en-US" altLang="zh-CN" sz="600" b="1" dirty="0">
                <a:latin typeface="Arial" panose="020B0604020202020204" pitchFamily="34" charset="0"/>
                <a:ea typeface="HYDaSongJ"/>
                <a:cs typeface="HYDaSongJ"/>
              </a:rPr>
              <a:t> </a:t>
            </a:r>
            <a:r>
              <a:rPr lang="zh-CN" altLang="en-US" sz="600" b="1" dirty="0">
                <a:latin typeface="Arial" panose="020B0604020202020204" pitchFamily="34" charset="0"/>
                <a:ea typeface="HYDaSongJ"/>
                <a:cs typeface="HYDaSongJ"/>
              </a:rPr>
              <a:t> </a:t>
            </a:r>
            <a:r>
              <a:rPr lang="en-US" altLang="zh-CN" sz="600" b="1" dirty="0">
                <a:latin typeface="Arial" panose="020B0604020202020204" pitchFamily="34" charset="0"/>
                <a:ea typeface="HYDaSongJ"/>
                <a:cs typeface="HYDaSongJ"/>
              </a:rPr>
              <a:t>INTERNATIONAL PETROLEUM EXPLORATION AND PRODUCTION CORPORATION</a:t>
            </a:r>
          </a:p>
        </p:txBody>
      </p:sp>
      <p:pic>
        <p:nvPicPr>
          <p:cNvPr id="18442" name="图片 15" descr="未标题-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282" y="6339811"/>
            <a:ext cx="108426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日期占位符 7"/>
          <p:cNvSpPr>
            <a:spLocks noGrp="1" noChangeArrowheads="1"/>
          </p:cNvSpPr>
          <p:nvPr>
            <p:ph type="dt" sz="quarter" idx="10"/>
          </p:nvPr>
        </p:nvSpPr>
        <p:spPr bwMode="auto">
          <a:xfrm>
            <a:off x="6375225" y="5465875"/>
            <a:ext cx="1196975" cy="3410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fontAlgn="base"/>
            <a:fld id="{FA9A24C6-9882-479E-9909-15C0EF58D9C6}" type="datetime1">
              <a:rPr lang="zh-CN" altLang="en-US">
                <a:latin typeface="Arial" panose="020B0604020202020204" pitchFamily="34" charset="0"/>
              </a:rPr>
              <a:pPr fontAlgn="base"/>
              <a:t>2018/11/4</a:t>
            </a:fld>
            <a:endParaRPr lang="zh-CN" altLang="en-US">
              <a:latin typeface="Arial" panose="020B0604020202020204" pitchFamily="34" charset="0"/>
            </a:endParaRPr>
          </a:p>
        </p:txBody>
      </p:sp>
      <p:sp>
        <p:nvSpPr>
          <p:cNvPr id="32" name="Rectangle 31"/>
          <p:cNvSpPr/>
          <p:nvPr/>
        </p:nvSpPr>
        <p:spPr>
          <a:xfrm>
            <a:off x="-1699" y="3989260"/>
            <a:ext cx="8904824" cy="2104038"/>
          </a:xfrm>
          <a:prstGeom prst="rect">
            <a:avLst/>
          </a:prstGeom>
          <a:solidFill>
            <a:schemeClr val="bg1"/>
          </a:solidFill>
        </p:spPr>
        <p:txBody>
          <a:bodyPr wrap="square">
            <a:spAutoFit/>
          </a:bodyPr>
          <a:lstStyle/>
          <a:p>
            <a:pPr marL="180975" lvl="1" indent="-180975" algn="just">
              <a:lnSpc>
                <a:spcPts val="2160"/>
              </a:lnSpc>
              <a:spcBef>
                <a:spcPct val="15000"/>
              </a:spcBef>
              <a:buClr>
                <a:srgbClr val="FF3300"/>
              </a:buClr>
              <a:buFont typeface="Wingdings" pitchFamily="2" charset="2"/>
              <a:buChar char="n"/>
              <a:defRPr/>
            </a:pPr>
            <a:r>
              <a:rPr lang="zh-CN" altLang="zh-CN" sz="1400" dirty="0">
                <a:solidFill>
                  <a:schemeClr val="tx2">
                    <a:lumMod val="50000"/>
                  </a:schemeClr>
                </a:solidFill>
                <a:latin typeface="微软雅黑" pitchFamily="34" charset="-122"/>
                <a:ea typeface="微软雅黑" pitchFamily="34" charset="-122"/>
              </a:rPr>
              <a:t>埃及产量分成合同稳定、简洁、友好，有利于油气长期投资。</a:t>
            </a:r>
            <a:endParaRPr lang="en-US" altLang="zh-CN" sz="1400" dirty="0">
              <a:solidFill>
                <a:schemeClr val="tx2">
                  <a:lumMod val="50000"/>
                </a:schemeClr>
              </a:solidFill>
              <a:latin typeface="微软雅黑" pitchFamily="34" charset="-122"/>
              <a:ea typeface="微软雅黑" pitchFamily="34" charset="-122"/>
            </a:endParaRPr>
          </a:p>
          <a:p>
            <a:pPr marL="180975" lvl="1" indent="-180975" algn="just">
              <a:lnSpc>
                <a:spcPts val="2160"/>
              </a:lnSpc>
              <a:spcBef>
                <a:spcPct val="15000"/>
              </a:spcBef>
              <a:buClr>
                <a:srgbClr val="FF3300"/>
              </a:buClr>
              <a:buFont typeface="Wingdings" pitchFamily="2" charset="2"/>
              <a:buChar char="n"/>
              <a:defRPr/>
            </a:pPr>
            <a:r>
              <a:rPr lang="zh-CN" altLang="zh-CN" sz="1400" dirty="0">
                <a:solidFill>
                  <a:schemeClr val="tx2">
                    <a:lumMod val="50000"/>
                  </a:schemeClr>
                </a:solidFill>
                <a:latin typeface="微软雅黑" pitchFamily="34" charset="-122"/>
                <a:ea typeface="微软雅黑" pitchFamily="34" charset="-122"/>
              </a:rPr>
              <a:t>产量分成合同勘探期一般</a:t>
            </a:r>
            <a:r>
              <a:rPr lang="en-US" altLang="zh-CN" sz="1400" dirty="0">
                <a:solidFill>
                  <a:schemeClr val="tx2">
                    <a:lumMod val="50000"/>
                  </a:schemeClr>
                </a:solidFill>
                <a:latin typeface="微软雅黑" pitchFamily="34" charset="-122"/>
                <a:ea typeface="微软雅黑" pitchFamily="34" charset="-122"/>
              </a:rPr>
              <a:t>3-5</a:t>
            </a:r>
            <a:r>
              <a:rPr lang="zh-CN" altLang="zh-CN" sz="1400" dirty="0">
                <a:solidFill>
                  <a:schemeClr val="tx2">
                    <a:lumMod val="50000"/>
                  </a:schemeClr>
                </a:solidFill>
                <a:latin typeface="微软雅黑" pitchFamily="34" charset="-122"/>
                <a:ea typeface="微软雅黑" pitchFamily="34" charset="-122"/>
              </a:rPr>
              <a:t>年，开发期一般</a:t>
            </a:r>
            <a:r>
              <a:rPr lang="en-US" altLang="zh-CN" sz="1400" dirty="0">
                <a:solidFill>
                  <a:schemeClr val="tx2">
                    <a:lumMod val="50000"/>
                  </a:schemeClr>
                </a:solidFill>
                <a:latin typeface="微软雅黑" pitchFamily="34" charset="-122"/>
                <a:ea typeface="微软雅黑" pitchFamily="34" charset="-122"/>
              </a:rPr>
              <a:t>25-30</a:t>
            </a:r>
            <a:r>
              <a:rPr lang="zh-CN" altLang="zh-CN" sz="1400" dirty="0">
                <a:solidFill>
                  <a:schemeClr val="tx2">
                    <a:lumMod val="50000"/>
                  </a:schemeClr>
                </a:solidFill>
                <a:latin typeface="微软雅黑" pitchFamily="34" charset="-122"/>
                <a:ea typeface="微软雅黑" pitchFamily="34" charset="-122"/>
              </a:rPr>
              <a:t>年。如有商业发现并转开发，则勘探成本可回收，</a:t>
            </a:r>
            <a:r>
              <a:rPr lang="en-US" altLang="zh-CN" sz="1400" dirty="0">
                <a:solidFill>
                  <a:schemeClr val="tx2">
                    <a:lumMod val="50000"/>
                  </a:schemeClr>
                </a:solidFill>
                <a:latin typeface="微软雅黑" pitchFamily="34" charset="-122"/>
                <a:ea typeface="微软雅黑" pitchFamily="34" charset="-122"/>
              </a:rPr>
              <a:t>Capex</a:t>
            </a:r>
            <a:r>
              <a:rPr lang="zh-CN" altLang="zh-CN" sz="1400" dirty="0">
                <a:solidFill>
                  <a:schemeClr val="tx2">
                    <a:lumMod val="50000"/>
                  </a:schemeClr>
                </a:solidFill>
                <a:latin typeface="微软雅黑" pitchFamily="34" charset="-122"/>
                <a:ea typeface="微软雅黑" pitchFamily="34" charset="-122"/>
              </a:rPr>
              <a:t>回收期为</a:t>
            </a:r>
            <a:r>
              <a:rPr lang="en-US" altLang="zh-CN" sz="1400" dirty="0">
                <a:solidFill>
                  <a:schemeClr val="tx2">
                    <a:lumMod val="50000"/>
                  </a:schemeClr>
                </a:solidFill>
                <a:latin typeface="微软雅黑" pitchFamily="34" charset="-122"/>
                <a:ea typeface="微软雅黑" pitchFamily="34" charset="-122"/>
              </a:rPr>
              <a:t>4-5</a:t>
            </a:r>
            <a:r>
              <a:rPr lang="zh-CN" altLang="zh-CN" sz="1400" dirty="0">
                <a:solidFill>
                  <a:schemeClr val="tx2">
                    <a:lumMod val="50000"/>
                  </a:schemeClr>
                </a:solidFill>
                <a:latin typeface="微软雅黑" pitchFamily="34" charset="-122"/>
                <a:ea typeface="微软雅黑" pitchFamily="34" charset="-122"/>
              </a:rPr>
              <a:t>年，</a:t>
            </a:r>
            <a:r>
              <a:rPr lang="en-US" altLang="zh-CN" sz="1400" dirty="0" err="1">
                <a:solidFill>
                  <a:schemeClr val="tx2">
                    <a:lumMod val="50000"/>
                  </a:schemeClr>
                </a:solidFill>
                <a:latin typeface="微软雅黑" pitchFamily="34" charset="-122"/>
                <a:ea typeface="微软雅黑" pitchFamily="34" charset="-122"/>
              </a:rPr>
              <a:t>Opex</a:t>
            </a:r>
            <a:r>
              <a:rPr lang="zh-CN" altLang="zh-CN" sz="1400" dirty="0">
                <a:solidFill>
                  <a:schemeClr val="tx2">
                    <a:lumMod val="50000"/>
                  </a:schemeClr>
                </a:solidFill>
                <a:latin typeface="微软雅黑" pitchFamily="34" charset="-122"/>
                <a:ea typeface="微软雅黑" pitchFamily="34" charset="-122"/>
              </a:rPr>
              <a:t>回收期为每个季度。每个区块的</a:t>
            </a:r>
            <a:r>
              <a:rPr lang="en-US" altLang="zh-CN" sz="1400" dirty="0">
                <a:solidFill>
                  <a:schemeClr val="tx2">
                    <a:lumMod val="50000"/>
                  </a:schemeClr>
                </a:solidFill>
                <a:latin typeface="微软雅黑" pitchFamily="34" charset="-122"/>
                <a:ea typeface="微软雅黑" pitchFamily="34" charset="-122"/>
              </a:rPr>
              <a:t>PSA</a:t>
            </a:r>
            <a:r>
              <a:rPr lang="zh-CN" altLang="zh-CN" sz="1400" dirty="0">
                <a:solidFill>
                  <a:schemeClr val="tx2">
                    <a:lumMod val="50000"/>
                  </a:schemeClr>
                </a:solidFill>
                <a:latin typeface="微软雅黑" pitchFamily="34" charset="-122"/>
                <a:ea typeface="微软雅黑" pitchFamily="34" charset="-122"/>
              </a:rPr>
              <a:t>的商务条款都不一样，大多数区块成本回收油上限为</a:t>
            </a:r>
            <a:r>
              <a:rPr lang="en-US" altLang="zh-CN" sz="1400" dirty="0">
                <a:solidFill>
                  <a:schemeClr val="tx2">
                    <a:lumMod val="50000"/>
                  </a:schemeClr>
                </a:solidFill>
                <a:latin typeface="微软雅黑" pitchFamily="34" charset="-122"/>
                <a:ea typeface="微软雅黑" pitchFamily="34" charset="-122"/>
              </a:rPr>
              <a:t>35%</a:t>
            </a:r>
            <a:r>
              <a:rPr lang="zh-CN" altLang="zh-CN" sz="1400" dirty="0">
                <a:solidFill>
                  <a:schemeClr val="tx2">
                    <a:lumMod val="50000"/>
                  </a:schemeClr>
                </a:solidFill>
                <a:latin typeface="微软雅黑" pitchFamily="34" charset="-122"/>
                <a:ea typeface="微软雅黑" pitchFamily="34" charset="-122"/>
              </a:rPr>
              <a:t>，利润油为</a:t>
            </a:r>
            <a:r>
              <a:rPr lang="en-US" altLang="zh-CN" sz="1400" dirty="0">
                <a:solidFill>
                  <a:schemeClr val="tx2">
                    <a:lumMod val="50000"/>
                  </a:schemeClr>
                </a:solidFill>
                <a:latin typeface="微软雅黑" pitchFamily="34" charset="-122"/>
                <a:ea typeface="微软雅黑" pitchFamily="34" charset="-122"/>
              </a:rPr>
              <a:t>65%</a:t>
            </a:r>
            <a:r>
              <a:rPr lang="zh-CN" altLang="zh-CN" sz="1400" dirty="0">
                <a:solidFill>
                  <a:schemeClr val="tx2">
                    <a:lumMod val="50000"/>
                  </a:schemeClr>
                </a:solidFill>
                <a:latin typeface="微软雅黑" pitchFamily="34" charset="-122"/>
                <a:ea typeface="微软雅黑" pitchFamily="34" charset="-122"/>
              </a:rPr>
              <a:t>，利润油分配比例随油价和产量滑动</a:t>
            </a:r>
            <a:r>
              <a:rPr lang="zh-CN" altLang="en-US" sz="1400" dirty="0">
                <a:solidFill>
                  <a:schemeClr val="tx2">
                    <a:lumMod val="50000"/>
                  </a:schemeClr>
                </a:solidFill>
                <a:latin typeface="微软雅黑" pitchFamily="34" charset="-122"/>
                <a:ea typeface="微软雅黑" pitchFamily="34" charset="-122"/>
              </a:rPr>
              <a:t>。</a:t>
            </a:r>
            <a:r>
              <a:rPr lang="zh-CN" altLang="zh-CN" sz="1400" dirty="0">
                <a:solidFill>
                  <a:schemeClr val="tx2">
                    <a:lumMod val="50000"/>
                  </a:schemeClr>
                </a:solidFill>
                <a:latin typeface="微软雅黑" pitchFamily="34" charset="-122"/>
                <a:ea typeface="微软雅黑" pitchFamily="34" charset="-122"/>
              </a:rPr>
              <a:t>因此，投资者获得的份额油约为</a:t>
            </a:r>
            <a:r>
              <a:rPr lang="en-US" altLang="zh-CN" sz="1400" dirty="0">
                <a:solidFill>
                  <a:schemeClr val="tx2">
                    <a:lumMod val="50000"/>
                  </a:schemeClr>
                </a:solidFill>
                <a:latin typeface="微软雅黑" pitchFamily="34" charset="-122"/>
                <a:ea typeface="微软雅黑" pitchFamily="34" charset="-122"/>
              </a:rPr>
              <a:t>50%</a:t>
            </a:r>
            <a:r>
              <a:rPr lang="zh-CN" altLang="zh-CN" sz="1400" dirty="0">
                <a:solidFill>
                  <a:schemeClr val="tx2">
                    <a:lumMod val="50000"/>
                  </a:schemeClr>
                </a:solidFill>
                <a:latin typeface="微软雅黑" pitchFamily="34" charset="-122"/>
                <a:ea typeface="微软雅黑" pitchFamily="34" charset="-122"/>
              </a:rPr>
              <a:t>。</a:t>
            </a:r>
            <a:endParaRPr lang="en-US" altLang="zh-CN" sz="1400" dirty="0">
              <a:solidFill>
                <a:schemeClr val="tx2">
                  <a:lumMod val="50000"/>
                </a:schemeClr>
              </a:solidFill>
              <a:latin typeface="微软雅黑" pitchFamily="34" charset="-122"/>
              <a:ea typeface="微软雅黑" pitchFamily="34" charset="-122"/>
            </a:endParaRPr>
          </a:p>
          <a:p>
            <a:pPr marL="180975" lvl="1" indent="-180975" algn="just">
              <a:lnSpc>
                <a:spcPts val="2160"/>
              </a:lnSpc>
              <a:spcBef>
                <a:spcPct val="15000"/>
              </a:spcBef>
              <a:buClr>
                <a:srgbClr val="FF3300"/>
              </a:buClr>
              <a:buFont typeface="Wingdings" pitchFamily="2" charset="2"/>
              <a:buChar char="n"/>
              <a:defRPr/>
            </a:pPr>
            <a:r>
              <a:rPr lang="zh-CN" altLang="zh-CN" sz="1400" dirty="0">
                <a:solidFill>
                  <a:schemeClr val="tx2">
                    <a:lumMod val="50000"/>
                  </a:schemeClr>
                </a:solidFill>
                <a:latin typeface="微软雅黑" pitchFamily="34" charset="-122"/>
                <a:ea typeface="微软雅黑" pitchFamily="34" charset="-122"/>
              </a:rPr>
              <a:t>每个季度可回收成本没有达到成本回收上限时，</a:t>
            </a:r>
            <a:r>
              <a:rPr lang="zh-CN" altLang="en-US" sz="1400" dirty="0">
                <a:solidFill>
                  <a:schemeClr val="tx2">
                    <a:lumMod val="50000"/>
                  </a:schemeClr>
                </a:solidFill>
                <a:latin typeface="微软雅黑" pitchFamily="34" charset="-122"/>
                <a:ea typeface="微软雅黑" pitchFamily="34" charset="-122"/>
              </a:rPr>
              <a:t>以</a:t>
            </a:r>
            <a:r>
              <a:rPr lang="zh-CN" altLang="zh-CN" sz="1400" dirty="0">
                <a:solidFill>
                  <a:schemeClr val="tx2">
                    <a:lumMod val="50000"/>
                  </a:schemeClr>
                </a:solidFill>
                <a:latin typeface="微软雅黑" pitchFamily="34" charset="-122"/>
                <a:ea typeface="微软雅黑" pitchFamily="34" charset="-122"/>
              </a:rPr>
              <a:t>超额成本回收油（</a:t>
            </a:r>
            <a:r>
              <a:rPr lang="en-US" altLang="zh-CN" sz="1400" dirty="0">
                <a:solidFill>
                  <a:schemeClr val="tx2">
                    <a:lumMod val="50000"/>
                  </a:schemeClr>
                </a:solidFill>
                <a:latin typeface="微软雅黑" pitchFamily="34" charset="-122"/>
                <a:ea typeface="微软雅黑" pitchFamily="34" charset="-122"/>
              </a:rPr>
              <a:t>ECR</a:t>
            </a:r>
            <a:r>
              <a:rPr lang="zh-CN" altLang="zh-CN" sz="1400" dirty="0">
                <a:solidFill>
                  <a:schemeClr val="tx2">
                    <a:lumMod val="50000"/>
                  </a:schemeClr>
                </a:solidFill>
                <a:latin typeface="微软雅黑" pitchFamily="34" charset="-122"/>
                <a:ea typeface="微软雅黑" pitchFamily="34" charset="-122"/>
              </a:rPr>
              <a:t>）</a:t>
            </a:r>
            <a:r>
              <a:rPr lang="zh-CN" altLang="en-US" sz="1400" dirty="0">
                <a:solidFill>
                  <a:schemeClr val="tx2">
                    <a:lumMod val="50000"/>
                  </a:schemeClr>
                </a:solidFill>
                <a:latin typeface="微软雅黑" pitchFamily="34" charset="-122"/>
                <a:ea typeface="微软雅黑" pitchFamily="34" charset="-122"/>
              </a:rPr>
              <a:t>形式对</a:t>
            </a:r>
            <a:r>
              <a:rPr lang="zh-CN" altLang="zh-CN" sz="1400" dirty="0">
                <a:solidFill>
                  <a:schemeClr val="tx2">
                    <a:lumMod val="50000"/>
                  </a:schemeClr>
                </a:solidFill>
                <a:latin typeface="微软雅黑" pitchFamily="34" charset="-122"/>
                <a:ea typeface="微软雅黑" pitchFamily="34" charset="-122"/>
              </a:rPr>
              <a:t>利润油进行分配</a:t>
            </a:r>
            <a:r>
              <a:rPr lang="zh-CN" altLang="en-US" sz="1400" dirty="0">
                <a:solidFill>
                  <a:schemeClr val="tx2">
                    <a:lumMod val="50000"/>
                  </a:schemeClr>
                </a:solidFill>
                <a:latin typeface="微软雅黑" pitchFamily="34" charset="-122"/>
                <a:ea typeface="微软雅黑" pitchFamily="34" charset="-122"/>
              </a:rPr>
              <a:t>。</a:t>
            </a:r>
            <a:r>
              <a:rPr lang="zh-CN" altLang="zh-CN" sz="1400" dirty="0">
                <a:solidFill>
                  <a:schemeClr val="tx2">
                    <a:lumMod val="50000"/>
                  </a:schemeClr>
                </a:solidFill>
                <a:latin typeface="微软雅黑" pitchFamily="34" charset="-122"/>
                <a:ea typeface="微软雅黑" pitchFamily="34" charset="-122"/>
              </a:rPr>
              <a:t>近年来，埃及政府为了鼓励合同者多投资，不断在压低</a:t>
            </a:r>
            <a:r>
              <a:rPr lang="en-US" altLang="zh-CN" sz="1400" dirty="0">
                <a:solidFill>
                  <a:schemeClr val="tx2">
                    <a:lumMod val="50000"/>
                  </a:schemeClr>
                </a:solidFill>
                <a:latin typeface="微软雅黑" pitchFamily="34" charset="-122"/>
                <a:ea typeface="微软雅黑" pitchFamily="34" charset="-122"/>
              </a:rPr>
              <a:t>ECR</a:t>
            </a:r>
            <a:r>
              <a:rPr lang="zh-CN" altLang="zh-CN" sz="1400" dirty="0">
                <a:solidFill>
                  <a:schemeClr val="tx2">
                    <a:lumMod val="50000"/>
                  </a:schemeClr>
                </a:solidFill>
                <a:latin typeface="微软雅黑" pitchFamily="34" charset="-122"/>
                <a:ea typeface="微软雅黑" pitchFamily="34" charset="-122"/>
              </a:rPr>
              <a:t>分成比例，有的新区块甚至为</a:t>
            </a:r>
            <a:r>
              <a:rPr lang="en-US" altLang="zh-CN" sz="1400" dirty="0">
                <a:solidFill>
                  <a:schemeClr val="tx2">
                    <a:lumMod val="50000"/>
                  </a:schemeClr>
                </a:solidFill>
                <a:latin typeface="微软雅黑" pitchFamily="34" charset="-122"/>
                <a:ea typeface="微软雅黑" pitchFamily="34" charset="-122"/>
              </a:rPr>
              <a:t>0</a:t>
            </a:r>
            <a:r>
              <a:rPr lang="zh-CN" altLang="zh-CN" sz="1400" dirty="0">
                <a:solidFill>
                  <a:schemeClr val="tx2">
                    <a:lumMod val="50000"/>
                  </a:schemeClr>
                </a:solidFill>
                <a:latin typeface="微软雅黑" pitchFamily="34" charset="-122"/>
                <a:ea typeface="微软雅黑" pitchFamily="34" charset="-122"/>
              </a:rPr>
              <a:t>，也就是用不完的成本回收油全部归政府所有。</a:t>
            </a:r>
          </a:p>
        </p:txBody>
      </p:sp>
      <p:sp>
        <p:nvSpPr>
          <p:cNvPr id="20" name="标题 1">
            <a:extLst>
              <a:ext uri="{FF2B5EF4-FFF2-40B4-BE49-F238E27FC236}">
                <a16:creationId xmlns:a16="http://schemas.microsoft.com/office/drawing/2014/main" xmlns="" id="{C515FCA1-6A0D-4EA7-B9D2-7CC174BC126F}"/>
              </a:ext>
            </a:extLst>
          </p:cNvPr>
          <p:cNvSpPr txBox="1">
            <a:spLocks noChangeArrowheads="1"/>
          </p:cNvSpPr>
          <p:nvPr/>
        </p:nvSpPr>
        <p:spPr bwMode="auto">
          <a:xfrm>
            <a:off x="130128" y="60643"/>
            <a:ext cx="8229600" cy="5404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a:r>
              <a:rPr lang="zh-CN" altLang="en-US" sz="2400" dirty="0">
                <a:solidFill>
                  <a:srgbClr val="FF0000"/>
                </a:solidFill>
                <a:latin typeface="黑体" panose="02010609060101010101" pitchFamily="49" charset="-122"/>
                <a:ea typeface="黑体" panose="02010609060101010101" pitchFamily="49" charset="-122"/>
              </a:rPr>
              <a:t>一、埃及油气工业简介</a:t>
            </a:r>
            <a:r>
              <a:rPr lang="en-US" altLang="zh-CN" sz="2400" dirty="0">
                <a:solidFill>
                  <a:srgbClr val="FF0000"/>
                </a:solidFill>
                <a:latin typeface="黑体" panose="02010609060101010101" pitchFamily="49" charset="-122"/>
                <a:ea typeface="黑体" panose="02010609060101010101" pitchFamily="49" charset="-122"/>
              </a:rPr>
              <a:t>——2.</a:t>
            </a:r>
            <a:r>
              <a:rPr lang="zh-CN" altLang="en-US" sz="2400" dirty="0">
                <a:solidFill>
                  <a:srgbClr val="FF0000"/>
                </a:solidFill>
                <a:latin typeface="黑体" panose="02010609060101010101" pitchFamily="49" charset="-122"/>
                <a:ea typeface="黑体" panose="02010609060101010101" pitchFamily="49" charset="-122"/>
              </a:rPr>
              <a:t>油气财税政策</a:t>
            </a:r>
            <a:r>
              <a:rPr lang="en-US" altLang="zh-CN" sz="2400" dirty="0">
                <a:solidFill>
                  <a:srgbClr val="FF0000"/>
                </a:solidFill>
                <a:latin typeface="黑体" panose="02010609060101010101" pitchFamily="49" charset="-122"/>
                <a:ea typeface="黑体" panose="02010609060101010101" pitchFamily="49" charset="-122"/>
              </a:rPr>
              <a:t> </a:t>
            </a:r>
            <a:endParaRPr lang="zh-CN" altLang="en-US" sz="2400" dirty="0">
              <a:solidFill>
                <a:srgbClr val="FF0000"/>
              </a:solidFill>
              <a:latin typeface="黑体" panose="02010609060101010101" pitchFamily="49" charset="-122"/>
              <a:ea typeface="黑体" panose="02010609060101010101" pitchFamily="49" charset="-122"/>
            </a:endParaRPr>
          </a:p>
        </p:txBody>
      </p:sp>
      <p:pic>
        <p:nvPicPr>
          <p:cNvPr id="5" name="图片 4" descr="图片包含 时钟&#10;&#10;已生成高可信度的说明">
            <a:extLst>
              <a:ext uri="{FF2B5EF4-FFF2-40B4-BE49-F238E27FC236}">
                <a16:creationId xmlns:a16="http://schemas.microsoft.com/office/drawing/2014/main" xmlns="" id="{6D44808E-C9B2-41C2-AA6C-3093DAD307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5520" y="857886"/>
            <a:ext cx="6068629" cy="3154485"/>
          </a:xfrm>
          <a:prstGeom prst="rect">
            <a:avLst/>
          </a:prstGeom>
        </p:spPr>
      </p:pic>
    </p:spTree>
    <p:extLst>
      <p:ext uri="{BB962C8B-B14F-4D97-AF65-F5344CB8AC3E}">
        <p14:creationId xmlns:p14="http://schemas.microsoft.com/office/powerpoint/2010/main" val="21563592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灯片编号占位符 8"/>
          <p:cNvSpPr>
            <a:spLocks noGrp="1" noChangeArrowheads="1"/>
          </p:cNvSpPr>
          <p:nvPr>
            <p:ph type="sldNum" sz="quarter" idx="12"/>
          </p:nvPr>
        </p:nvSpPr>
        <p:spPr bwMode="auto">
          <a:xfrm>
            <a:off x="8344132" y="6311236"/>
            <a:ext cx="6223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fontAlgn="base"/>
            <a:fld id="{957DA1D2-E847-451D-B689-82DB00A55580}" type="slidenum">
              <a:rPr lang="zh-CN" altLang="en-US">
                <a:solidFill>
                  <a:srgbClr val="FFFFFF"/>
                </a:solidFill>
                <a:latin typeface="Arial" panose="020B0604020202020204" pitchFamily="34" charset="0"/>
              </a:rPr>
              <a:pPr fontAlgn="base"/>
              <a:t>9</a:t>
            </a:fld>
            <a:endParaRPr lang="zh-CN" altLang="en-US">
              <a:solidFill>
                <a:srgbClr val="FFFFFF"/>
              </a:solidFill>
              <a:latin typeface="Arial" panose="020B0604020202020204" pitchFamily="34" charset="0"/>
            </a:endParaRPr>
          </a:p>
        </p:txBody>
      </p:sp>
      <p:sp>
        <p:nvSpPr>
          <p:cNvPr id="11" name="文本框 10"/>
          <p:cNvSpPr txBox="1"/>
          <p:nvPr/>
        </p:nvSpPr>
        <p:spPr>
          <a:xfrm>
            <a:off x="5397732" y="6311236"/>
            <a:ext cx="2582862" cy="252412"/>
          </a:xfrm>
          <a:prstGeom prst="rect">
            <a:avLst/>
          </a:prstGeom>
          <a:noFill/>
        </p:spPr>
        <p:txBody>
          <a:bodyPr wrap="none">
            <a:spAutoFit/>
          </a:bodyPr>
          <a:lstStyle/>
          <a:p>
            <a:pPr fontAlgn="auto"/>
            <a:r>
              <a:rPr kumimoji="1" lang="zh-CN" altLang="en-US" sz="1050" noProof="1">
                <a:latin typeface="方正兰亭中黑简体" panose="02000000000000000000" charset="-122"/>
                <a:ea typeface="方正兰亭中黑简体" panose="02000000000000000000" charset="-122"/>
                <a:cs typeface="HYDaSongJ"/>
              </a:rPr>
              <a:t>中国石化集团国际石油勘探开发有限公司</a:t>
            </a:r>
          </a:p>
        </p:txBody>
      </p:sp>
      <p:sp>
        <p:nvSpPr>
          <p:cNvPr id="18438" name="文本框 11"/>
          <p:cNvSpPr txBox="1">
            <a:spLocks noChangeArrowheads="1"/>
          </p:cNvSpPr>
          <p:nvPr/>
        </p:nvSpPr>
        <p:spPr bwMode="auto">
          <a:xfrm>
            <a:off x="5377094" y="6543011"/>
            <a:ext cx="2605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zh-CN" sz="600" b="1" dirty="0">
                <a:latin typeface="Arial" panose="020B0604020202020204" pitchFamily="34" charset="0"/>
                <a:ea typeface="HYDaSongJ"/>
                <a:cs typeface="HYDaSongJ"/>
              </a:rPr>
              <a:t>SINOPEC</a:t>
            </a:r>
            <a:r>
              <a:rPr lang="zh-CN" altLang="en-US" sz="600" b="1" dirty="0">
                <a:latin typeface="Arial" panose="020B0604020202020204" pitchFamily="34" charset="0"/>
                <a:ea typeface="HYDaSongJ"/>
                <a:cs typeface="HYDaSongJ"/>
              </a:rPr>
              <a:t> </a:t>
            </a:r>
            <a:r>
              <a:rPr lang="en-US" altLang="zh-CN" sz="600" b="1" dirty="0">
                <a:latin typeface="Arial" panose="020B0604020202020204" pitchFamily="34" charset="0"/>
                <a:ea typeface="HYDaSongJ"/>
                <a:cs typeface="HYDaSongJ"/>
              </a:rPr>
              <a:t> </a:t>
            </a:r>
            <a:r>
              <a:rPr lang="zh-CN" altLang="en-US" sz="600" b="1" dirty="0">
                <a:latin typeface="Arial" panose="020B0604020202020204" pitchFamily="34" charset="0"/>
                <a:ea typeface="HYDaSongJ"/>
                <a:cs typeface="HYDaSongJ"/>
              </a:rPr>
              <a:t> </a:t>
            </a:r>
            <a:r>
              <a:rPr lang="en-US" altLang="zh-CN" sz="600" b="1" dirty="0">
                <a:latin typeface="Arial" panose="020B0604020202020204" pitchFamily="34" charset="0"/>
                <a:ea typeface="HYDaSongJ"/>
                <a:cs typeface="HYDaSongJ"/>
              </a:rPr>
              <a:t>INTERNATIONAL PETROLEUM EXPLORATION AND PRODUCTION CORPORATION</a:t>
            </a:r>
          </a:p>
        </p:txBody>
      </p:sp>
      <p:pic>
        <p:nvPicPr>
          <p:cNvPr id="18442" name="图片 15" descr="未标题-1-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282" y="6339811"/>
            <a:ext cx="1084262"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日期占位符 7"/>
          <p:cNvSpPr>
            <a:spLocks noGrp="1" noChangeArrowheads="1"/>
          </p:cNvSpPr>
          <p:nvPr>
            <p:ph type="dt" sz="quarter" idx="10"/>
          </p:nvPr>
        </p:nvSpPr>
        <p:spPr bwMode="auto">
          <a:xfrm>
            <a:off x="6375225" y="5465875"/>
            <a:ext cx="1196975" cy="3410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fontAlgn="base"/>
            <a:fld id="{FA9A24C6-9882-479E-9909-15C0EF58D9C6}" type="datetime1">
              <a:rPr lang="zh-CN" altLang="en-US">
                <a:latin typeface="Arial" panose="020B0604020202020204" pitchFamily="34" charset="0"/>
              </a:rPr>
              <a:pPr fontAlgn="base"/>
              <a:t>2018/11/4</a:t>
            </a:fld>
            <a:endParaRPr lang="zh-CN" altLang="en-US">
              <a:latin typeface="Arial" panose="020B0604020202020204" pitchFamily="34" charset="0"/>
            </a:endParaRPr>
          </a:p>
        </p:txBody>
      </p:sp>
      <p:sp>
        <p:nvSpPr>
          <p:cNvPr id="32" name="Rectangle 31"/>
          <p:cNvSpPr/>
          <p:nvPr/>
        </p:nvSpPr>
        <p:spPr>
          <a:xfrm>
            <a:off x="6820" y="4214403"/>
            <a:ext cx="8904824" cy="1670073"/>
          </a:xfrm>
          <a:prstGeom prst="rect">
            <a:avLst/>
          </a:prstGeom>
          <a:solidFill>
            <a:schemeClr val="bg1"/>
          </a:solidFill>
        </p:spPr>
        <p:txBody>
          <a:bodyPr wrap="square">
            <a:spAutoFit/>
          </a:bodyPr>
          <a:lstStyle/>
          <a:p>
            <a:pPr marL="180975" lvl="1" indent="-180975" algn="just">
              <a:lnSpc>
                <a:spcPct val="150000"/>
              </a:lnSpc>
              <a:spcBef>
                <a:spcPct val="15000"/>
              </a:spcBef>
              <a:buClr>
                <a:srgbClr val="FF3300"/>
              </a:buClr>
              <a:buFont typeface="Wingdings" pitchFamily="2" charset="2"/>
              <a:buChar char="n"/>
              <a:defRPr/>
            </a:pPr>
            <a:r>
              <a:rPr lang="zh-CN" altLang="en-US" sz="1400" dirty="0">
                <a:solidFill>
                  <a:schemeClr val="tx2">
                    <a:lumMod val="50000"/>
                  </a:schemeClr>
                </a:solidFill>
                <a:latin typeface="微软雅黑" pitchFamily="34" charset="-122"/>
                <a:ea typeface="微软雅黑" pitchFamily="34" charset="-122"/>
              </a:rPr>
              <a:t>总的来说，埃及的</a:t>
            </a:r>
            <a:r>
              <a:rPr lang="en-US" altLang="zh-CN" sz="1400" dirty="0">
                <a:solidFill>
                  <a:schemeClr val="tx2">
                    <a:lumMod val="50000"/>
                  </a:schemeClr>
                </a:solidFill>
                <a:latin typeface="微软雅黑" pitchFamily="34" charset="-122"/>
                <a:ea typeface="微软雅黑" pitchFamily="34" charset="-122"/>
              </a:rPr>
              <a:t>PSA</a:t>
            </a:r>
            <a:r>
              <a:rPr lang="zh-CN" altLang="en-US" sz="1400" dirty="0">
                <a:solidFill>
                  <a:schemeClr val="tx2">
                    <a:lumMod val="50000"/>
                  </a:schemeClr>
                </a:solidFill>
                <a:latin typeface="微软雅黑" pitchFamily="34" charset="-122"/>
                <a:ea typeface="微软雅黑" pitchFamily="34" charset="-122"/>
              </a:rPr>
              <a:t>合同相对大多数中东国家来说是比较优越的，除了金额约为</a:t>
            </a:r>
            <a:r>
              <a:rPr lang="en-US" altLang="zh-CN" sz="1400" dirty="0">
                <a:solidFill>
                  <a:schemeClr val="tx2">
                    <a:lumMod val="50000"/>
                  </a:schemeClr>
                </a:solidFill>
                <a:latin typeface="微软雅黑" pitchFamily="34" charset="-122"/>
                <a:ea typeface="微软雅黑" pitchFamily="34" charset="-122"/>
              </a:rPr>
              <a:t>100-600</a:t>
            </a:r>
            <a:r>
              <a:rPr lang="zh-CN" altLang="en-US" sz="1400" dirty="0">
                <a:solidFill>
                  <a:schemeClr val="tx2">
                    <a:lumMod val="50000"/>
                  </a:schemeClr>
                </a:solidFill>
                <a:latin typeface="微软雅黑" pitchFamily="34" charset="-122"/>
                <a:ea typeface="微软雅黑" pitchFamily="34" charset="-122"/>
              </a:rPr>
              <a:t>万美元的生产定金外，所得税</a:t>
            </a:r>
            <a:r>
              <a:rPr lang="en-US" altLang="zh-CN" sz="1400" dirty="0">
                <a:solidFill>
                  <a:schemeClr val="tx2">
                    <a:lumMod val="50000"/>
                  </a:schemeClr>
                </a:solidFill>
                <a:latin typeface="微软雅黑" pitchFamily="34" charset="-122"/>
                <a:ea typeface="微软雅黑" pitchFamily="34" charset="-122"/>
              </a:rPr>
              <a:t>40.55%</a:t>
            </a:r>
            <a:r>
              <a:rPr lang="zh-CN" altLang="en-US" sz="1400" dirty="0">
                <a:solidFill>
                  <a:schemeClr val="tx2">
                    <a:lumMod val="50000"/>
                  </a:schemeClr>
                </a:solidFill>
                <a:latin typeface="微软雅黑" pitchFamily="34" charset="-122"/>
                <a:ea typeface="微软雅黑" pitchFamily="34" charset="-122"/>
              </a:rPr>
              <a:t>，由埃及国家石油公司从其分成中代缴，没有其他任何税费。同时，埃及产量分成合同经议会批准、以国家法律形式发布，属于特别法，效力高于其它财税法律，保证了财税条款不受其它法律的影响，稳定性和可操作性均较强。采用“油价</a:t>
            </a:r>
            <a:r>
              <a:rPr lang="en-US" altLang="zh-CN" sz="1400" dirty="0">
                <a:solidFill>
                  <a:schemeClr val="tx2">
                    <a:lumMod val="50000"/>
                  </a:schemeClr>
                </a:solidFill>
                <a:latin typeface="微软雅黑" pitchFamily="34" charset="-122"/>
                <a:ea typeface="微软雅黑" pitchFamily="34" charset="-122"/>
              </a:rPr>
              <a:t>-</a:t>
            </a:r>
            <a:r>
              <a:rPr lang="zh-CN" altLang="en-US" sz="1400" dirty="0">
                <a:solidFill>
                  <a:schemeClr val="tx2">
                    <a:lumMod val="50000"/>
                  </a:schemeClr>
                </a:solidFill>
                <a:latin typeface="微软雅黑" pitchFamily="34" charset="-122"/>
                <a:ea typeface="微软雅黑" pitchFamily="34" charset="-122"/>
              </a:rPr>
              <a:t>产量”双因素滑动比例分成模式，为合同者在低油价时获取效益提供了保障。</a:t>
            </a:r>
            <a:endParaRPr lang="zh-CN" altLang="zh-CN" sz="1400" dirty="0">
              <a:solidFill>
                <a:schemeClr val="tx2">
                  <a:lumMod val="50000"/>
                </a:schemeClr>
              </a:solidFill>
              <a:latin typeface="微软雅黑" pitchFamily="34" charset="-122"/>
              <a:ea typeface="微软雅黑" pitchFamily="34" charset="-122"/>
            </a:endParaRPr>
          </a:p>
        </p:txBody>
      </p:sp>
      <p:sp>
        <p:nvSpPr>
          <p:cNvPr id="20" name="标题 1">
            <a:extLst>
              <a:ext uri="{FF2B5EF4-FFF2-40B4-BE49-F238E27FC236}">
                <a16:creationId xmlns:a16="http://schemas.microsoft.com/office/drawing/2014/main" xmlns="" id="{C515FCA1-6A0D-4EA7-B9D2-7CC174BC126F}"/>
              </a:ext>
            </a:extLst>
          </p:cNvPr>
          <p:cNvSpPr txBox="1">
            <a:spLocks noChangeArrowheads="1"/>
          </p:cNvSpPr>
          <p:nvPr/>
        </p:nvSpPr>
        <p:spPr bwMode="auto">
          <a:xfrm>
            <a:off x="130128" y="60643"/>
            <a:ext cx="8229600" cy="54047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a:lstStyle>
          <a:p>
            <a:pPr algn="l"/>
            <a:r>
              <a:rPr lang="zh-CN" altLang="en-US" sz="2400" dirty="0">
                <a:solidFill>
                  <a:srgbClr val="FF0000"/>
                </a:solidFill>
                <a:latin typeface="黑体" panose="02010609060101010101" pitchFamily="49" charset="-122"/>
                <a:ea typeface="黑体" panose="02010609060101010101" pitchFamily="49" charset="-122"/>
              </a:rPr>
              <a:t>一、埃及油气工业简介</a:t>
            </a:r>
            <a:r>
              <a:rPr lang="en-US" altLang="zh-CN" sz="2400" dirty="0">
                <a:solidFill>
                  <a:srgbClr val="FF0000"/>
                </a:solidFill>
                <a:latin typeface="黑体" panose="02010609060101010101" pitchFamily="49" charset="-122"/>
                <a:ea typeface="黑体" panose="02010609060101010101" pitchFamily="49" charset="-122"/>
              </a:rPr>
              <a:t>——2.</a:t>
            </a:r>
            <a:r>
              <a:rPr lang="zh-CN" altLang="en-US" sz="2400" dirty="0">
                <a:solidFill>
                  <a:srgbClr val="FF0000"/>
                </a:solidFill>
                <a:latin typeface="黑体" panose="02010609060101010101" pitchFamily="49" charset="-122"/>
                <a:ea typeface="黑体" panose="02010609060101010101" pitchFamily="49" charset="-122"/>
              </a:rPr>
              <a:t>油气财税政策</a:t>
            </a:r>
            <a:r>
              <a:rPr lang="en-US" altLang="zh-CN" sz="2400" dirty="0">
                <a:solidFill>
                  <a:srgbClr val="FF0000"/>
                </a:solidFill>
                <a:latin typeface="黑体" panose="02010609060101010101" pitchFamily="49" charset="-122"/>
                <a:ea typeface="黑体" panose="02010609060101010101" pitchFamily="49" charset="-122"/>
              </a:rPr>
              <a:t> </a:t>
            </a:r>
            <a:endParaRPr lang="zh-CN" altLang="en-US" sz="2400" dirty="0">
              <a:solidFill>
                <a:srgbClr val="FF0000"/>
              </a:solidFill>
              <a:latin typeface="黑体" panose="02010609060101010101" pitchFamily="49" charset="-122"/>
              <a:ea typeface="黑体" panose="02010609060101010101" pitchFamily="49" charset="-122"/>
            </a:endParaRPr>
          </a:p>
        </p:txBody>
      </p:sp>
      <p:pic>
        <p:nvPicPr>
          <p:cNvPr id="5" name="图片 4" descr="图片包含 时钟&#10;&#10;已生成高可信度的说明">
            <a:extLst>
              <a:ext uri="{FF2B5EF4-FFF2-40B4-BE49-F238E27FC236}">
                <a16:creationId xmlns:a16="http://schemas.microsoft.com/office/drawing/2014/main" xmlns="" id="{6D44808E-C9B2-41C2-AA6C-3093DAD307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5520" y="857886"/>
            <a:ext cx="6068629" cy="3154485"/>
          </a:xfrm>
          <a:prstGeom prst="rect">
            <a:avLst/>
          </a:prstGeom>
        </p:spPr>
      </p:pic>
    </p:spTree>
    <p:extLst>
      <p:ext uri="{BB962C8B-B14F-4D97-AF65-F5344CB8AC3E}">
        <p14:creationId xmlns:p14="http://schemas.microsoft.com/office/powerpoint/2010/main" val="259260639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20937</TotalTime>
  <Words>5987</Words>
  <Application>Microsoft Office PowerPoint</Application>
  <PresentationFormat>On-screen Show (4:3)</PresentationFormat>
  <Paragraphs>372</Paragraphs>
  <Slides>31</Slides>
  <Notes>22</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武敏</dc:creator>
  <cp:lastModifiedBy>إدارة الطاقة</cp:lastModifiedBy>
  <cp:revision>1351</cp:revision>
  <dcterms:created xsi:type="dcterms:W3CDTF">2014-09-04T11:10:00Z</dcterms:created>
  <dcterms:modified xsi:type="dcterms:W3CDTF">2018-11-04T11:42:27Z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2052-10.1.0.7023</vt:lpwstr>
  </property>
</Properties>
</file>